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58" r:id="rId2"/>
    <p:sldMasterId id="2147483764" r:id="rId3"/>
    <p:sldMasterId id="2147483766" r:id="rId4"/>
    <p:sldMasterId id="2147483830" r:id="rId5"/>
    <p:sldMasterId id="2147483866" r:id="rId6"/>
    <p:sldMasterId id="2147483878" r:id="rId7"/>
  </p:sldMasterIdLst>
  <p:notesMasterIdLst>
    <p:notesMasterId r:id="rId38"/>
  </p:notesMasterIdLst>
  <p:handoutMasterIdLst>
    <p:handoutMasterId r:id="rId39"/>
  </p:handoutMasterIdLst>
  <p:sldIdLst>
    <p:sldId id="262" r:id="rId8"/>
    <p:sldId id="345" r:id="rId9"/>
    <p:sldId id="271" r:id="rId10"/>
    <p:sldId id="280" r:id="rId11"/>
    <p:sldId id="333" r:id="rId12"/>
    <p:sldId id="334" r:id="rId13"/>
    <p:sldId id="332" r:id="rId14"/>
    <p:sldId id="335" r:id="rId15"/>
    <p:sldId id="336" r:id="rId16"/>
    <p:sldId id="308" r:id="rId17"/>
    <p:sldId id="337" r:id="rId18"/>
    <p:sldId id="309" r:id="rId19"/>
    <p:sldId id="338" r:id="rId20"/>
    <p:sldId id="284" r:id="rId21"/>
    <p:sldId id="339" r:id="rId22"/>
    <p:sldId id="312" r:id="rId23"/>
    <p:sldId id="291" r:id="rId24"/>
    <p:sldId id="316" r:id="rId25"/>
    <p:sldId id="340" r:id="rId26"/>
    <p:sldId id="303" r:id="rId27"/>
    <p:sldId id="341" r:id="rId28"/>
    <p:sldId id="343" r:id="rId29"/>
    <p:sldId id="342" r:id="rId30"/>
    <p:sldId id="322" r:id="rId31"/>
    <p:sldId id="326" r:id="rId32"/>
    <p:sldId id="344" r:id="rId33"/>
    <p:sldId id="279" r:id="rId34"/>
    <p:sldId id="346" r:id="rId35"/>
    <p:sldId id="347" r:id="rId36"/>
    <p:sldId id="261" r:id="rId37"/>
  </p:sldIdLst>
  <p:sldSz cx="9144000" cy="6858000" type="screen4x3"/>
  <p:notesSz cx="6797675" cy="9926638"/>
  <p:defaultTextStyle>
    <a:defPPr>
      <a:defRPr lang="hu-HU"/>
    </a:defPPr>
    <a:lvl1pPr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1pPr>
    <a:lvl2pPr marL="4572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2pPr>
    <a:lvl3pPr marL="9144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3pPr>
    <a:lvl4pPr marL="13716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4pPr>
    <a:lvl5pPr marL="18288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7C2"/>
    <a:srgbClr val="3F1921"/>
    <a:srgbClr val="FF0066"/>
    <a:srgbClr val="FFFF99"/>
    <a:srgbClr val="0000CC"/>
    <a:srgbClr val="00FF00"/>
    <a:srgbClr val="FFCCFF"/>
    <a:srgbClr val="FFCC66"/>
    <a:srgbClr val="99FFCC"/>
    <a:srgbClr val="FF99CC"/>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éma alapján készült stílus 1 – 6. jelölőszín">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Sötét stílus 1 – 1. jelölőszín">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6398" autoAdjust="0"/>
  </p:normalViewPr>
  <p:slideViewPr>
    <p:cSldViewPr>
      <p:cViewPr>
        <p:scale>
          <a:sx n="80" d="100"/>
          <a:sy n="80" d="100"/>
        </p:scale>
        <p:origin x="-882"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17305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p>
        </p:txBody>
      </p:sp>
      <p:sp>
        <p:nvSpPr>
          <p:cNvPr id="17306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17306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C032F5B6-2E8F-45C4-AF39-37DB7F82122D}" type="slidenum">
              <a:rPr lang="hu-HU"/>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CF147187-4F23-43DC-A7D7-62019D30D522}" type="slidenum">
              <a:rPr lang="hu-HU"/>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517DE-1FD9-4645-8A3D-2844095D3400}" type="slidenum">
              <a:rPr lang="hu-HU"/>
              <a:pPr/>
              <a:t>30</a:t>
            </a:fld>
            <a:endParaRPr lang="hu-H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06463" y="4714875"/>
            <a:ext cx="4984750" cy="4467225"/>
          </a:xfrm>
        </p:spPr>
        <p:txBody>
          <a:bodyP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44066" name="Group 2"/>
          <p:cNvGrpSpPr>
            <a:grpSpLocks/>
          </p:cNvGrpSpPr>
          <p:nvPr/>
        </p:nvGrpSpPr>
        <p:grpSpPr bwMode="auto">
          <a:xfrm>
            <a:off x="0" y="0"/>
            <a:ext cx="9159875" cy="6858000"/>
            <a:chOff x="0" y="0"/>
            <a:chExt cx="5770" cy="4320"/>
          </a:xfrm>
        </p:grpSpPr>
        <p:sp>
          <p:nvSpPr>
            <p:cNvPr id="3440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hu-HU"/>
            </a:p>
          </p:txBody>
        </p:sp>
        <p:sp>
          <p:nvSpPr>
            <p:cNvPr id="3440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hu-HU"/>
            </a:p>
          </p:txBody>
        </p:sp>
        <p:sp>
          <p:nvSpPr>
            <p:cNvPr id="3440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hu-HU"/>
            </a:p>
          </p:txBody>
        </p:sp>
        <p:sp>
          <p:nvSpPr>
            <p:cNvPr id="3440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hu-HU"/>
            </a:p>
          </p:txBody>
        </p:sp>
        <p:sp>
          <p:nvSpPr>
            <p:cNvPr id="3440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hu-HU"/>
            </a:p>
          </p:txBody>
        </p:sp>
        <p:sp>
          <p:nvSpPr>
            <p:cNvPr id="3440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hu-HU"/>
            </a:p>
          </p:txBody>
        </p:sp>
        <p:sp>
          <p:nvSpPr>
            <p:cNvPr id="3440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40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40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40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hu-HU"/>
            </a:p>
          </p:txBody>
        </p:sp>
        <p:sp>
          <p:nvSpPr>
            <p:cNvPr id="3440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hu-HU"/>
            </a:p>
          </p:txBody>
        </p:sp>
      </p:grpSp>
      <p:sp>
        <p:nvSpPr>
          <p:cNvPr id="344088" name="Rectangle 24"/>
          <p:cNvSpPr>
            <a:spLocks noGrp="1" noChangeArrowheads="1"/>
          </p:cNvSpPr>
          <p:nvPr>
            <p:ph type="ctrTitle" sz="quarter"/>
          </p:nvPr>
        </p:nvSpPr>
        <p:spPr>
          <a:xfrm>
            <a:off x="685800" y="1600200"/>
            <a:ext cx="7772400" cy="1828800"/>
          </a:xfrm>
        </p:spPr>
        <p:txBody>
          <a:bodyPr/>
          <a:lstStyle>
            <a:lvl1pPr>
              <a:defRPr/>
            </a:lvl1pPr>
          </a:lstStyle>
          <a:p>
            <a:r>
              <a:rPr lang="hu-HU"/>
              <a:t>Mintacím szerkesztése</a:t>
            </a:r>
          </a:p>
        </p:txBody>
      </p:sp>
      <p:sp>
        <p:nvSpPr>
          <p:cNvPr id="3440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344090" name="Rectangle 26"/>
          <p:cNvSpPr>
            <a:spLocks noGrp="1" noChangeArrowheads="1"/>
          </p:cNvSpPr>
          <p:nvPr>
            <p:ph type="dt" sz="quarter" idx="2"/>
          </p:nvPr>
        </p:nvSpPr>
        <p:spPr>
          <a:xfrm>
            <a:off x="457200" y="6243638"/>
            <a:ext cx="2133600" cy="457200"/>
          </a:xfrm>
        </p:spPr>
        <p:txBody>
          <a:bodyPr/>
          <a:lstStyle>
            <a:lvl1pPr>
              <a:defRPr/>
            </a:lvl1pPr>
          </a:lstStyle>
          <a:p>
            <a:endParaRPr lang="hu-HU"/>
          </a:p>
        </p:txBody>
      </p:sp>
      <p:sp>
        <p:nvSpPr>
          <p:cNvPr id="344091" name="Rectangle 27"/>
          <p:cNvSpPr>
            <a:spLocks noGrp="1" noChangeArrowheads="1"/>
          </p:cNvSpPr>
          <p:nvPr>
            <p:ph type="ftr" sz="quarter" idx="3"/>
          </p:nvPr>
        </p:nvSpPr>
        <p:spPr/>
        <p:txBody>
          <a:bodyPr/>
          <a:lstStyle>
            <a:lvl1pPr>
              <a:defRPr/>
            </a:lvl1pPr>
          </a:lstStyle>
          <a:p>
            <a:endParaRPr lang="hu-HU"/>
          </a:p>
        </p:txBody>
      </p:sp>
      <p:sp>
        <p:nvSpPr>
          <p:cNvPr id="344092" name="Rectangle 28"/>
          <p:cNvSpPr>
            <a:spLocks noGrp="1" noChangeArrowheads="1"/>
          </p:cNvSpPr>
          <p:nvPr>
            <p:ph type="sldNum" sz="quarter" idx="4"/>
          </p:nvPr>
        </p:nvSpPr>
        <p:spPr/>
        <p:txBody>
          <a:bodyPr/>
          <a:lstStyle>
            <a:lvl1pPr>
              <a:defRPr/>
            </a:lvl1pPr>
          </a:lstStyle>
          <a:p>
            <a:fld id="{78347266-1E77-4D40-96F0-6801BEB2AF7E}" type="slidenum">
              <a:rPr lang="hu-HU"/>
              <a:pPr/>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2FAEE578-2898-46D8-9E08-71B1DD1C21E0}"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9E316A91-6C64-49EE-AA8E-D12C41AD2CE2}"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2130" name="Group 2"/>
          <p:cNvGrpSpPr>
            <a:grpSpLocks/>
          </p:cNvGrpSpPr>
          <p:nvPr/>
        </p:nvGrpSpPr>
        <p:grpSpPr bwMode="auto">
          <a:xfrm>
            <a:off x="0" y="0"/>
            <a:ext cx="9144000" cy="6856413"/>
            <a:chOff x="0" y="0"/>
            <a:chExt cx="5760" cy="4319"/>
          </a:xfrm>
        </p:grpSpPr>
        <p:sp>
          <p:nvSpPr>
            <p:cNvPr id="432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u-HU"/>
            </a:p>
          </p:txBody>
        </p:sp>
        <p:sp>
          <p:nvSpPr>
            <p:cNvPr id="432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2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u-HU"/>
            </a:p>
          </p:txBody>
        </p:sp>
        <p:sp>
          <p:nvSpPr>
            <p:cNvPr id="4321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2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u-HU"/>
            </a:p>
          </p:txBody>
        </p:sp>
        <p:sp>
          <p:nvSpPr>
            <p:cNvPr id="4321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u-HU"/>
            </a:p>
          </p:txBody>
        </p:sp>
        <p:sp>
          <p:nvSpPr>
            <p:cNvPr id="4321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u-HU"/>
            </a:p>
          </p:txBody>
        </p:sp>
        <p:sp>
          <p:nvSpPr>
            <p:cNvPr id="432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21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u-HU"/>
            </a:p>
          </p:txBody>
        </p:sp>
        <p:sp>
          <p:nvSpPr>
            <p:cNvPr id="432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u-HU"/>
            </a:p>
          </p:txBody>
        </p:sp>
        <p:sp>
          <p:nvSpPr>
            <p:cNvPr id="4321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u-HU"/>
            </a:p>
          </p:txBody>
        </p:sp>
        <p:sp>
          <p:nvSpPr>
            <p:cNvPr id="432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u-HU"/>
            </a:p>
          </p:txBody>
        </p:sp>
        <p:sp>
          <p:nvSpPr>
            <p:cNvPr id="4321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2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u-HU"/>
            </a:p>
          </p:txBody>
        </p:sp>
        <p:sp>
          <p:nvSpPr>
            <p:cNvPr id="432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u-HU"/>
            </a:p>
          </p:txBody>
        </p:sp>
        <p:sp>
          <p:nvSpPr>
            <p:cNvPr id="432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u-HU"/>
            </a:p>
          </p:txBody>
        </p:sp>
        <p:sp>
          <p:nvSpPr>
            <p:cNvPr id="4321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u-HU"/>
            </a:p>
          </p:txBody>
        </p:sp>
        <p:sp>
          <p:nvSpPr>
            <p:cNvPr id="432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u-HU"/>
            </a:p>
          </p:txBody>
        </p:sp>
        <p:sp>
          <p:nvSpPr>
            <p:cNvPr id="4321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u-HU"/>
            </a:p>
          </p:txBody>
        </p:sp>
        <p:sp>
          <p:nvSpPr>
            <p:cNvPr id="432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u-HU"/>
            </a:p>
          </p:txBody>
        </p:sp>
        <p:sp>
          <p:nvSpPr>
            <p:cNvPr id="432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u-HU"/>
            </a:p>
          </p:txBody>
        </p:sp>
        <p:sp>
          <p:nvSpPr>
            <p:cNvPr id="432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u-HU"/>
            </a:p>
          </p:txBody>
        </p:sp>
        <p:sp>
          <p:nvSpPr>
            <p:cNvPr id="4321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u-HU"/>
            </a:p>
          </p:txBody>
        </p:sp>
        <p:sp>
          <p:nvSpPr>
            <p:cNvPr id="432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u-HU"/>
            </a:p>
          </p:txBody>
        </p:sp>
        <p:sp>
          <p:nvSpPr>
            <p:cNvPr id="432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u-HU"/>
            </a:p>
          </p:txBody>
        </p:sp>
        <p:sp>
          <p:nvSpPr>
            <p:cNvPr id="4321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u-HU"/>
            </a:p>
          </p:txBody>
        </p:sp>
        <p:sp>
          <p:nvSpPr>
            <p:cNvPr id="432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u-HU"/>
            </a:p>
          </p:txBody>
        </p:sp>
        <p:sp>
          <p:nvSpPr>
            <p:cNvPr id="4321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u-HU"/>
            </a:p>
          </p:txBody>
        </p:sp>
        <p:sp>
          <p:nvSpPr>
            <p:cNvPr id="432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2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u-HU"/>
            </a:p>
          </p:txBody>
        </p:sp>
        <p:sp>
          <p:nvSpPr>
            <p:cNvPr id="432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u-HU"/>
            </a:p>
          </p:txBody>
        </p:sp>
        <p:sp>
          <p:nvSpPr>
            <p:cNvPr id="432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u-HU"/>
            </a:p>
          </p:txBody>
        </p:sp>
        <p:sp>
          <p:nvSpPr>
            <p:cNvPr id="432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u-HU"/>
            </a:p>
          </p:txBody>
        </p:sp>
        <p:sp>
          <p:nvSpPr>
            <p:cNvPr id="432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u-HU"/>
            </a:p>
          </p:txBody>
        </p:sp>
        <p:sp>
          <p:nvSpPr>
            <p:cNvPr id="432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u-HU"/>
            </a:p>
          </p:txBody>
        </p:sp>
        <p:sp>
          <p:nvSpPr>
            <p:cNvPr id="432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u-HU"/>
            </a:p>
          </p:txBody>
        </p:sp>
        <p:grpSp>
          <p:nvGrpSpPr>
            <p:cNvPr id="432167" name="Group 39"/>
            <p:cNvGrpSpPr>
              <a:grpSpLocks/>
            </p:cNvGrpSpPr>
            <p:nvPr userDrawn="1"/>
          </p:nvGrpSpPr>
          <p:grpSpPr bwMode="auto">
            <a:xfrm>
              <a:off x="0" y="1632"/>
              <a:ext cx="5758" cy="1858"/>
              <a:chOff x="0" y="1632"/>
              <a:chExt cx="5758" cy="1858"/>
            </a:xfrm>
          </p:grpSpPr>
          <p:sp>
            <p:nvSpPr>
              <p:cNvPr id="432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2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u-HU"/>
              </a:p>
            </p:txBody>
          </p:sp>
        </p:grpSp>
      </p:grpSp>
      <p:sp>
        <p:nvSpPr>
          <p:cNvPr id="432170" name="Rectangle 42"/>
          <p:cNvSpPr>
            <a:spLocks noGrp="1" noChangeArrowheads="1"/>
          </p:cNvSpPr>
          <p:nvPr>
            <p:ph type="ctrTitle" sz="quarter"/>
          </p:nvPr>
        </p:nvSpPr>
        <p:spPr>
          <a:xfrm>
            <a:off x="457200" y="1600200"/>
            <a:ext cx="8229600" cy="1828800"/>
          </a:xfrm>
        </p:spPr>
        <p:txBody>
          <a:bodyPr/>
          <a:lstStyle>
            <a:lvl1pPr>
              <a:defRPr sz="4800"/>
            </a:lvl1pPr>
          </a:lstStyle>
          <a:p>
            <a:r>
              <a:rPr lang="hu-HU"/>
              <a:t>Mintacím szerkesztése</a:t>
            </a:r>
          </a:p>
        </p:txBody>
      </p:sp>
      <p:sp>
        <p:nvSpPr>
          <p:cNvPr id="4321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hu-HU"/>
              <a:t>Alcím mintájának szerkesztése</a:t>
            </a:r>
          </a:p>
        </p:txBody>
      </p:sp>
      <p:sp>
        <p:nvSpPr>
          <p:cNvPr id="432172" name="Rectangle 44"/>
          <p:cNvSpPr>
            <a:spLocks noGrp="1" noChangeArrowheads="1"/>
          </p:cNvSpPr>
          <p:nvPr>
            <p:ph type="dt" sz="quarter" idx="2"/>
          </p:nvPr>
        </p:nvSpPr>
        <p:spPr/>
        <p:txBody>
          <a:bodyPr/>
          <a:lstStyle>
            <a:lvl1pPr>
              <a:defRPr/>
            </a:lvl1pPr>
          </a:lstStyle>
          <a:p>
            <a:endParaRPr lang="hu-HU"/>
          </a:p>
        </p:txBody>
      </p:sp>
      <p:sp>
        <p:nvSpPr>
          <p:cNvPr id="432173" name="Rectangle 45"/>
          <p:cNvSpPr>
            <a:spLocks noGrp="1" noChangeArrowheads="1"/>
          </p:cNvSpPr>
          <p:nvPr>
            <p:ph type="ftr" sz="quarter" idx="3"/>
          </p:nvPr>
        </p:nvSpPr>
        <p:spPr/>
        <p:txBody>
          <a:bodyPr/>
          <a:lstStyle>
            <a:lvl1pPr>
              <a:defRPr/>
            </a:lvl1pPr>
          </a:lstStyle>
          <a:p>
            <a:endParaRPr lang="hu-HU"/>
          </a:p>
        </p:txBody>
      </p:sp>
      <p:sp>
        <p:nvSpPr>
          <p:cNvPr id="432174" name="Rectangle 46"/>
          <p:cNvSpPr>
            <a:spLocks noGrp="1" noChangeArrowheads="1"/>
          </p:cNvSpPr>
          <p:nvPr>
            <p:ph type="sldNum" sz="quarter" idx="4"/>
          </p:nvPr>
        </p:nvSpPr>
        <p:spPr/>
        <p:txBody>
          <a:bodyPr/>
          <a:lstStyle>
            <a:lvl1pPr>
              <a:defRPr/>
            </a:lvl1pPr>
          </a:lstStyle>
          <a:p>
            <a:fld id="{9828731D-8CED-4280-805D-4294DC326A34}" type="slidenum">
              <a:rPr lang="hu-HU"/>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BE67F83C-2663-4466-8E49-74A81EBDA21D}" type="slidenum">
              <a:rPr lang="hu-HU"/>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E76E5D19-9A80-4505-9065-66BE4D06FDC3}" type="slidenum">
              <a:rPr lang="hu-HU"/>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62A38F85-466B-4762-9394-B9B428516D12}" type="slidenum">
              <a:rPr lang="hu-HU"/>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EDCE6BB1-EF4D-4199-BF9A-BC6E067F002C}" type="slidenum">
              <a:rPr lang="hu-HU"/>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4D43DF7A-4C18-4F8E-A683-3E9B903C75E2}" type="slidenum">
              <a:rPr lang="hu-HU"/>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71AFBDA0-8434-44B8-AA63-5FF2DF7150DA}" type="slidenum">
              <a:rPr lang="hu-HU"/>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5CDFF295-E778-472D-8771-B843A27D904D}"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C2295CFB-0B4C-40D4-AA6B-4F2DD6C71A33}"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865DCE6B-4ADC-4D27-80F6-3B175AFD5F78}" type="slidenum">
              <a:rPr lang="hu-HU"/>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6D89A7BF-432B-44B5-B8A1-26261374D8BC}" type="slidenum">
              <a:rPr lang="hu-HU"/>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05AED06-CCAC-48CF-A56C-4B8BD2472015}" type="slidenum">
              <a:rPr lang="hu-HU"/>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81282" name="Group 2"/>
          <p:cNvGrpSpPr>
            <a:grpSpLocks/>
          </p:cNvGrpSpPr>
          <p:nvPr/>
        </p:nvGrpSpPr>
        <p:grpSpPr bwMode="auto">
          <a:xfrm>
            <a:off x="0" y="0"/>
            <a:ext cx="9144000" cy="6934200"/>
            <a:chOff x="0" y="0"/>
            <a:chExt cx="5760" cy="4368"/>
          </a:xfrm>
        </p:grpSpPr>
        <p:sp>
          <p:nvSpPr>
            <p:cNvPr id="48128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128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8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128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8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hu-HU"/>
            </a:p>
          </p:txBody>
        </p:sp>
        <p:sp>
          <p:nvSpPr>
            <p:cNvPr id="48129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hu-HU"/>
            </a:p>
          </p:txBody>
        </p:sp>
        <p:sp>
          <p:nvSpPr>
            <p:cNvPr id="48129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hu-HU"/>
            </a:p>
          </p:txBody>
        </p:sp>
        <p:sp>
          <p:nvSpPr>
            <p:cNvPr id="48129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129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129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hu-HU"/>
            </a:p>
          </p:txBody>
        </p:sp>
        <p:sp>
          <p:nvSpPr>
            <p:cNvPr id="48129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hu-HU"/>
            </a:p>
          </p:txBody>
        </p:sp>
        <p:sp>
          <p:nvSpPr>
            <p:cNvPr id="48129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129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130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grpSp>
      <p:sp>
        <p:nvSpPr>
          <p:cNvPr id="481301" name="Rectangle 21"/>
          <p:cNvSpPr>
            <a:spLocks noGrp="1" noChangeArrowheads="1"/>
          </p:cNvSpPr>
          <p:nvPr>
            <p:ph type="ctrTitle" sz="quarter"/>
          </p:nvPr>
        </p:nvSpPr>
        <p:spPr>
          <a:xfrm>
            <a:off x="685800" y="1828800"/>
            <a:ext cx="7772400" cy="1736725"/>
          </a:xfrm>
        </p:spPr>
        <p:txBody>
          <a:bodyPr/>
          <a:lstStyle>
            <a:lvl1pPr>
              <a:defRPr sz="5400"/>
            </a:lvl1pPr>
          </a:lstStyle>
          <a:p>
            <a:r>
              <a:rPr lang="hu-HU"/>
              <a:t>Mintacím szerkesztése</a:t>
            </a:r>
          </a:p>
        </p:txBody>
      </p:sp>
      <p:sp>
        <p:nvSpPr>
          <p:cNvPr id="48130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481303" name="Rectangle 23"/>
          <p:cNvSpPr>
            <a:spLocks noGrp="1" noChangeArrowheads="1"/>
          </p:cNvSpPr>
          <p:nvPr>
            <p:ph type="dt" sz="quarter" idx="2"/>
          </p:nvPr>
        </p:nvSpPr>
        <p:spPr/>
        <p:txBody>
          <a:bodyPr/>
          <a:lstStyle>
            <a:lvl1pPr>
              <a:defRPr/>
            </a:lvl1pPr>
          </a:lstStyle>
          <a:p>
            <a:endParaRPr lang="hu-HU"/>
          </a:p>
        </p:txBody>
      </p:sp>
      <p:sp>
        <p:nvSpPr>
          <p:cNvPr id="481304" name="Rectangle 24"/>
          <p:cNvSpPr>
            <a:spLocks noGrp="1" noChangeArrowheads="1"/>
          </p:cNvSpPr>
          <p:nvPr>
            <p:ph type="ftr" sz="quarter" idx="3"/>
          </p:nvPr>
        </p:nvSpPr>
        <p:spPr/>
        <p:txBody>
          <a:bodyPr/>
          <a:lstStyle>
            <a:lvl1pPr>
              <a:defRPr/>
            </a:lvl1pPr>
          </a:lstStyle>
          <a:p>
            <a:endParaRPr lang="hu-HU"/>
          </a:p>
        </p:txBody>
      </p:sp>
      <p:sp>
        <p:nvSpPr>
          <p:cNvPr id="481305" name="Rectangle 25"/>
          <p:cNvSpPr>
            <a:spLocks noGrp="1" noChangeArrowheads="1"/>
          </p:cNvSpPr>
          <p:nvPr>
            <p:ph type="sldNum" sz="quarter" idx="4"/>
          </p:nvPr>
        </p:nvSpPr>
        <p:spPr/>
        <p:txBody>
          <a:bodyPr/>
          <a:lstStyle>
            <a:lvl1pPr>
              <a:defRPr/>
            </a:lvl1pPr>
          </a:lstStyle>
          <a:p>
            <a:fld id="{0F6D5DD2-606F-4BF0-8A95-126B06F9C0AA}" type="slidenum">
              <a:rPr lang="hu-HU"/>
              <a:pPr/>
              <a:t>‹#›</a:t>
            </a:fld>
            <a:endParaRPr lang="hu-H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4DB630B0-459D-4009-A513-2C82C3EC1D32}" type="slidenum">
              <a:rPr lang="hu-HU"/>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A42DF1D-3758-439F-BFAF-E327CEA064D8}" type="slidenum">
              <a:rPr lang="hu-HU"/>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FDC9C0D-97D0-4477-8131-23E8FDB6BCB7}" type="slidenum">
              <a:rPr lang="hu-HU"/>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A11A60D0-5142-4C55-9607-4629ACE9251A}" type="slidenum">
              <a:rPr lang="hu-HU"/>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BBEB1387-9C04-4E5A-8AA0-4202AC3C45CA}" type="slidenum">
              <a:rPr lang="hu-HU"/>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CA998B2C-CDBA-44C3-A4F1-ECE809CAFBE0}"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endParaRPr lang="hu-HU"/>
          </a:p>
        </p:txBody>
      </p:sp>
      <p:sp>
        <p:nvSpPr>
          <p:cNvPr id="5" name="Dia számának helye 4"/>
          <p:cNvSpPr>
            <a:spLocks noGrp="1"/>
          </p:cNvSpPr>
          <p:nvPr>
            <p:ph type="sldNum" sz="quarter" idx="11"/>
          </p:nvPr>
        </p:nvSpPr>
        <p:spPr/>
        <p:txBody>
          <a:bodyPr/>
          <a:lstStyle>
            <a:lvl1pPr>
              <a:defRPr/>
            </a:lvl1pPr>
          </a:lstStyle>
          <a:p>
            <a:fld id="{833676A3-A234-45F6-8B3C-11B7AAD1F183}" type="slidenum">
              <a:rPr lang="hu-HU"/>
              <a:pPr/>
              <a:t>‹#›</a:t>
            </a:fld>
            <a:endParaRPr lang="hu-HU"/>
          </a:p>
        </p:txBody>
      </p:sp>
      <p:sp>
        <p:nvSpPr>
          <p:cNvPr id="6" name="Dátum helye 5"/>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DD43245-E7B5-4B6D-9997-9CAF953FB2B0}" type="slidenum">
              <a:rPr lang="hu-HU"/>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A13248B1-5BE5-4EE2-9E03-7E9763C3A696}" type="slidenum">
              <a:rPr lang="hu-HU"/>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33DF560-4DCA-43B6-9C37-14FB0FE6DA84}" type="slidenum">
              <a:rPr lang="hu-HU"/>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9FE37D6-26F2-4700-AACD-A017BA80EE20}" type="slidenum">
              <a:rPr lang="hu-HU"/>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94594" name="Group 2"/>
          <p:cNvGrpSpPr>
            <a:grpSpLocks/>
          </p:cNvGrpSpPr>
          <p:nvPr/>
        </p:nvGrpSpPr>
        <p:grpSpPr bwMode="auto">
          <a:xfrm>
            <a:off x="-498475" y="1311275"/>
            <a:ext cx="10429875" cy="5908675"/>
            <a:chOff x="-313" y="824"/>
            <a:chExt cx="6570" cy="3722"/>
          </a:xfrm>
        </p:grpSpPr>
        <p:sp>
          <p:nvSpPr>
            <p:cNvPr id="4945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5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latin typeface="Arial" charset="0"/>
              </a:endParaRPr>
            </a:p>
          </p:txBody>
        </p:sp>
        <p:sp>
          <p:nvSpPr>
            <p:cNvPr id="4946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latin typeface="Arial" charset="0"/>
              </a:endParaRPr>
            </a:p>
          </p:txBody>
        </p:sp>
        <p:sp>
          <p:nvSpPr>
            <p:cNvPr id="4946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latin typeface="Arial" charset="0"/>
              </a:endParaRPr>
            </a:p>
          </p:txBody>
        </p:sp>
        <p:sp>
          <p:nvSpPr>
            <p:cNvPr id="4946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latin typeface="Arial" charset="0"/>
              </a:endParaRPr>
            </a:p>
          </p:txBody>
        </p:sp>
        <p:sp>
          <p:nvSpPr>
            <p:cNvPr id="4946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46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46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6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6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6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6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6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6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6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6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6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6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6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6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7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47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7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47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7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47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47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47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47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7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7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hu-HU"/>
            </a:p>
          </p:txBody>
        </p:sp>
        <p:sp>
          <p:nvSpPr>
            <p:cNvPr id="4947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47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478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8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sp>
          <p:nvSpPr>
            <p:cNvPr id="49479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79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hu-HU"/>
            </a:p>
          </p:txBody>
        </p:sp>
        <p:sp>
          <p:nvSpPr>
            <p:cNvPr id="49480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hu-HU"/>
            </a:p>
          </p:txBody>
        </p:sp>
        <p:sp>
          <p:nvSpPr>
            <p:cNvPr id="49480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hu-HU"/>
            </a:p>
          </p:txBody>
        </p:sp>
        <p:sp>
          <p:nvSpPr>
            <p:cNvPr id="4948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48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48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480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hu-HU"/>
            </a:p>
          </p:txBody>
        </p:sp>
      </p:grpSp>
      <p:sp>
        <p:nvSpPr>
          <p:cNvPr id="4948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hu-HU"/>
              <a:t>Mintacím szerkesztése</a:t>
            </a:r>
          </a:p>
        </p:txBody>
      </p:sp>
      <p:sp>
        <p:nvSpPr>
          <p:cNvPr id="4948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494812" name="Rectangle 220"/>
          <p:cNvSpPr>
            <a:spLocks noGrp="1" noChangeArrowheads="1"/>
          </p:cNvSpPr>
          <p:nvPr>
            <p:ph type="dt" sz="quarter" idx="2"/>
          </p:nvPr>
        </p:nvSpPr>
        <p:spPr/>
        <p:txBody>
          <a:bodyPr/>
          <a:lstStyle>
            <a:lvl1pPr>
              <a:defRPr/>
            </a:lvl1pPr>
          </a:lstStyle>
          <a:p>
            <a:endParaRPr lang="hu-HU"/>
          </a:p>
        </p:txBody>
      </p:sp>
      <p:sp>
        <p:nvSpPr>
          <p:cNvPr id="494813" name="Rectangle 221"/>
          <p:cNvSpPr>
            <a:spLocks noGrp="1" noChangeArrowheads="1"/>
          </p:cNvSpPr>
          <p:nvPr>
            <p:ph type="ftr" sz="quarter" idx="3"/>
          </p:nvPr>
        </p:nvSpPr>
        <p:spPr>
          <a:xfrm>
            <a:off x="3124200" y="6248400"/>
            <a:ext cx="2895600" cy="457200"/>
          </a:xfrm>
        </p:spPr>
        <p:txBody>
          <a:bodyPr/>
          <a:lstStyle>
            <a:lvl1pPr>
              <a:defRPr/>
            </a:lvl1pPr>
          </a:lstStyle>
          <a:p>
            <a:endParaRPr lang="hu-HU"/>
          </a:p>
        </p:txBody>
      </p:sp>
      <p:sp>
        <p:nvSpPr>
          <p:cNvPr id="494814" name="Rectangle 222"/>
          <p:cNvSpPr>
            <a:spLocks noGrp="1" noChangeArrowheads="1"/>
          </p:cNvSpPr>
          <p:nvPr>
            <p:ph type="sldNum" sz="quarter" idx="4"/>
          </p:nvPr>
        </p:nvSpPr>
        <p:spPr/>
        <p:txBody>
          <a:bodyPr/>
          <a:lstStyle>
            <a:lvl1pPr>
              <a:defRPr/>
            </a:lvl1pPr>
          </a:lstStyle>
          <a:p>
            <a:fld id="{6AB8018F-CE8A-47C2-9819-9AE437A74A71}" type="slidenum">
              <a:rPr lang="hu-HU"/>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ADF32500-21F2-49E1-8B27-73F7ACCBFE16}"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ia számának helye 3"/>
          <p:cNvSpPr>
            <a:spLocks noGrp="1"/>
          </p:cNvSpPr>
          <p:nvPr>
            <p:ph type="sldNum" sz="quarter" idx="10"/>
          </p:nvPr>
        </p:nvSpPr>
        <p:spPr/>
        <p:txBody>
          <a:bodyPr/>
          <a:lstStyle>
            <a:lvl1pPr>
              <a:defRPr/>
            </a:lvl1pPr>
          </a:lstStyle>
          <a:p>
            <a:fld id="{C62D70E6-5F74-4B1C-B436-F25202D81C73}"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4"/>
          <p:cNvSpPr>
            <a:spLocks noGrp="1"/>
          </p:cNvSpPr>
          <p:nvPr>
            <p:ph type="sldNum" sz="quarter" idx="10"/>
          </p:nvPr>
        </p:nvSpPr>
        <p:spPr/>
        <p:txBody>
          <a:bodyPr/>
          <a:lstStyle>
            <a:lvl1pPr>
              <a:defRPr/>
            </a:lvl1pPr>
          </a:lstStyle>
          <a:p>
            <a:fld id="{8EA2C78E-BB88-44FA-82C1-5DF8A9CEE8C8}"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ia számának helye 6"/>
          <p:cNvSpPr>
            <a:spLocks noGrp="1"/>
          </p:cNvSpPr>
          <p:nvPr>
            <p:ph type="sldNum" sz="quarter" idx="10"/>
          </p:nvPr>
        </p:nvSpPr>
        <p:spPr/>
        <p:txBody>
          <a:bodyPr/>
          <a:lstStyle>
            <a:lvl1pPr>
              <a:defRPr/>
            </a:lvl1pPr>
          </a:lstStyle>
          <a:p>
            <a:fld id="{CB961490-04B6-40C2-9E72-B2BE161F1428}" type="slidenum">
              <a:rPr lang="hu-HU"/>
              <a:pPr/>
              <a:t>‹#›</a:t>
            </a:fld>
            <a:endParaRPr lang="hu-HU"/>
          </a:p>
        </p:txBody>
      </p:sp>
      <p:sp>
        <p:nvSpPr>
          <p:cNvPr id="8" name="Dátum helye 7"/>
          <p:cNvSpPr>
            <a:spLocks noGrp="1"/>
          </p:cNvSpPr>
          <p:nvPr>
            <p:ph type="dt" sz="half" idx="11"/>
          </p:nvPr>
        </p:nvSpPr>
        <p:spPr/>
        <p:txBody>
          <a:bodyPr/>
          <a:lstStyle>
            <a:lvl1pPr>
              <a:defRPr/>
            </a:lvl1pPr>
          </a:lstStyle>
          <a:p>
            <a:endParaRPr lang="hu-HU"/>
          </a:p>
        </p:txBody>
      </p:sp>
      <p:sp>
        <p:nvSpPr>
          <p:cNvPr id="9" name="Élőláb helye 8"/>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ia számának helye 2"/>
          <p:cNvSpPr>
            <a:spLocks noGrp="1"/>
          </p:cNvSpPr>
          <p:nvPr>
            <p:ph type="sldNum" sz="quarter" idx="10"/>
          </p:nvPr>
        </p:nvSpPr>
        <p:spPr/>
        <p:txBody>
          <a:bodyPr/>
          <a:lstStyle>
            <a:lvl1pPr>
              <a:defRPr/>
            </a:lvl1pPr>
          </a:lstStyle>
          <a:p>
            <a:fld id="{144276AE-8754-4ED3-9C72-A524A1B59221}" type="slidenum">
              <a:rPr lang="hu-HU"/>
              <a:pPr/>
              <a:t>‹#›</a:t>
            </a:fld>
            <a:endParaRPr lang="hu-HU"/>
          </a:p>
        </p:txBody>
      </p:sp>
      <p:sp>
        <p:nvSpPr>
          <p:cNvPr id="4" name="Dátum helye 3"/>
          <p:cNvSpPr>
            <a:spLocks noGrp="1"/>
          </p:cNvSpPr>
          <p:nvPr>
            <p:ph type="dt" sz="half" idx="11"/>
          </p:nvPr>
        </p:nvSpPr>
        <p:spPr/>
        <p:txBody>
          <a:bodyPr/>
          <a:lstStyle>
            <a:lvl1pPr>
              <a:defRPr/>
            </a:lvl1pPr>
          </a:lstStyle>
          <a:p>
            <a:endParaRPr lang="hu-HU"/>
          </a:p>
        </p:txBody>
      </p:sp>
      <p:sp>
        <p:nvSpPr>
          <p:cNvPr id="5" name="Élőláb helye 4"/>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A1FE61D8-0E25-4E1F-914E-326B07FA52A6}"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1"/>
          <p:cNvSpPr>
            <a:spLocks noGrp="1"/>
          </p:cNvSpPr>
          <p:nvPr>
            <p:ph type="sldNum" sz="quarter" idx="10"/>
          </p:nvPr>
        </p:nvSpPr>
        <p:spPr/>
        <p:txBody>
          <a:bodyPr/>
          <a:lstStyle>
            <a:lvl1pPr>
              <a:defRPr/>
            </a:lvl1pPr>
          </a:lstStyle>
          <a:p>
            <a:fld id="{0D0B75D5-1039-409C-BB0C-49EE1DD1E51C}" type="slidenum">
              <a:rPr lang="hu-HU"/>
              <a:pPr/>
              <a:t>‹#›</a:t>
            </a:fld>
            <a:endParaRPr lang="hu-HU"/>
          </a:p>
        </p:txBody>
      </p:sp>
      <p:sp>
        <p:nvSpPr>
          <p:cNvPr id="3" name="Dátum helye 2"/>
          <p:cNvSpPr>
            <a:spLocks noGrp="1"/>
          </p:cNvSpPr>
          <p:nvPr>
            <p:ph type="dt" sz="half" idx="11"/>
          </p:nvPr>
        </p:nvSpPr>
        <p:spPr/>
        <p:txBody>
          <a:bodyPr/>
          <a:lstStyle>
            <a:lvl1pPr>
              <a:defRPr/>
            </a:lvl1pPr>
          </a:lstStyle>
          <a:p>
            <a:endParaRPr lang="hu-HU"/>
          </a:p>
        </p:txBody>
      </p:sp>
      <p:sp>
        <p:nvSpPr>
          <p:cNvPr id="4" name="Élőláb helye 3"/>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a:lvl1pPr>
          </a:lstStyle>
          <a:p>
            <a:fld id="{6D17F0DA-CB9C-40D8-AE83-C3F9F6078E07}"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ia számának helye 4"/>
          <p:cNvSpPr>
            <a:spLocks noGrp="1"/>
          </p:cNvSpPr>
          <p:nvPr>
            <p:ph type="sldNum" sz="quarter" idx="10"/>
          </p:nvPr>
        </p:nvSpPr>
        <p:spPr/>
        <p:txBody>
          <a:bodyPr/>
          <a:lstStyle>
            <a:lvl1pPr>
              <a:defRPr/>
            </a:lvl1pPr>
          </a:lstStyle>
          <a:p>
            <a:fld id="{3CB3D85E-D3C7-47E7-A8E7-FFD699E9AF09}" type="slidenum">
              <a:rPr lang="hu-HU"/>
              <a:pPr/>
              <a:t>‹#›</a:t>
            </a:fld>
            <a:endParaRPr lang="hu-HU"/>
          </a:p>
        </p:txBody>
      </p:sp>
      <p:sp>
        <p:nvSpPr>
          <p:cNvPr id="6" name="Dátum helye 5"/>
          <p:cNvSpPr>
            <a:spLocks noGrp="1"/>
          </p:cNvSpPr>
          <p:nvPr>
            <p:ph type="dt" sz="half" idx="11"/>
          </p:nvPr>
        </p:nvSpPr>
        <p:spPr/>
        <p:txBody>
          <a:bodyPr/>
          <a:lstStyle>
            <a:lvl1pPr>
              <a:defRPr/>
            </a:lvl1pPr>
          </a:lstStyle>
          <a:p>
            <a:endParaRPr lang="hu-HU"/>
          </a:p>
        </p:txBody>
      </p:sp>
      <p:sp>
        <p:nvSpPr>
          <p:cNvPr id="7" name="Élőláb helye 6"/>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B62F0F6A-57F2-4B38-8A9A-8ACF2373169A}"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946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946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3"/>
          <p:cNvSpPr>
            <a:spLocks noGrp="1"/>
          </p:cNvSpPr>
          <p:nvPr>
            <p:ph type="sldNum" sz="quarter" idx="10"/>
          </p:nvPr>
        </p:nvSpPr>
        <p:spPr/>
        <p:txBody>
          <a:bodyPr/>
          <a:lstStyle>
            <a:lvl1pPr>
              <a:defRPr/>
            </a:lvl1pPr>
          </a:lstStyle>
          <a:p>
            <a:fld id="{57AD18F3-98BF-453E-9F55-172BAC1816DD}" type="slidenum">
              <a:rPr lang="hu-HU"/>
              <a:pPr/>
              <a:t>‹#›</a:t>
            </a:fld>
            <a:endParaRPr lang="hu-HU"/>
          </a:p>
        </p:txBody>
      </p:sp>
      <p:sp>
        <p:nvSpPr>
          <p:cNvPr id="5" name="Dátum helye 4"/>
          <p:cNvSpPr>
            <a:spLocks noGrp="1"/>
          </p:cNvSpPr>
          <p:nvPr>
            <p:ph type="dt" sz="half" idx="11"/>
          </p:nvPr>
        </p:nvSpPr>
        <p:spPr/>
        <p:txBody>
          <a:bodyPr/>
          <a:lstStyle>
            <a:lvl1pPr>
              <a:defRPr/>
            </a:lvl1pPr>
          </a:lstStyle>
          <a:p>
            <a:endParaRPr lang="hu-HU"/>
          </a:p>
        </p:txBody>
      </p:sp>
      <p:sp>
        <p:nvSpPr>
          <p:cNvPr id="6" name="Élőláb helye 5"/>
          <p:cNvSpPr>
            <a:spLocks noGrp="1"/>
          </p:cNvSpPr>
          <p:nvPr>
            <p:ph type="ftr" sz="quarter" idx="12"/>
          </p:nvPr>
        </p:nvSpPr>
        <p:spPr/>
        <p:txBody>
          <a:bodyPr/>
          <a:lstStyle>
            <a:lvl1pPr>
              <a:defRPr/>
            </a:lvl1pPr>
          </a:lstStyle>
          <a:p>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6AB8018F-CE8A-47C2-9819-9AE437A74A71}" type="slidenum">
              <a:rPr lang="hu-HU" smtClean="0"/>
              <a:pPr/>
              <a:t>‹#›</a:t>
            </a:fld>
            <a:endParaRPr lang="hu-H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DF32500-21F2-49E1-8B27-73F7ACCBFE16}" type="slidenum">
              <a:rPr lang="hu-HU" smtClean="0"/>
              <a:pPr/>
              <a:t>‹#›</a:t>
            </a:fld>
            <a:endParaRPr lang="hu-H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62D70E6-5F74-4B1C-B436-F25202D81C73}" type="slidenum">
              <a:rPr lang="hu-HU" smtClean="0"/>
              <a:pPr/>
              <a:t>‹#›</a:t>
            </a:fld>
            <a:endParaRPr lang="hu-H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A2C78E-BB88-44FA-82C1-5DF8A9CEE8C8}" type="slidenum">
              <a:rPr lang="hu-HU" smtClean="0"/>
              <a:pPr/>
              <a:t>‹#›</a:t>
            </a:fld>
            <a:endParaRPr lang="hu-H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B961490-04B6-40C2-9E72-B2BE161F1428}"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p:txBody>
          <a:bodyPr/>
          <a:lstStyle>
            <a:lvl1pPr>
              <a:defRPr/>
            </a:lvl1pPr>
          </a:lstStyle>
          <a:p>
            <a:endParaRPr lang="hu-HU"/>
          </a:p>
        </p:txBody>
      </p:sp>
      <p:sp>
        <p:nvSpPr>
          <p:cNvPr id="8" name="Dia számának helye 7"/>
          <p:cNvSpPr>
            <a:spLocks noGrp="1"/>
          </p:cNvSpPr>
          <p:nvPr>
            <p:ph type="sldNum" sz="quarter" idx="11"/>
          </p:nvPr>
        </p:nvSpPr>
        <p:spPr/>
        <p:txBody>
          <a:bodyPr/>
          <a:lstStyle>
            <a:lvl1pPr>
              <a:defRPr/>
            </a:lvl1pPr>
          </a:lstStyle>
          <a:p>
            <a:fld id="{685F1F0A-8392-46BE-84BD-1AB983BEEE7D}" type="slidenum">
              <a:rPr lang="hu-HU"/>
              <a:pPr/>
              <a:t>‹#›</a:t>
            </a:fld>
            <a:endParaRPr lang="hu-HU"/>
          </a:p>
        </p:txBody>
      </p:sp>
      <p:sp>
        <p:nvSpPr>
          <p:cNvPr id="9" name="Dátum helye 8"/>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44276AE-8754-4ED3-9C72-A524A1B59221}" type="slidenum">
              <a:rPr lang="hu-HU" smtClean="0"/>
              <a:pPr/>
              <a:t>‹#›</a:t>
            </a:fld>
            <a:endParaRPr lang="hu-H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D0B75D5-1039-409C-BB0C-49EE1DD1E51C}" type="slidenum">
              <a:rPr lang="hu-HU" smtClean="0"/>
              <a:pPr/>
              <a:t>‹#›</a:t>
            </a:fld>
            <a:endParaRPr lang="hu-H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D17F0DA-CB9C-40D8-AE83-C3F9F6078E07}" type="slidenum">
              <a:rPr lang="hu-HU" smtClean="0"/>
              <a:pPr/>
              <a:t>‹#›</a:t>
            </a:fld>
            <a:endParaRPr lang="hu-H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3CB3D85E-D3C7-47E7-A8E7-FFD699E9AF09}"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62F0F6A-57F2-4B38-8A9A-8ACF2373169A}" type="slidenum">
              <a:rPr lang="hu-HU" smtClean="0"/>
              <a:pPr/>
              <a:t>‹#›</a:t>
            </a:fld>
            <a:endParaRPr lang="hu-H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7AD18F3-98BF-453E-9F55-172BAC1816DD}" type="slidenum">
              <a:rPr lang="hu-HU" smtClean="0"/>
              <a:pPr/>
              <a:t>‹#›</a:t>
            </a:fld>
            <a:endParaRPr lang="hu-H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28731D-8CED-4280-805D-4294DC326A34}" type="slidenum">
              <a:rPr lang="hu-HU" smtClean="0"/>
              <a:pPr/>
              <a:t>‹#›</a:t>
            </a:fld>
            <a:endParaRPr lang="hu-H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67F83C-2663-4466-8E49-74A81EBDA21D}" type="slidenum">
              <a:rPr lang="hu-HU" smtClean="0"/>
              <a:pPr/>
              <a:t>‹#›</a:t>
            </a:fld>
            <a:endParaRPr lang="hu-H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76E5D19-9A80-4505-9065-66BE4D06FDC3}" type="slidenum">
              <a:rPr lang="hu-HU" smtClean="0"/>
              <a:pPr/>
              <a:t>‹#›</a:t>
            </a:fld>
            <a:endParaRPr lang="hu-H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2A38F85-466B-4762-9394-B9B428516D12}"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Élőláb helye 2"/>
          <p:cNvSpPr>
            <a:spLocks noGrp="1"/>
          </p:cNvSpPr>
          <p:nvPr>
            <p:ph type="ftr" sz="quarter" idx="10"/>
          </p:nvPr>
        </p:nvSpPr>
        <p:spPr/>
        <p:txBody>
          <a:bodyPr/>
          <a:lstStyle>
            <a:lvl1pPr>
              <a:defRPr/>
            </a:lvl1pPr>
          </a:lstStyle>
          <a:p>
            <a:endParaRPr lang="hu-HU"/>
          </a:p>
        </p:txBody>
      </p:sp>
      <p:sp>
        <p:nvSpPr>
          <p:cNvPr id="4" name="Dia számának helye 3"/>
          <p:cNvSpPr>
            <a:spLocks noGrp="1"/>
          </p:cNvSpPr>
          <p:nvPr>
            <p:ph type="sldNum" sz="quarter" idx="11"/>
          </p:nvPr>
        </p:nvSpPr>
        <p:spPr/>
        <p:txBody>
          <a:bodyPr/>
          <a:lstStyle>
            <a:lvl1pPr>
              <a:defRPr/>
            </a:lvl1pPr>
          </a:lstStyle>
          <a:p>
            <a:fld id="{207BD06F-7D50-4243-9880-72872C3B42D2}" type="slidenum">
              <a:rPr lang="hu-HU"/>
              <a:pPr/>
              <a:t>‹#›</a:t>
            </a:fld>
            <a:endParaRPr lang="hu-HU"/>
          </a:p>
        </p:txBody>
      </p:sp>
      <p:sp>
        <p:nvSpPr>
          <p:cNvPr id="5" name="Dátum helye 4"/>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DCE6BB1-EF4D-4199-BF9A-BC6E067F002C}" type="slidenum">
              <a:rPr lang="hu-HU" smtClean="0"/>
              <a:pPr/>
              <a:t>‹#›</a:t>
            </a:fld>
            <a:endParaRPr lang="hu-H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D43DF7A-4C18-4F8E-A683-3E9B903C75E2}" type="slidenum">
              <a:rPr lang="hu-HU" smtClean="0"/>
              <a:pPr/>
              <a:t>‹#›</a:t>
            </a:fld>
            <a:endParaRPr lang="hu-H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1AFBDA0-8434-44B8-AA63-5FF2DF7150DA}" type="slidenum">
              <a:rPr lang="hu-HU" smtClean="0"/>
              <a:pPr/>
              <a:t>‹#›</a:t>
            </a:fld>
            <a:endParaRPr lang="hu-H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DFF295-E778-472D-8771-B843A27D904D}" type="slidenum">
              <a:rPr lang="hu-HU" smtClean="0"/>
              <a:pPr/>
              <a:t>‹#›</a:t>
            </a:fld>
            <a:endParaRPr lang="hu-H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65DCE6B-4ADC-4D27-80F6-3B175AFD5F78}" type="slidenum">
              <a:rPr lang="hu-HU" smtClean="0"/>
              <a:pPr/>
              <a:t>‹#›</a:t>
            </a:fld>
            <a:endParaRPr lang="hu-H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89A7BF-432B-44B5-B8A1-26261374D8BC}" type="slidenum">
              <a:rPr lang="hu-HU" smtClean="0"/>
              <a:pPr/>
              <a:t>‹#›</a:t>
            </a:fld>
            <a:endParaRPr lang="hu-H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5AED06-CCAC-48CF-A56C-4B8BD2472015}" type="slidenum">
              <a:rPr lang="hu-HU" smtClean="0"/>
              <a:pPr/>
              <a:t>‹#›</a:t>
            </a:fld>
            <a:endParaRPr lang="hu-H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828731D-8CED-4280-805D-4294DC326A34}" type="slidenum">
              <a:rPr lang="hu-HU" smtClean="0"/>
              <a:pPr/>
              <a:t>‹#›</a:t>
            </a:fld>
            <a:endParaRPr lang="hu-H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67F83C-2663-4466-8E49-74A81EBDA21D}" type="slidenum">
              <a:rPr lang="hu-HU" smtClean="0"/>
              <a:pPr/>
              <a:t>‹#›</a:t>
            </a:fld>
            <a:endParaRPr lang="hu-H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76E5D19-9A80-4505-9065-66BE4D06FDC3}"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endParaRPr lang="hu-HU"/>
          </a:p>
        </p:txBody>
      </p:sp>
      <p:sp>
        <p:nvSpPr>
          <p:cNvPr id="3" name="Dia számának helye 2"/>
          <p:cNvSpPr>
            <a:spLocks noGrp="1"/>
          </p:cNvSpPr>
          <p:nvPr>
            <p:ph type="sldNum" sz="quarter" idx="11"/>
          </p:nvPr>
        </p:nvSpPr>
        <p:spPr/>
        <p:txBody>
          <a:bodyPr/>
          <a:lstStyle>
            <a:lvl1pPr>
              <a:defRPr/>
            </a:lvl1pPr>
          </a:lstStyle>
          <a:p>
            <a:fld id="{413647E8-2229-46FD-A2CA-A5AC5F1CEB27}" type="slidenum">
              <a:rPr lang="hu-HU"/>
              <a:pPr/>
              <a:t>‹#›</a:t>
            </a:fld>
            <a:endParaRPr lang="hu-HU"/>
          </a:p>
        </p:txBody>
      </p:sp>
      <p:sp>
        <p:nvSpPr>
          <p:cNvPr id="4" name="Dátum helye 3"/>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2A38F85-466B-4762-9394-B9B428516D12}" type="slidenum">
              <a:rPr lang="hu-HU" smtClean="0"/>
              <a:pPr/>
              <a:t>‹#›</a:t>
            </a:fld>
            <a:endParaRPr lang="hu-H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DCE6BB1-EF4D-4199-BF9A-BC6E067F002C}" type="slidenum">
              <a:rPr lang="hu-HU" smtClean="0"/>
              <a:pPr/>
              <a:t>‹#›</a:t>
            </a:fld>
            <a:endParaRPr lang="hu-H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D43DF7A-4C18-4F8E-A683-3E9B903C75E2}" type="slidenum">
              <a:rPr lang="hu-HU" smtClean="0"/>
              <a:pPr/>
              <a:t>‹#›</a:t>
            </a:fld>
            <a:endParaRPr lang="hu-H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1AFBDA0-8434-44B8-AA63-5FF2DF7150DA}" type="slidenum">
              <a:rPr lang="hu-HU" smtClean="0"/>
              <a:pPr/>
              <a:t>‹#›</a:t>
            </a:fld>
            <a:endParaRPr lang="hu-H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DFF295-E778-472D-8771-B843A27D904D}" type="slidenum">
              <a:rPr lang="hu-HU" smtClean="0"/>
              <a:pPr/>
              <a:t>‹#›</a:t>
            </a:fld>
            <a:endParaRPr lang="hu-H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65DCE6B-4ADC-4D27-80F6-3B175AFD5F78}" type="slidenum">
              <a:rPr lang="hu-HU" smtClean="0"/>
              <a:pPr/>
              <a:t>‹#›</a:t>
            </a:fld>
            <a:endParaRPr lang="hu-H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D89A7BF-432B-44B5-B8A1-26261374D8BC}" type="slidenum">
              <a:rPr lang="hu-HU" smtClean="0"/>
              <a:pPr/>
              <a:t>‹#›</a:t>
            </a:fld>
            <a:endParaRPr lang="hu-H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05AED06-CCAC-48CF-A56C-4B8BD2472015}"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8FCAAA55-5E49-4F41-A8D8-A5F1388F3787}"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endParaRPr lang="hu-HU"/>
          </a:p>
        </p:txBody>
      </p:sp>
      <p:sp>
        <p:nvSpPr>
          <p:cNvPr id="6" name="Dia számának helye 5"/>
          <p:cNvSpPr>
            <a:spLocks noGrp="1"/>
          </p:cNvSpPr>
          <p:nvPr>
            <p:ph type="sldNum" sz="quarter" idx="11"/>
          </p:nvPr>
        </p:nvSpPr>
        <p:spPr/>
        <p:txBody>
          <a:bodyPr/>
          <a:lstStyle>
            <a:lvl1pPr>
              <a:defRPr/>
            </a:lvl1pPr>
          </a:lstStyle>
          <a:p>
            <a:fld id="{1387F0E0-C3E5-4698-A571-AEC2BAF61821}" type="slidenum">
              <a:rPr lang="hu-HU"/>
              <a:pPr/>
              <a:t>‹#›</a:t>
            </a:fld>
            <a:endParaRPr lang="hu-HU"/>
          </a:p>
        </p:txBody>
      </p:sp>
      <p:sp>
        <p:nvSpPr>
          <p:cNvPr id="7" name="Dátum helye 6"/>
          <p:cNvSpPr>
            <a:spLocks noGrp="1"/>
          </p:cNvSpPr>
          <p:nvPr>
            <p:ph type="dt" sz="half" idx="12"/>
          </p:nvPr>
        </p:nvSpPr>
        <p:spPr/>
        <p:txBody>
          <a:bodyPr/>
          <a:lstStyle>
            <a:lvl1pPr>
              <a:defRPr/>
            </a:lvl1p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3042" name="Group 2"/>
          <p:cNvGrpSpPr>
            <a:grpSpLocks/>
          </p:cNvGrpSpPr>
          <p:nvPr/>
        </p:nvGrpSpPr>
        <p:grpSpPr bwMode="auto">
          <a:xfrm>
            <a:off x="0" y="0"/>
            <a:ext cx="9159875" cy="6858000"/>
            <a:chOff x="0" y="0"/>
            <a:chExt cx="5770" cy="4320"/>
          </a:xfrm>
        </p:grpSpPr>
        <p:sp>
          <p:nvSpPr>
            <p:cNvPr id="3430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hu-HU"/>
            </a:p>
          </p:txBody>
        </p:sp>
        <p:sp>
          <p:nvSpPr>
            <p:cNvPr id="3430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4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hu-HU"/>
            </a:p>
          </p:txBody>
        </p:sp>
        <p:sp>
          <p:nvSpPr>
            <p:cNvPr id="3430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5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hu-HU"/>
            </a:p>
          </p:txBody>
        </p:sp>
        <p:sp>
          <p:nvSpPr>
            <p:cNvPr id="34305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hu-HU"/>
            </a:p>
          </p:txBody>
        </p:sp>
        <p:sp>
          <p:nvSpPr>
            <p:cNvPr id="3430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hu-HU"/>
            </a:p>
          </p:txBody>
        </p:sp>
        <p:sp>
          <p:nvSpPr>
            <p:cNvPr id="3430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hu-HU"/>
            </a:p>
          </p:txBody>
        </p:sp>
        <p:sp>
          <p:nvSpPr>
            <p:cNvPr id="3430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hu-HU"/>
            </a:p>
          </p:txBody>
        </p:sp>
        <p:sp>
          <p:nvSpPr>
            <p:cNvPr id="3430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hu-HU"/>
            </a:p>
          </p:txBody>
        </p:sp>
        <p:sp>
          <p:nvSpPr>
            <p:cNvPr id="3430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hu-HU"/>
            </a:p>
          </p:txBody>
        </p:sp>
        <p:sp>
          <p:nvSpPr>
            <p:cNvPr id="34306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hu-HU"/>
            </a:p>
          </p:txBody>
        </p:sp>
        <p:sp>
          <p:nvSpPr>
            <p:cNvPr id="34306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hu-HU"/>
            </a:p>
          </p:txBody>
        </p:sp>
      </p:grpSp>
      <p:sp>
        <p:nvSpPr>
          <p:cNvPr id="34306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smtClean="0"/>
              <a:t>Mintacím szerkesztése</a:t>
            </a:r>
          </a:p>
        </p:txBody>
      </p:sp>
      <p:sp>
        <p:nvSpPr>
          <p:cNvPr id="34306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4306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p>
        </p:txBody>
      </p:sp>
      <p:sp>
        <p:nvSpPr>
          <p:cNvPr id="34306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effectLst>
                  <a:outerShdw blurRad="38100" dist="38100" dir="2700000" algn="tl">
                    <a:srgbClr val="000000"/>
                  </a:outerShdw>
                </a:effectLst>
                <a:latin typeface="+mn-lt"/>
              </a:defRPr>
            </a:lvl1pPr>
          </a:lstStyle>
          <a:p>
            <a:fld id="{8D5E4402-F193-4472-BD5E-C6115C55EFA7}" type="slidenum">
              <a:rPr lang="hu-HU"/>
              <a:pPr/>
              <a:t>‹#›</a:t>
            </a:fld>
            <a:endParaRPr lang="hu-HU"/>
          </a:p>
        </p:txBody>
      </p:sp>
      <p:sp>
        <p:nvSpPr>
          <p:cNvPr id="34306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p>
        </p:txBody>
      </p:sp>
    </p:spTree>
  </p:cSld>
  <p:clrMap bg1="dk2" tx1="lt1" bg2="dk1" tx2="lt2" accent1="accent1" accent2="accent2" accent3="accent3" accent4="accent4" accent5="accent5" accent6="accent6" hlink="hlink" folHlink="folHlink"/>
  <p:sldLayoutIdLst>
    <p:sldLayoutId id="2147483755"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0" y="0"/>
            <a:ext cx="9144000" cy="6856413"/>
            <a:chOff x="0" y="0"/>
            <a:chExt cx="5760" cy="4319"/>
          </a:xfrm>
        </p:grpSpPr>
        <p:sp>
          <p:nvSpPr>
            <p:cNvPr id="4311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hu-HU"/>
            </a:p>
          </p:txBody>
        </p:sp>
        <p:sp>
          <p:nvSpPr>
            <p:cNvPr id="4311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11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hu-HU"/>
            </a:p>
          </p:txBody>
        </p:sp>
        <p:sp>
          <p:nvSpPr>
            <p:cNvPr id="4311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11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hu-HU"/>
            </a:p>
          </p:txBody>
        </p:sp>
        <p:sp>
          <p:nvSpPr>
            <p:cNvPr id="4311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hu-HU"/>
            </a:p>
          </p:txBody>
        </p:sp>
        <p:sp>
          <p:nvSpPr>
            <p:cNvPr id="4311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hu-HU"/>
            </a:p>
          </p:txBody>
        </p:sp>
        <p:sp>
          <p:nvSpPr>
            <p:cNvPr id="4311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11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hu-HU"/>
            </a:p>
          </p:txBody>
        </p:sp>
        <p:sp>
          <p:nvSpPr>
            <p:cNvPr id="4311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hu-HU"/>
            </a:p>
          </p:txBody>
        </p:sp>
        <p:sp>
          <p:nvSpPr>
            <p:cNvPr id="4311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hu-HU"/>
            </a:p>
          </p:txBody>
        </p:sp>
        <p:sp>
          <p:nvSpPr>
            <p:cNvPr id="4311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hu-HU"/>
            </a:p>
          </p:txBody>
        </p:sp>
        <p:sp>
          <p:nvSpPr>
            <p:cNvPr id="4311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hu-HU"/>
            </a:p>
          </p:txBody>
        </p:sp>
        <p:sp>
          <p:nvSpPr>
            <p:cNvPr id="4311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hu-HU"/>
            </a:p>
          </p:txBody>
        </p:sp>
        <p:sp>
          <p:nvSpPr>
            <p:cNvPr id="4311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hu-HU"/>
            </a:p>
          </p:txBody>
        </p:sp>
        <p:sp>
          <p:nvSpPr>
            <p:cNvPr id="4311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hu-HU"/>
            </a:p>
          </p:txBody>
        </p:sp>
        <p:sp>
          <p:nvSpPr>
            <p:cNvPr id="4311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hu-HU"/>
            </a:p>
          </p:txBody>
        </p:sp>
        <p:sp>
          <p:nvSpPr>
            <p:cNvPr id="4311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hu-HU"/>
            </a:p>
          </p:txBody>
        </p:sp>
        <p:sp>
          <p:nvSpPr>
            <p:cNvPr id="4311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hu-HU"/>
            </a:p>
          </p:txBody>
        </p:sp>
        <p:sp>
          <p:nvSpPr>
            <p:cNvPr id="4311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hu-HU"/>
            </a:p>
          </p:txBody>
        </p:sp>
        <p:sp>
          <p:nvSpPr>
            <p:cNvPr id="4311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hu-HU"/>
            </a:p>
          </p:txBody>
        </p:sp>
        <p:sp>
          <p:nvSpPr>
            <p:cNvPr id="4311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hu-HU"/>
            </a:p>
          </p:txBody>
        </p:sp>
        <p:sp>
          <p:nvSpPr>
            <p:cNvPr id="4311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hu-HU"/>
            </a:p>
          </p:txBody>
        </p:sp>
        <p:sp>
          <p:nvSpPr>
            <p:cNvPr id="4311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hu-HU"/>
            </a:p>
          </p:txBody>
        </p:sp>
        <p:sp>
          <p:nvSpPr>
            <p:cNvPr id="4311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hu-HU"/>
            </a:p>
          </p:txBody>
        </p:sp>
        <p:sp>
          <p:nvSpPr>
            <p:cNvPr id="4311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hu-HU"/>
            </a:p>
          </p:txBody>
        </p:sp>
        <p:sp>
          <p:nvSpPr>
            <p:cNvPr id="4311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hu-HU"/>
            </a:p>
          </p:txBody>
        </p:sp>
        <p:sp>
          <p:nvSpPr>
            <p:cNvPr id="4311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hu-HU"/>
            </a:p>
          </p:txBody>
        </p:sp>
        <p:sp>
          <p:nvSpPr>
            <p:cNvPr id="4311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hu-HU"/>
            </a:p>
          </p:txBody>
        </p:sp>
        <p:sp>
          <p:nvSpPr>
            <p:cNvPr id="4311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hu-HU"/>
            </a:p>
          </p:txBody>
        </p:sp>
        <p:sp>
          <p:nvSpPr>
            <p:cNvPr id="4311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hu-HU"/>
            </a:p>
          </p:txBody>
        </p:sp>
        <p:sp>
          <p:nvSpPr>
            <p:cNvPr id="4311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hu-HU"/>
            </a:p>
          </p:txBody>
        </p:sp>
        <p:sp>
          <p:nvSpPr>
            <p:cNvPr id="4311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hu-HU"/>
            </a:p>
          </p:txBody>
        </p:sp>
        <p:sp>
          <p:nvSpPr>
            <p:cNvPr id="4311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hu-HU"/>
            </a:p>
          </p:txBody>
        </p:sp>
        <p:sp>
          <p:nvSpPr>
            <p:cNvPr id="4311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hu-HU"/>
            </a:p>
          </p:txBody>
        </p:sp>
        <p:sp>
          <p:nvSpPr>
            <p:cNvPr id="4311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hu-HU"/>
            </a:p>
          </p:txBody>
        </p:sp>
        <p:grpSp>
          <p:nvGrpSpPr>
            <p:cNvPr id="431143" name="Group 39"/>
            <p:cNvGrpSpPr>
              <a:grpSpLocks/>
            </p:cNvGrpSpPr>
            <p:nvPr userDrawn="1"/>
          </p:nvGrpSpPr>
          <p:grpSpPr bwMode="auto">
            <a:xfrm>
              <a:off x="0" y="1632"/>
              <a:ext cx="5758" cy="1858"/>
              <a:chOff x="0" y="1632"/>
              <a:chExt cx="5758" cy="1858"/>
            </a:xfrm>
          </p:grpSpPr>
          <p:sp>
            <p:nvSpPr>
              <p:cNvPr id="4311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hu-HU"/>
              </a:p>
            </p:txBody>
          </p:sp>
          <p:sp>
            <p:nvSpPr>
              <p:cNvPr id="4311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hu-HU"/>
              </a:p>
            </p:txBody>
          </p:sp>
        </p:grpSp>
      </p:grpSp>
      <p:sp>
        <p:nvSpPr>
          <p:cNvPr id="4311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311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311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311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311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fld id="{8475B81D-2DBE-4D5D-AD33-83C17922F0C0}"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75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80258" name="Group 2"/>
          <p:cNvGrpSpPr>
            <a:grpSpLocks/>
          </p:cNvGrpSpPr>
          <p:nvPr/>
        </p:nvGrpSpPr>
        <p:grpSpPr bwMode="auto">
          <a:xfrm>
            <a:off x="0" y="0"/>
            <a:ext cx="9144000" cy="6934200"/>
            <a:chOff x="0" y="0"/>
            <a:chExt cx="5760" cy="4368"/>
          </a:xfrm>
        </p:grpSpPr>
        <p:sp>
          <p:nvSpPr>
            <p:cNvPr id="48025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026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hu-HU"/>
            </a:p>
          </p:txBody>
        </p:sp>
        <p:sp>
          <p:nvSpPr>
            <p:cNvPr id="48026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6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hu-HU"/>
            </a:p>
          </p:txBody>
        </p:sp>
        <p:sp>
          <p:nvSpPr>
            <p:cNvPr id="48026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hu-HU"/>
            </a:p>
          </p:txBody>
        </p:sp>
        <p:sp>
          <p:nvSpPr>
            <p:cNvPr id="48026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hu-HU"/>
            </a:p>
          </p:txBody>
        </p:sp>
        <p:sp>
          <p:nvSpPr>
            <p:cNvPr id="48027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027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hu-HU"/>
            </a:p>
          </p:txBody>
        </p:sp>
        <p:sp>
          <p:nvSpPr>
            <p:cNvPr id="48027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hu-HU"/>
            </a:p>
          </p:txBody>
        </p:sp>
        <p:sp>
          <p:nvSpPr>
            <p:cNvPr id="48027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hu-HU"/>
            </a:p>
          </p:txBody>
        </p:sp>
        <p:sp>
          <p:nvSpPr>
            <p:cNvPr id="48027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sp>
          <p:nvSpPr>
            <p:cNvPr id="48027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hu-HU"/>
            </a:p>
          </p:txBody>
        </p:sp>
        <p:sp>
          <p:nvSpPr>
            <p:cNvPr id="48027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hu-HU"/>
            </a:p>
          </p:txBody>
        </p:sp>
      </p:grpSp>
      <p:sp>
        <p:nvSpPr>
          <p:cNvPr id="48027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802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8027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effectLst>
                  <a:outerShdw blurRad="38100" dist="38100" dir="2700000" algn="tl">
                    <a:srgbClr val="000000"/>
                  </a:outerShdw>
                </a:effectLst>
              </a:defRPr>
            </a:lvl1pPr>
          </a:lstStyle>
          <a:p>
            <a:endParaRPr lang="hu-HU"/>
          </a:p>
        </p:txBody>
      </p:sp>
      <p:sp>
        <p:nvSpPr>
          <p:cNvPr id="48028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effectLst>
                  <a:outerShdw blurRad="38100" dist="38100" dir="2700000" algn="tl">
                    <a:srgbClr val="000000"/>
                  </a:outerShdw>
                </a:effectLst>
              </a:defRPr>
            </a:lvl1pPr>
          </a:lstStyle>
          <a:p>
            <a:endParaRPr lang="hu-HU"/>
          </a:p>
        </p:txBody>
      </p:sp>
      <p:sp>
        <p:nvSpPr>
          <p:cNvPr id="48028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effectLst>
                  <a:outerShdw blurRad="38100" dist="38100" dir="2700000" algn="tl">
                    <a:srgbClr val="000000"/>
                  </a:outerShdw>
                </a:effectLst>
              </a:defRPr>
            </a:lvl1pPr>
          </a:lstStyle>
          <a:p>
            <a:fld id="{83C4F149-7CC3-471E-94EE-726382B22202}"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765"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493570" name="Group 2"/>
          <p:cNvGrpSpPr>
            <a:grpSpLocks/>
          </p:cNvGrpSpPr>
          <p:nvPr/>
        </p:nvGrpSpPr>
        <p:grpSpPr bwMode="auto">
          <a:xfrm>
            <a:off x="-496888" y="1308100"/>
            <a:ext cx="10429876" cy="5908675"/>
            <a:chOff x="-313" y="824"/>
            <a:chExt cx="6570" cy="3722"/>
          </a:xfrm>
        </p:grpSpPr>
        <p:sp>
          <p:nvSpPr>
            <p:cNvPr id="4935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5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lnSpc>
                  <a:spcPct val="100000"/>
                </a:lnSpc>
                <a:spcBef>
                  <a:spcPct val="0"/>
                </a:spcBef>
                <a:buClrTx/>
                <a:buSzTx/>
                <a:buFontTx/>
                <a:buNone/>
              </a:pPr>
              <a:endParaRPr lang="hu-HU">
                <a:effectLst>
                  <a:outerShdw blurRad="38100" dist="38100" dir="2700000" algn="tl">
                    <a:srgbClr val="000000"/>
                  </a:outerShdw>
                </a:effectLst>
                <a:latin typeface="Arial" charset="0"/>
              </a:endParaRPr>
            </a:p>
          </p:txBody>
        </p:sp>
        <p:sp>
          <p:nvSpPr>
            <p:cNvPr id="4936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36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hu-HU"/>
            </a:p>
          </p:txBody>
        </p:sp>
        <p:sp>
          <p:nvSpPr>
            <p:cNvPr id="4936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6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6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6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6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hu-HU"/>
            </a:p>
          </p:txBody>
        </p:sp>
        <p:sp>
          <p:nvSpPr>
            <p:cNvPr id="4936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6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6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6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hu-HU"/>
            </a:p>
          </p:txBody>
        </p:sp>
        <p:sp>
          <p:nvSpPr>
            <p:cNvPr id="4936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6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6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6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6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7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7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hu-HU"/>
            </a:p>
          </p:txBody>
        </p:sp>
        <p:sp>
          <p:nvSpPr>
            <p:cNvPr id="4937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hu-HU"/>
            </a:p>
          </p:txBody>
        </p:sp>
        <p:sp>
          <p:nvSpPr>
            <p:cNvPr id="4937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hu-HU"/>
            </a:p>
          </p:txBody>
        </p:sp>
        <p:sp>
          <p:nvSpPr>
            <p:cNvPr id="4937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hu-HU"/>
            </a:p>
          </p:txBody>
        </p:sp>
        <p:sp>
          <p:nvSpPr>
            <p:cNvPr id="4937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hu-HU"/>
            </a:p>
          </p:txBody>
        </p:sp>
        <p:sp>
          <p:nvSpPr>
            <p:cNvPr id="4937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hu-HU"/>
            </a:p>
          </p:txBody>
        </p:sp>
        <p:sp>
          <p:nvSpPr>
            <p:cNvPr id="4937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hu-HU"/>
            </a:p>
          </p:txBody>
        </p:sp>
        <p:sp>
          <p:nvSpPr>
            <p:cNvPr id="4937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sp>
          <p:nvSpPr>
            <p:cNvPr id="4937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hu-HU"/>
            </a:p>
          </p:txBody>
        </p:sp>
        <p:sp>
          <p:nvSpPr>
            <p:cNvPr id="4937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hu-HU"/>
            </a:p>
          </p:txBody>
        </p:sp>
        <p:sp>
          <p:nvSpPr>
            <p:cNvPr id="4937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hu-HU"/>
            </a:p>
          </p:txBody>
        </p:sp>
        <p:sp>
          <p:nvSpPr>
            <p:cNvPr id="4937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hu-HU"/>
            </a:p>
          </p:txBody>
        </p:sp>
        <p:sp>
          <p:nvSpPr>
            <p:cNvPr id="4937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hu-HU"/>
            </a:p>
          </p:txBody>
        </p:sp>
        <p:sp>
          <p:nvSpPr>
            <p:cNvPr id="4937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hu-HU"/>
            </a:p>
          </p:txBody>
        </p:sp>
        <p:sp>
          <p:nvSpPr>
            <p:cNvPr id="4937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hu-HU"/>
            </a:p>
          </p:txBody>
        </p:sp>
      </p:grpSp>
      <p:sp>
        <p:nvSpPr>
          <p:cNvPr id="4937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fld id="{AEE4AE98-6F2A-4B1C-A548-4EB6A8D1829D}" type="slidenum">
              <a:rPr lang="hu-HU"/>
              <a:pPr/>
              <a:t>‹#›</a:t>
            </a:fld>
            <a:endParaRPr lang="hu-HU"/>
          </a:p>
        </p:txBody>
      </p:sp>
      <p:sp>
        <p:nvSpPr>
          <p:cNvPr id="4937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937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endParaRPr lang="hu-HU"/>
          </a:p>
        </p:txBody>
      </p:sp>
      <p:sp>
        <p:nvSpPr>
          <p:cNvPr id="4937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37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Tree>
  </p:cSld>
  <p:clrMap bg1="dk2" tx1="lt1" bg2="dk1" tx2="lt2" accent1="accent1" accent2="accent2" accent3="accent3" accent4="accent4" accent5="accent5" accent6="accent6" hlink="hlink" folHlink="folHlink"/>
  <p:sldLayoutIdLst>
    <p:sldLayoutId id="214748376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5E4402-F193-4472-BD5E-C6115C55EFA7}"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E4402-F193-4472-BD5E-C6115C55EF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E4402-F193-4472-BD5E-C6115C55EFA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news/science-environment-2463789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jszabari@mol.hu"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27.jpeg"/><Relationship Id="rId4" Type="http://schemas.openxmlformats.org/officeDocument/2006/relationships/hyperlink" Target="http://www.teozofia.h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893175" cy="1000108"/>
          </a:xfrm>
        </p:spPr>
        <p:txBody>
          <a:bodyPr/>
          <a:lstStyle/>
          <a:p>
            <a:r>
              <a:rPr lang="hu-HU" sz="4400" b="1" dirty="0" smtClean="0">
                <a:solidFill>
                  <a:srgbClr val="FFFF00"/>
                </a:solidFill>
              </a:rPr>
              <a:t>Utazás a Föld középpontjába</a:t>
            </a:r>
            <a:endParaRPr lang="hu-HU" sz="4400" b="1" dirty="0">
              <a:solidFill>
                <a:srgbClr val="FFFF00"/>
              </a:solidFill>
            </a:endParaRPr>
          </a:p>
        </p:txBody>
      </p:sp>
      <p:sp>
        <p:nvSpPr>
          <p:cNvPr id="7" name="Szövegdoboz 6"/>
          <p:cNvSpPr txBox="1"/>
          <p:nvPr/>
        </p:nvSpPr>
        <p:spPr>
          <a:xfrm>
            <a:off x="0" y="857232"/>
            <a:ext cx="8929718" cy="701731"/>
          </a:xfrm>
          <a:prstGeom prst="rect">
            <a:avLst/>
          </a:prstGeom>
          <a:noFill/>
        </p:spPr>
        <p:txBody>
          <a:bodyPr wrap="square" rtlCol="0">
            <a:spAutoFit/>
          </a:bodyPr>
          <a:lstStyle/>
          <a:p>
            <a:pPr algn="ctr"/>
            <a:r>
              <a:rPr lang="hu-HU" sz="4400" b="1" dirty="0" smtClean="0">
                <a:solidFill>
                  <a:schemeClr val="accent5"/>
                </a:solidFill>
                <a:latin typeface="Tahoma" pitchFamily="34" charset="0"/>
                <a:cs typeface="Tahoma" pitchFamily="34" charset="0"/>
              </a:rPr>
              <a:t>Fantázia vagy valós lehetőség?</a:t>
            </a:r>
            <a:endParaRPr lang="hu-HU" sz="4400" b="1" dirty="0">
              <a:solidFill>
                <a:schemeClr val="accent5"/>
              </a:solidFill>
              <a:latin typeface="Tahoma" pitchFamily="34" charset="0"/>
              <a:cs typeface="Tahoma" pitchFamily="34" charset="0"/>
            </a:endParaRPr>
          </a:p>
        </p:txBody>
      </p:sp>
      <p:pic>
        <p:nvPicPr>
          <p:cNvPr id="5" name="Kép 4" descr="belső föld.jpg"/>
          <p:cNvPicPr>
            <a:picLocks noChangeAspect="1"/>
          </p:cNvPicPr>
          <p:nvPr/>
        </p:nvPicPr>
        <p:blipFill>
          <a:blip r:embed="rId2" cstate="print"/>
          <a:stretch>
            <a:fillRect/>
          </a:stretch>
        </p:blipFill>
        <p:spPr>
          <a:xfrm>
            <a:off x="428596" y="1571612"/>
            <a:ext cx="7715304" cy="5143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0"/>
            <a:ext cx="8229600" cy="630238"/>
          </a:xfrm>
        </p:spPr>
        <p:txBody>
          <a:bodyPr/>
          <a:lstStyle/>
          <a:p>
            <a:r>
              <a:rPr lang="hu-HU" dirty="0" smtClean="0"/>
              <a:t>Értelmezett szeizmikus szelvény</a:t>
            </a:r>
            <a:endParaRPr lang="hu-HU" dirty="0"/>
          </a:p>
        </p:txBody>
      </p:sp>
      <p:pic>
        <p:nvPicPr>
          <p:cNvPr id="9" name="Рисунок 22" descr="D:\Kuzmichev\Квартовое\Ris_3_38.jpg"/>
          <p:cNvPicPr/>
          <p:nvPr/>
        </p:nvPicPr>
        <p:blipFill>
          <a:blip r:embed="rId2" cstate="print"/>
          <a:srcRect b="4487"/>
          <a:stretch>
            <a:fillRect/>
          </a:stretch>
        </p:blipFill>
        <p:spPr bwMode="auto">
          <a:xfrm rot="16200000">
            <a:off x="504825" y="655503"/>
            <a:ext cx="8134350" cy="5546994"/>
          </a:xfrm>
          <a:prstGeom prst="rect">
            <a:avLst/>
          </a:prstGeom>
          <a:noFill/>
          <a:ln w="9525">
            <a:noFill/>
            <a:miter lim="800000"/>
            <a:headEnd/>
            <a:tailEnd/>
          </a:ln>
          <a:scene3d>
            <a:camera prst="orthographicFront">
              <a:rot lat="0" lon="5400000" rev="0"/>
            </a:camera>
            <a:lightRig rig="threePt" dir="t"/>
          </a:scene3d>
        </p:spPr>
      </p:pic>
      <p:pic>
        <p:nvPicPr>
          <p:cNvPr id="11" name="Рисунок 22" descr="D:\Kuzmichev\Квартовое\Ris_3_38.jpg"/>
          <p:cNvPicPr/>
          <p:nvPr/>
        </p:nvPicPr>
        <p:blipFill>
          <a:blip r:embed="rId2" cstate="print"/>
          <a:srcRect b="4487"/>
          <a:stretch>
            <a:fillRect/>
          </a:stretch>
        </p:blipFill>
        <p:spPr bwMode="auto">
          <a:xfrm rot="16200000">
            <a:off x="492240" y="865026"/>
            <a:ext cx="8134350" cy="5546994"/>
          </a:xfrm>
          <a:prstGeom prst="rect">
            <a:avLst/>
          </a:prstGeom>
          <a:noFill/>
          <a:ln w="9525">
            <a:noFill/>
            <a:miter lim="800000"/>
            <a:headEnd/>
            <a:tailEnd/>
          </a:ln>
          <a:scene3d>
            <a:camera prst="orthographicFront">
              <a:rot lat="0" lon="0" rev="16200000"/>
            </a:camera>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650857"/>
          </a:xfrm>
        </p:spPr>
        <p:txBody>
          <a:bodyPr/>
          <a:lstStyle/>
          <a:p>
            <a:r>
              <a:rPr lang="hu-HU" dirty="0" smtClean="0"/>
              <a:t>Nagymélységű földrengések</a:t>
            </a:r>
            <a:endParaRPr lang="hu-HU" dirty="0"/>
          </a:p>
        </p:txBody>
      </p:sp>
      <p:pic>
        <p:nvPicPr>
          <p:cNvPr id="4" name="Tartalom helye 3" descr="earthquake-in-japan-16.jpg"/>
          <p:cNvPicPr>
            <a:picLocks noGrp="1" noChangeAspect="1"/>
          </p:cNvPicPr>
          <p:nvPr>
            <p:ph idx="1"/>
          </p:nvPr>
        </p:nvPicPr>
        <p:blipFill>
          <a:blip r:embed="rId2" cstate="print"/>
          <a:stretch>
            <a:fillRect/>
          </a:stretch>
        </p:blipFill>
        <p:spPr>
          <a:xfrm>
            <a:off x="0" y="928670"/>
            <a:ext cx="5358961" cy="3397692"/>
          </a:xfrm>
        </p:spPr>
      </p:pic>
      <p:sp>
        <p:nvSpPr>
          <p:cNvPr id="5" name="Szövegdoboz 4"/>
          <p:cNvSpPr txBox="1"/>
          <p:nvPr/>
        </p:nvSpPr>
        <p:spPr>
          <a:xfrm>
            <a:off x="5357818" y="928670"/>
            <a:ext cx="3786182" cy="4302716"/>
          </a:xfrm>
          <a:prstGeom prst="rect">
            <a:avLst/>
          </a:prstGeom>
          <a:noFill/>
        </p:spPr>
        <p:txBody>
          <a:bodyPr wrap="square" rtlCol="0">
            <a:spAutoFit/>
          </a:bodyPr>
          <a:lstStyle/>
          <a:p>
            <a:pPr>
              <a:buFont typeface="Arial" pitchFamily="34" charset="0"/>
              <a:buChar char="•"/>
            </a:pPr>
            <a:r>
              <a:rPr lang="hu-HU" sz="2400" dirty="0" smtClean="0"/>
              <a:t>A legtöbb </a:t>
            </a:r>
            <a:r>
              <a:rPr lang="hu-HU" sz="2400" dirty="0" err="1" smtClean="0"/>
              <a:t>fr</a:t>
            </a:r>
            <a:r>
              <a:rPr lang="hu-HU" sz="2400" dirty="0" smtClean="0"/>
              <a:t>. sekély,  20-25 km mély.</a:t>
            </a:r>
          </a:p>
          <a:p>
            <a:pPr>
              <a:buFont typeface="Arial" pitchFamily="34" charset="0"/>
              <a:buChar char="•"/>
            </a:pPr>
            <a:r>
              <a:rPr lang="hu-HU" sz="2400" dirty="0" smtClean="0"/>
              <a:t>60 km alatt a kőzetek képlékennyé válnak, ahelyett, hogy a feszültség hatására összetörnének, inkább eltorzulnak vagy plasztikusan megfolynak.</a:t>
            </a:r>
          </a:p>
          <a:p>
            <a:pPr>
              <a:buFont typeface="Arial" pitchFamily="34" charset="0"/>
              <a:buChar char="•"/>
            </a:pPr>
            <a:r>
              <a:rPr lang="hu-HU" sz="2400" dirty="0" smtClean="0"/>
              <a:t>A </a:t>
            </a:r>
            <a:r>
              <a:rPr lang="hu-HU" sz="2400" dirty="0" err="1" smtClean="0"/>
              <a:t>fr</a:t>
            </a:r>
            <a:r>
              <a:rPr lang="hu-HU" sz="2400" dirty="0" smtClean="0"/>
              <a:t>. 30%-a 70 km-nél nagyobb mélységű, de volt néhány700 km mély is.</a:t>
            </a:r>
          </a:p>
          <a:p>
            <a:pPr>
              <a:buFontTx/>
              <a:buChar char="-"/>
            </a:pPr>
            <a:endParaRPr lang="hu-HU" sz="2400" dirty="0"/>
          </a:p>
        </p:txBody>
      </p:sp>
      <p:pic>
        <p:nvPicPr>
          <p:cNvPr id="6" name="Kép 5" descr="TRSVON~1.GIF"/>
          <p:cNvPicPr>
            <a:picLocks noChangeAspect="1"/>
          </p:cNvPicPr>
          <p:nvPr/>
        </p:nvPicPr>
        <p:blipFill>
          <a:blip r:embed="rId3" cstate="print"/>
          <a:stretch>
            <a:fillRect/>
          </a:stretch>
        </p:blipFill>
        <p:spPr>
          <a:xfrm>
            <a:off x="0" y="4388643"/>
            <a:ext cx="4857752" cy="2469357"/>
          </a:xfrm>
          <a:prstGeom prst="rect">
            <a:avLst/>
          </a:prstGeom>
        </p:spPr>
      </p:pic>
      <p:sp>
        <p:nvSpPr>
          <p:cNvPr id="7" name="Szövegdoboz 6"/>
          <p:cNvSpPr txBox="1"/>
          <p:nvPr/>
        </p:nvSpPr>
        <p:spPr>
          <a:xfrm>
            <a:off x="5143504" y="4929198"/>
            <a:ext cx="3857652" cy="1421928"/>
          </a:xfrm>
          <a:prstGeom prst="rect">
            <a:avLst/>
          </a:prstGeom>
          <a:noFill/>
        </p:spPr>
        <p:txBody>
          <a:bodyPr wrap="square" rtlCol="0">
            <a:spAutoFit/>
          </a:bodyPr>
          <a:lstStyle/>
          <a:p>
            <a:r>
              <a:rPr lang="hu-HU" sz="2400" u="sng" dirty="0" smtClean="0"/>
              <a:t>Törésvonalak</a:t>
            </a:r>
            <a:r>
              <a:rPr lang="hu-HU" sz="2400" dirty="0" smtClean="0"/>
              <a:t>: a földrengések és vulkáni tevékenységek gyakori előfordulását jelölik meg lemezhatárokként!</a:t>
            </a:r>
            <a:endParaRPr lang="hu-H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0"/>
            <a:ext cx="8229600" cy="630238"/>
          </a:xfrm>
        </p:spPr>
        <p:txBody>
          <a:bodyPr/>
          <a:lstStyle/>
          <a:p>
            <a:r>
              <a:rPr lang="hu-HU" dirty="0" smtClean="0"/>
              <a:t>Földmágnesesség</a:t>
            </a:r>
            <a:endParaRPr lang="hu-HU" dirty="0"/>
          </a:p>
        </p:txBody>
      </p:sp>
      <p:sp>
        <p:nvSpPr>
          <p:cNvPr id="8" name="Szövegdoboz 7"/>
          <p:cNvSpPr txBox="1"/>
          <p:nvPr/>
        </p:nvSpPr>
        <p:spPr>
          <a:xfrm>
            <a:off x="4929190" y="642918"/>
            <a:ext cx="4214810" cy="4247317"/>
          </a:xfrm>
          <a:prstGeom prst="rect">
            <a:avLst/>
          </a:prstGeom>
          <a:noFill/>
        </p:spPr>
        <p:txBody>
          <a:bodyPr wrap="square" rtlCol="0">
            <a:spAutoFit/>
          </a:bodyPr>
          <a:lstStyle/>
          <a:p>
            <a:r>
              <a:rPr lang="hu-HU" sz="2000" dirty="0" smtClean="0"/>
              <a:t>A magnak fémesnek kell lennie azért, hogy létrehozhassa a </a:t>
            </a:r>
            <a:r>
              <a:rPr lang="hu-HU" sz="2000" dirty="0" err="1" smtClean="0"/>
              <a:t>geomágneses</a:t>
            </a:r>
            <a:r>
              <a:rPr lang="hu-HU" sz="2000" dirty="0" smtClean="0"/>
              <a:t> mezőt. A dinamó-elméletnek megfelelően a föld külső magjában levő folyadékmozgás vezető anyagot (folyékony vasat) mozgat egy már létező, gyenge mágneses mezőn keresztül, és elektromos áramlást hoz létre. Az elektromos áramlás pedig egy mágneses mezőt hoz létre, amely szintén kölcsönhatásban van a folyadékmozgással, és így egy másodlagos mágneses mezőt generál. A két mező együtt erősebb, mint az eredeti.</a:t>
            </a:r>
            <a:endParaRPr lang="hu-HU" sz="2000" dirty="0"/>
          </a:p>
        </p:txBody>
      </p:sp>
      <p:pic>
        <p:nvPicPr>
          <p:cNvPr id="12" name="Tartalom helye 11" descr="MagneticImage.jpg"/>
          <p:cNvPicPr>
            <a:picLocks noGrp="1" noChangeAspect="1"/>
          </p:cNvPicPr>
          <p:nvPr>
            <p:ph idx="1"/>
          </p:nvPr>
        </p:nvPicPr>
        <p:blipFill>
          <a:blip r:embed="rId2" cstate="print"/>
          <a:stretch>
            <a:fillRect/>
          </a:stretch>
        </p:blipFill>
        <p:spPr>
          <a:xfrm>
            <a:off x="-1" y="714356"/>
            <a:ext cx="4953035" cy="3714776"/>
          </a:xfrm>
        </p:spPr>
      </p:pic>
      <p:sp>
        <p:nvSpPr>
          <p:cNvPr id="13" name="Szövegdoboz 12"/>
          <p:cNvSpPr txBox="1"/>
          <p:nvPr/>
        </p:nvSpPr>
        <p:spPr>
          <a:xfrm>
            <a:off x="0" y="4643446"/>
            <a:ext cx="9144000" cy="2308324"/>
          </a:xfrm>
          <a:prstGeom prst="rect">
            <a:avLst/>
          </a:prstGeom>
          <a:noFill/>
        </p:spPr>
        <p:txBody>
          <a:bodyPr wrap="square" rtlCol="0">
            <a:spAutoFit/>
          </a:bodyPr>
          <a:lstStyle/>
          <a:p>
            <a:r>
              <a:rPr lang="hu-HU" sz="2400" u="sng" dirty="0" smtClean="0"/>
              <a:t>A </a:t>
            </a:r>
            <a:r>
              <a:rPr lang="hu-HU" sz="2400" u="sng" dirty="0" err="1" smtClean="0"/>
              <a:t>geomágneses</a:t>
            </a:r>
            <a:r>
              <a:rPr lang="hu-HU" sz="2400" u="sng" dirty="0" smtClean="0"/>
              <a:t> mező fő jellemzői:</a:t>
            </a:r>
          </a:p>
          <a:p>
            <a:pPr>
              <a:buFont typeface="Wingdings" pitchFamily="2" charset="2"/>
              <a:buChar char="q"/>
            </a:pPr>
            <a:r>
              <a:rPr lang="hu-HU" sz="2400" dirty="0" smtClean="0"/>
              <a:t> az intenzitás rövid és hosszú periódusú ingadozása, </a:t>
            </a:r>
          </a:p>
          <a:p>
            <a:pPr>
              <a:buFont typeface="Wingdings" pitchFamily="2" charset="2"/>
              <a:buChar char="q"/>
            </a:pPr>
            <a:r>
              <a:rPr lang="hu-HU" sz="2400" dirty="0" smtClean="0"/>
              <a:t> a polaritás megfordulása szabálytalan időközönként,</a:t>
            </a:r>
          </a:p>
          <a:p>
            <a:pPr>
              <a:buFont typeface="Wingdings" pitchFamily="2" charset="2"/>
              <a:buChar char="q"/>
            </a:pPr>
            <a:r>
              <a:rPr lang="hu-HU" sz="2400" dirty="0" smtClean="0"/>
              <a:t> a 11°-os eltolódás a </a:t>
            </a:r>
            <a:r>
              <a:rPr lang="hu-HU" sz="2400" dirty="0" err="1" smtClean="0"/>
              <a:t>geomágneses</a:t>
            </a:r>
            <a:r>
              <a:rPr lang="hu-HU" sz="2400" dirty="0" smtClean="0"/>
              <a:t> tengely és a forgási tengely között és a </a:t>
            </a:r>
            <a:r>
              <a:rPr lang="hu-HU" sz="2400" dirty="0" err="1" smtClean="0"/>
              <a:t>geomágneses</a:t>
            </a:r>
            <a:r>
              <a:rPr lang="hu-HU" sz="2400" dirty="0" smtClean="0"/>
              <a:t> pólusok mozgása a földrajzi pólusok körül egy több tízezer évre becsült periódussal. </a:t>
            </a:r>
            <a:endParaRPr lang="hu-H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714356"/>
          </a:xfrm>
        </p:spPr>
        <p:txBody>
          <a:bodyPr/>
          <a:lstStyle/>
          <a:p>
            <a:r>
              <a:rPr lang="hu-HU" dirty="0" smtClean="0"/>
              <a:t>Földmágnesesség</a:t>
            </a:r>
            <a:endParaRPr lang="hu-HU" dirty="0"/>
          </a:p>
        </p:txBody>
      </p:sp>
      <p:sp>
        <p:nvSpPr>
          <p:cNvPr id="3" name="Tartalom helye 2"/>
          <p:cNvSpPr>
            <a:spLocks noGrp="1"/>
          </p:cNvSpPr>
          <p:nvPr>
            <p:ph idx="1"/>
          </p:nvPr>
        </p:nvSpPr>
        <p:spPr>
          <a:xfrm>
            <a:off x="0" y="714356"/>
            <a:ext cx="9144000" cy="5857916"/>
          </a:xfrm>
        </p:spPr>
        <p:txBody>
          <a:bodyPr/>
          <a:lstStyle/>
          <a:p>
            <a:r>
              <a:rPr lang="hu-HU" sz="2400" dirty="0" smtClean="0"/>
              <a:t>A mágneses mezőket a bolygó magjában levő elektromosan vezető folyékony vas </a:t>
            </a:r>
            <a:r>
              <a:rPr lang="hu-HU" sz="2400" dirty="0" err="1" smtClean="0"/>
              <a:t>konvekciós</a:t>
            </a:r>
            <a:r>
              <a:rPr lang="hu-HU" sz="2400" dirty="0" smtClean="0"/>
              <a:t> áramlásai hozzák létre.</a:t>
            </a:r>
          </a:p>
          <a:p>
            <a:r>
              <a:rPr lang="hu-HU" sz="2400" dirty="0" smtClean="0"/>
              <a:t>A Holdnak és a Merkúrnak jelentős mágneses mezői vannak, noha a Hold magjáról úgy gondolják, hogy teljesen szilárd, a Merkúr magjáról pedig, hogy közel teljesen az. </a:t>
            </a:r>
          </a:p>
          <a:p>
            <a:r>
              <a:rPr lang="hu-HU" sz="2400" dirty="0" smtClean="0"/>
              <a:t>A Vénuszról úgy gondolják, hogy teljesen folyékony magja van, és azt várták, hogy nagyon erős mágneses mezővel rendelkezik, de nem észleltek jelentős, önmaga által létrehozott mezőt. </a:t>
            </a:r>
          </a:p>
          <a:p>
            <a:r>
              <a:rPr lang="hu-HU" sz="2400" dirty="0" smtClean="0"/>
              <a:t>A Jupiter és a Szaturnusz mágneses mezőiről azt gondolják, hogy azokat a belsejükben található folyékony, fémes hidrogén rétegben levő elektromos áramlások hozzák létre, miközben a Neptunusz és az Uránusz mezőiről azt állítják, hogy a rendkívül magas hőmérsékletű folyékony köpenyeikben keletkeznek</a:t>
            </a:r>
            <a:r>
              <a:rPr lang="hu-HU" dirty="0" smtClean="0"/>
              <a:t>.</a:t>
            </a:r>
          </a:p>
          <a:p>
            <a:r>
              <a:rPr lang="hu-HU" sz="2400" dirty="0" smtClean="0"/>
              <a:t>Az világos, hogy a jelenlegi dinamó-elmélet nem tudja megmagyarázni az egyes aszteroidák körül észlelt mágneses mezőket.</a:t>
            </a:r>
          </a:p>
          <a:p>
            <a:endParaRPr 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smtClean="0"/>
              <a:t>Az üreges Föld</a:t>
            </a:r>
            <a:endParaRPr lang="hu-HU" sz="4000" b="1" dirty="0"/>
          </a:p>
        </p:txBody>
      </p:sp>
      <p:sp>
        <p:nvSpPr>
          <p:cNvPr id="488451" name="Rectangle 3"/>
          <p:cNvSpPr>
            <a:spLocks noGrp="1" noChangeArrowheads="1"/>
          </p:cNvSpPr>
          <p:nvPr>
            <p:ph type="body" idx="1"/>
          </p:nvPr>
        </p:nvSpPr>
        <p:spPr>
          <a:xfrm>
            <a:off x="3643306" y="714356"/>
            <a:ext cx="5500694" cy="2857520"/>
          </a:xfrm>
        </p:spPr>
        <p:txBody>
          <a:bodyPr/>
          <a:lstStyle/>
          <a:p>
            <a:pPr>
              <a:buFont typeface="Courier New" pitchFamily="49" charset="0"/>
              <a:buChar char="o"/>
            </a:pPr>
            <a:r>
              <a:rPr lang="hu-HU" sz="1900" u="sng" dirty="0" smtClean="0"/>
              <a:t>Sir Edmond Halley </a:t>
            </a:r>
            <a:r>
              <a:rPr lang="hu-HU" sz="1900" dirty="0" smtClean="0"/>
              <a:t>(1656-1742): koncentrikus gömbök</a:t>
            </a:r>
          </a:p>
          <a:p>
            <a:pPr>
              <a:buFont typeface="Courier New" pitchFamily="49" charset="0"/>
              <a:buChar char="o"/>
            </a:pPr>
            <a:r>
              <a:rPr lang="hu-HU" sz="1900" u="sng" dirty="0" err="1" smtClean="0"/>
              <a:t>Leonhard</a:t>
            </a:r>
            <a:r>
              <a:rPr lang="hu-HU" sz="1900" u="sng" dirty="0" smtClean="0"/>
              <a:t> Euler</a:t>
            </a:r>
            <a:r>
              <a:rPr lang="hu-HU" sz="1900" dirty="0" smtClean="0"/>
              <a:t> (1707-1783): belső Nap</a:t>
            </a:r>
            <a:endParaRPr lang="hu-HU" sz="1900" u="sng" dirty="0" smtClean="0"/>
          </a:p>
          <a:p>
            <a:pPr>
              <a:buFont typeface="Courier New" pitchFamily="49" charset="0"/>
              <a:buChar char="o"/>
            </a:pPr>
            <a:r>
              <a:rPr lang="hu-HU" sz="1900" u="sng" dirty="0" smtClean="0"/>
              <a:t>Sir John </a:t>
            </a:r>
            <a:r>
              <a:rPr lang="hu-HU" sz="1900" u="sng" dirty="0" err="1" smtClean="0"/>
              <a:t>Leslie</a:t>
            </a:r>
            <a:r>
              <a:rPr lang="hu-HU" sz="1900" dirty="0" smtClean="0"/>
              <a:t> (1766-1832) </a:t>
            </a:r>
            <a:r>
              <a:rPr lang="hu-HU" sz="1900" dirty="0" smtClean="0">
                <a:sym typeface="Wingdings" pitchFamily="2" charset="2"/>
              </a:rPr>
              <a:t> Verne (Utazás a Föld középpontjába)</a:t>
            </a:r>
          </a:p>
          <a:p>
            <a:r>
              <a:rPr lang="hu-HU" sz="1900" dirty="0" smtClean="0"/>
              <a:t>1871, </a:t>
            </a:r>
            <a:r>
              <a:rPr lang="hu-HU" sz="1900" u="sng" dirty="0" smtClean="0"/>
              <a:t>F. Lyon</a:t>
            </a:r>
            <a:r>
              <a:rPr lang="hu-HU" sz="1900" dirty="0" smtClean="0"/>
              <a:t>: </a:t>
            </a:r>
            <a:r>
              <a:rPr lang="hu-HU" sz="1900" i="1" dirty="0" smtClean="0"/>
              <a:t>The </a:t>
            </a:r>
            <a:r>
              <a:rPr lang="hu-HU" sz="1900" i="1" dirty="0" err="1" smtClean="0"/>
              <a:t>Hollow</a:t>
            </a:r>
            <a:r>
              <a:rPr lang="hu-HU" sz="1900" i="1" dirty="0" smtClean="0"/>
              <a:t> </a:t>
            </a:r>
            <a:r>
              <a:rPr lang="hu-HU" sz="1900" i="1" dirty="0" err="1" smtClean="0"/>
              <a:t>Globe</a:t>
            </a:r>
            <a:r>
              <a:rPr lang="hu-HU" sz="1900" dirty="0" smtClean="0"/>
              <a:t>, az </a:t>
            </a:r>
            <a:r>
              <a:rPr lang="hu-HU" sz="1900" u="sng" dirty="0" smtClean="0"/>
              <a:t>M. L. Sherman</a:t>
            </a:r>
            <a:r>
              <a:rPr lang="hu-HU" sz="1900" dirty="0" smtClean="0"/>
              <a:t> tisztánlátó által </a:t>
            </a:r>
            <a:r>
              <a:rPr lang="hu-HU" sz="1900" dirty="0" err="1" smtClean="0"/>
              <a:t>channelinggel</a:t>
            </a:r>
            <a:r>
              <a:rPr lang="hu-HU" sz="1900" dirty="0" smtClean="0"/>
              <a:t> lehozott információn alapult. A Föld egy üreges gömb egy 50-70 km vastag héjjal, és hogy a belső felülete egy gyönyörű világ, jóval fejlettebb körülmények között, mint a külső, és ez egy spirálisan kialakított nyíláson keresztül érhető el, ami a „felfedezetlen sarki tengerben” helyezkedi el. A Föld belső, homorú felszíne lakható. A spirituális erők vagy „Világépítők” tették az egész bolygót üregessé, mert ez a legegyszerűbb és leggazdaságosabb forma, amely a legnagyobb szilárdságot biztosítja a legkisebb anyagfelhasználás mellett.</a:t>
            </a:r>
          </a:p>
          <a:p>
            <a:pPr>
              <a:buNone/>
            </a:pPr>
            <a:endParaRPr lang="hu-HU" sz="2400" dirty="0"/>
          </a:p>
        </p:txBody>
      </p:sp>
      <p:pic>
        <p:nvPicPr>
          <p:cNvPr id="7" name="Kép 6" descr="ureges-fold2.png"/>
          <p:cNvPicPr>
            <a:picLocks noChangeAspect="1"/>
          </p:cNvPicPr>
          <p:nvPr/>
        </p:nvPicPr>
        <p:blipFill>
          <a:blip r:embed="rId2" cstate="print"/>
          <a:stretch>
            <a:fillRect/>
          </a:stretch>
        </p:blipFill>
        <p:spPr>
          <a:xfrm>
            <a:off x="0" y="785794"/>
            <a:ext cx="3861680" cy="4077629"/>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582594"/>
          </a:xfrm>
        </p:spPr>
        <p:txBody>
          <a:bodyPr/>
          <a:lstStyle/>
          <a:p>
            <a:r>
              <a:rPr lang="hu-HU" b="1" dirty="0" smtClean="0"/>
              <a:t>Az üreges Föld</a:t>
            </a:r>
            <a:endParaRPr lang="hu-HU" dirty="0"/>
          </a:p>
        </p:txBody>
      </p:sp>
      <p:pic>
        <p:nvPicPr>
          <p:cNvPr id="4" name="Tartalom helye 3" descr="hollow_earth_complete_shell_model.gif"/>
          <p:cNvPicPr>
            <a:picLocks noGrp="1" noChangeAspect="1"/>
          </p:cNvPicPr>
          <p:nvPr>
            <p:ph idx="1"/>
          </p:nvPr>
        </p:nvPicPr>
        <p:blipFill>
          <a:blip r:embed="rId2" cstate="print"/>
          <a:stretch>
            <a:fillRect/>
          </a:stretch>
        </p:blipFill>
        <p:spPr>
          <a:xfrm>
            <a:off x="0" y="1000108"/>
            <a:ext cx="4143372" cy="4477369"/>
          </a:xfrm>
        </p:spPr>
      </p:pic>
      <p:sp>
        <p:nvSpPr>
          <p:cNvPr id="5" name="Szövegdoboz 4"/>
          <p:cNvSpPr txBox="1"/>
          <p:nvPr/>
        </p:nvSpPr>
        <p:spPr>
          <a:xfrm>
            <a:off x="4286248" y="785794"/>
            <a:ext cx="4857752" cy="6149376"/>
          </a:xfrm>
          <a:prstGeom prst="rect">
            <a:avLst/>
          </a:prstGeom>
          <a:noFill/>
        </p:spPr>
        <p:txBody>
          <a:bodyPr wrap="square" rtlCol="0">
            <a:spAutoFit/>
          </a:bodyPr>
          <a:lstStyle/>
          <a:p>
            <a:r>
              <a:rPr lang="hu-HU" sz="2400" dirty="0" smtClean="0"/>
              <a:t>John Uri Lloyd:</a:t>
            </a:r>
            <a:r>
              <a:rPr lang="hu-HU" sz="2400" i="1" dirty="0" smtClean="0"/>
              <a:t> </a:t>
            </a:r>
            <a:r>
              <a:rPr lang="hu-HU" sz="2400" i="1" dirty="0" err="1" smtClean="0"/>
              <a:t>Etidorhpa</a:t>
            </a:r>
            <a:r>
              <a:rPr lang="hu-HU" sz="2400" i="1" dirty="0" smtClean="0"/>
              <a:t> </a:t>
            </a:r>
            <a:r>
              <a:rPr lang="hu-HU" sz="2400" i="1" dirty="0" err="1" smtClean="0"/>
              <a:t>or</a:t>
            </a:r>
            <a:r>
              <a:rPr lang="hu-HU" sz="2400" i="1" dirty="0" smtClean="0"/>
              <a:t> The End of </a:t>
            </a:r>
            <a:r>
              <a:rPr lang="hu-HU" sz="2400" i="1" dirty="0" err="1" smtClean="0"/>
              <a:t>Earth</a:t>
            </a:r>
            <a:r>
              <a:rPr lang="hu-HU" sz="2400" i="1" dirty="0" smtClean="0"/>
              <a:t> </a:t>
            </a:r>
            <a:r>
              <a:rPr lang="hu-HU" sz="2400" dirty="0" smtClean="0"/>
              <a:t>először 1895-ben adták ki.</a:t>
            </a:r>
          </a:p>
          <a:p>
            <a:r>
              <a:rPr lang="hu-HU" sz="2400" dirty="0" smtClean="0"/>
              <a:t>A Föld üreges, aminek a külső héja 1280 km vastag. (Hihetőbb, mint a Lyon és Sherman által megadott 50-65 km.) A héjat üregek teszik likacsossá, amelyek a növényi és az állati élet nagy változatosságát tartalmazzák. A Föld felszíne alatt egy bizonyos mélységben a Föld elkezdi létrehozni saját fényét. A gravitáció kb. 16 km-re a felszín alatt növekszik, majd folyamatosan csökken, a „pihenő zónában”, 1120 km felszín alatti mélységben, és 160 km-re a belső felszín alatti mélységben éri el a nullát. </a:t>
            </a:r>
            <a:endParaRPr lang="hu-H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0"/>
            <a:ext cx="8686800" cy="836613"/>
          </a:xfrm>
        </p:spPr>
        <p:txBody>
          <a:bodyPr/>
          <a:lstStyle/>
          <a:p>
            <a:r>
              <a:rPr lang="hu-HU" sz="4000" b="1" dirty="0" smtClean="0"/>
              <a:t>Az üreges Föld</a:t>
            </a:r>
            <a:endParaRPr lang="hu-HU" sz="4000" b="1" dirty="0"/>
          </a:p>
        </p:txBody>
      </p:sp>
      <p:pic>
        <p:nvPicPr>
          <p:cNvPr id="12" name="Kép 11" descr="Üreges_föld1.jpg"/>
          <p:cNvPicPr>
            <a:picLocks noChangeAspect="1"/>
          </p:cNvPicPr>
          <p:nvPr/>
        </p:nvPicPr>
        <p:blipFill>
          <a:blip r:embed="rId2" cstate="print"/>
          <a:stretch>
            <a:fillRect/>
          </a:stretch>
        </p:blipFill>
        <p:spPr>
          <a:xfrm>
            <a:off x="0" y="714356"/>
            <a:ext cx="3324225" cy="3429000"/>
          </a:xfrm>
          <a:prstGeom prst="rect">
            <a:avLst/>
          </a:prstGeom>
        </p:spPr>
      </p:pic>
      <p:pic>
        <p:nvPicPr>
          <p:cNvPr id="13" name="Kép 12" descr="hollow-earth.jpg"/>
          <p:cNvPicPr>
            <a:picLocks noChangeAspect="1"/>
          </p:cNvPicPr>
          <p:nvPr/>
        </p:nvPicPr>
        <p:blipFill>
          <a:blip r:embed="rId3" cstate="print"/>
          <a:stretch>
            <a:fillRect/>
          </a:stretch>
        </p:blipFill>
        <p:spPr>
          <a:xfrm>
            <a:off x="3398168" y="1857364"/>
            <a:ext cx="5745832" cy="3773096"/>
          </a:xfrm>
          <a:prstGeom prst="rect">
            <a:avLst/>
          </a:prstGeom>
        </p:spPr>
      </p:pic>
      <p:pic>
        <p:nvPicPr>
          <p:cNvPr id="14" name="Kép 13" descr="NASA-N-Pole.jpg"/>
          <p:cNvPicPr>
            <a:picLocks noChangeAspect="1"/>
          </p:cNvPicPr>
          <p:nvPr/>
        </p:nvPicPr>
        <p:blipFill>
          <a:blip r:embed="rId4" cstate="print"/>
          <a:stretch>
            <a:fillRect/>
          </a:stretch>
        </p:blipFill>
        <p:spPr>
          <a:xfrm>
            <a:off x="428596" y="3985846"/>
            <a:ext cx="2590800" cy="287215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0"/>
            <a:ext cx="8229600" cy="847725"/>
          </a:xfrm>
        </p:spPr>
        <p:txBody>
          <a:bodyPr/>
          <a:lstStyle/>
          <a:p>
            <a:pPr algn="ctr"/>
            <a:r>
              <a:rPr lang="hu-HU" b="1" dirty="0" smtClean="0">
                <a:solidFill>
                  <a:srgbClr val="FFFF00"/>
                </a:solidFill>
              </a:rPr>
              <a:t>A tudomány fő ellenvetései</a:t>
            </a:r>
            <a:endParaRPr lang="hu-HU" b="1" dirty="0">
              <a:solidFill>
                <a:srgbClr val="FFFF00"/>
              </a:solidFill>
            </a:endParaRPr>
          </a:p>
        </p:txBody>
      </p:sp>
      <p:sp>
        <p:nvSpPr>
          <p:cNvPr id="512003" name="Rectangle 3"/>
          <p:cNvSpPr>
            <a:spLocks noGrp="1" noChangeArrowheads="1"/>
          </p:cNvSpPr>
          <p:nvPr>
            <p:ph idx="1"/>
          </p:nvPr>
        </p:nvSpPr>
        <p:spPr>
          <a:xfrm>
            <a:off x="0" y="928670"/>
            <a:ext cx="9144000" cy="4714908"/>
          </a:xfrm>
        </p:spPr>
        <p:txBody>
          <a:bodyPr>
            <a:noAutofit/>
          </a:bodyPr>
          <a:lstStyle/>
          <a:p>
            <a:pPr lvl="0"/>
            <a:r>
              <a:rPr lang="hu-HU" sz="2800" b="1" dirty="0" smtClean="0">
                <a:solidFill>
                  <a:schemeClr val="accent3">
                    <a:lumMod val="60000"/>
                    <a:lumOff val="40000"/>
                  </a:schemeClr>
                </a:solidFill>
              </a:rPr>
              <a:t>Nem lennének árnyékolt zónák a szeizmikus hullámok számára.</a:t>
            </a:r>
          </a:p>
          <a:p>
            <a:pPr lvl="0"/>
            <a:r>
              <a:rPr lang="hu-HU" sz="2800" b="1" dirty="0" smtClean="0">
                <a:solidFill>
                  <a:schemeClr val="accent3">
                    <a:lumMod val="60000"/>
                    <a:lumOff val="40000"/>
                  </a:schemeClr>
                </a:solidFill>
              </a:rPr>
              <a:t>Nem lehetne az átlagos sűrűség 5.5 g/cm³.</a:t>
            </a:r>
          </a:p>
          <a:p>
            <a:pPr lvl="0"/>
            <a:r>
              <a:rPr lang="hu-HU" sz="2800" b="1" dirty="0" smtClean="0">
                <a:solidFill>
                  <a:schemeClr val="accent3">
                    <a:lumMod val="60000"/>
                    <a:lumOff val="40000"/>
                  </a:schemeClr>
                </a:solidFill>
              </a:rPr>
              <a:t>Nem létezhetne mágneses mező.</a:t>
            </a:r>
          </a:p>
          <a:p>
            <a:pPr lvl="0"/>
            <a:endParaRPr lang="hu-HU" sz="2400" dirty="0" smtClean="0"/>
          </a:p>
          <a:p>
            <a:pPr>
              <a:buNone/>
            </a:pPr>
            <a:r>
              <a:rPr lang="hu-HU" sz="2400" dirty="0" smtClean="0"/>
              <a:t>Mindhárom ellenvetés megfelel annak a feltételezésnek, hogy a </a:t>
            </a:r>
            <a:r>
              <a:rPr lang="hu-HU" sz="2400" dirty="0" err="1" smtClean="0"/>
              <a:t>szeizmikával</a:t>
            </a:r>
            <a:r>
              <a:rPr lang="hu-HU" sz="2400" dirty="0" smtClean="0"/>
              <a:t>, </a:t>
            </a:r>
            <a:r>
              <a:rPr lang="hu-HU" sz="2400" dirty="0" err="1" smtClean="0"/>
              <a:t>a</a:t>
            </a:r>
            <a:r>
              <a:rPr lang="hu-HU" sz="2400" dirty="0" smtClean="0"/>
              <a:t> gravitációval és a földmágnesességgel kapcsolatos elméletek helyesek, de jó okunk van ebben kételkedni. A szilárd-föld modell minden paraméter feltételezésének a feltételezésén alapul.</a:t>
            </a:r>
          </a:p>
          <a:p>
            <a:pPr lvl="0">
              <a:buNone/>
            </a:pPr>
            <a:endParaRPr lang="hu-H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1"/>
            <a:ext cx="8229600" cy="714356"/>
          </a:xfrm>
        </p:spPr>
        <p:txBody>
          <a:bodyPr>
            <a:normAutofit fontScale="90000"/>
          </a:bodyPr>
          <a:lstStyle/>
          <a:p>
            <a:pPr algn="ctr"/>
            <a:r>
              <a:rPr lang="hu-HU" b="1" dirty="0" smtClean="0">
                <a:solidFill>
                  <a:schemeClr val="bg1"/>
                </a:solidFill>
                <a:effectLst>
                  <a:outerShdw blurRad="38100" dist="38100" dir="2700000" algn="tl">
                    <a:srgbClr val="000000">
                      <a:alpha val="43137"/>
                    </a:srgbClr>
                  </a:outerShdw>
                </a:effectLst>
              </a:rPr>
              <a:t>Árnyékzónák</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a:xfrm>
            <a:off x="4572000" y="714356"/>
            <a:ext cx="4572000" cy="6143644"/>
          </a:xfrm>
        </p:spPr>
        <p:txBody>
          <a:bodyPr>
            <a:normAutofit lnSpcReduction="10000"/>
          </a:bodyPr>
          <a:lstStyle/>
          <a:p>
            <a:r>
              <a:rPr lang="hu-HU" sz="2000" b="1" dirty="0" smtClean="0">
                <a:solidFill>
                  <a:schemeClr val="bg1"/>
                </a:solidFill>
              </a:rPr>
              <a:t>A P és S-hullámok viselkedéséből a tudósok arra következtetnek, hogy a külső mag folyékony. Elméletileg lehetne gáznemű is, de ezt lehetetlenségnek tekintik.</a:t>
            </a:r>
          </a:p>
          <a:p>
            <a:r>
              <a:rPr lang="hu-HU" sz="2000" b="1" dirty="0" smtClean="0">
                <a:solidFill>
                  <a:schemeClr val="bg1"/>
                </a:solidFill>
              </a:rPr>
              <a:t>Amit a tudósok kéregnek és köpenynek hívnak, az megfelel egy üreges föld külső héjának, míg a külső mag maga az üreg, a belső mag pedig a központi Nap.</a:t>
            </a:r>
          </a:p>
          <a:p>
            <a:r>
              <a:rPr lang="hu-HU" sz="2000" b="1" dirty="0" smtClean="0">
                <a:solidFill>
                  <a:schemeClr val="bg1"/>
                </a:solidFill>
              </a:rPr>
              <a:t>A Föld </a:t>
            </a:r>
            <a:r>
              <a:rPr lang="hu-HU" sz="2000" b="1" i="1" dirty="0" smtClean="0">
                <a:solidFill>
                  <a:schemeClr val="bg1"/>
                </a:solidFill>
              </a:rPr>
              <a:t>külső</a:t>
            </a:r>
            <a:r>
              <a:rPr lang="hu-HU" sz="2000" b="1" dirty="0" smtClean="0">
                <a:solidFill>
                  <a:schemeClr val="bg1"/>
                </a:solidFill>
              </a:rPr>
              <a:t> felszínét egy gáznemű légkör borítja, amelynek külső régióiban ionizált gáz (plazma) található, ami ritkul, amíg összeolvad a bolygóközi közeggel (egy még hígabb plazmával), ami egészen a Napig nyúlik). A Föld </a:t>
            </a:r>
            <a:r>
              <a:rPr lang="hu-HU" sz="2000" b="1" i="1" dirty="0" smtClean="0">
                <a:solidFill>
                  <a:schemeClr val="bg1"/>
                </a:solidFill>
              </a:rPr>
              <a:t>belső</a:t>
            </a:r>
            <a:r>
              <a:rPr lang="hu-HU" sz="2000" b="1" dirty="0" smtClean="0">
                <a:solidFill>
                  <a:schemeClr val="bg1"/>
                </a:solidFill>
              </a:rPr>
              <a:t> felszíne és a </a:t>
            </a:r>
            <a:r>
              <a:rPr lang="hu-HU" sz="2000" b="1" i="1" dirty="0" smtClean="0">
                <a:solidFill>
                  <a:schemeClr val="bg1"/>
                </a:solidFill>
              </a:rPr>
              <a:t>belső</a:t>
            </a:r>
            <a:r>
              <a:rPr lang="hu-HU" sz="2000" b="1" dirty="0" smtClean="0">
                <a:solidFill>
                  <a:schemeClr val="bg1"/>
                </a:solidFill>
              </a:rPr>
              <a:t> Nap közötti tér hasonló anyagminőséget tartalmazhat.</a:t>
            </a:r>
          </a:p>
          <a:p>
            <a:endParaRPr lang="hu-HU" dirty="0"/>
          </a:p>
        </p:txBody>
      </p:sp>
      <p:pic>
        <p:nvPicPr>
          <p:cNvPr id="21506" name="Picture 2" descr="http://www.tankonyvtar.hu/hu/tartalom/tamop425/0033_SCORM_MFGFT6001T/content/9/3_1/lecke9_6.jpg"/>
          <p:cNvPicPr>
            <a:picLocks noChangeAspect="1" noChangeArrowheads="1"/>
          </p:cNvPicPr>
          <p:nvPr/>
        </p:nvPicPr>
        <p:blipFill>
          <a:blip r:embed="rId2" cstate="print"/>
          <a:srcRect/>
          <a:stretch>
            <a:fillRect/>
          </a:stretch>
        </p:blipFill>
        <p:spPr bwMode="auto">
          <a:xfrm>
            <a:off x="0" y="714356"/>
            <a:ext cx="4572000" cy="4105275"/>
          </a:xfrm>
          <a:prstGeom prst="rect">
            <a:avLst/>
          </a:prstGeom>
          <a:noFill/>
        </p:spPr>
      </p:pic>
      <p:sp>
        <p:nvSpPr>
          <p:cNvPr id="6" name="Szövegdoboz 5"/>
          <p:cNvSpPr txBox="1"/>
          <p:nvPr/>
        </p:nvSpPr>
        <p:spPr>
          <a:xfrm>
            <a:off x="0" y="4771275"/>
            <a:ext cx="4857752" cy="2086725"/>
          </a:xfrm>
          <a:prstGeom prst="rect">
            <a:avLst/>
          </a:prstGeom>
          <a:noFill/>
        </p:spPr>
        <p:txBody>
          <a:bodyPr wrap="square" rtlCol="0">
            <a:spAutoFit/>
          </a:bodyPr>
          <a:lstStyle/>
          <a:p>
            <a:r>
              <a:rPr lang="hu-HU" sz="2400" b="1" dirty="0" smtClean="0"/>
              <a:t>A szeizmikus adatok önmagukban nem tudják eldönteni, hogy a föld tömör vagy üreges, mert nem lehet azokat értelmezni bizonyos alapvető feltételezések megtétele nélkül. </a:t>
            </a:r>
            <a:endParaRPr lang="hu-HU"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00034" y="142852"/>
            <a:ext cx="8229600" cy="571480"/>
          </a:xfrm>
        </p:spPr>
        <p:txBody>
          <a:bodyPr>
            <a:normAutofit fontScale="90000"/>
          </a:bodyPr>
          <a:lstStyle/>
          <a:p>
            <a:pPr algn="ctr"/>
            <a:r>
              <a:rPr lang="hu-HU" b="1" dirty="0" smtClean="0">
                <a:solidFill>
                  <a:schemeClr val="bg1"/>
                </a:solidFill>
              </a:rPr>
              <a:t>Földmágnesesség</a:t>
            </a:r>
            <a:endParaRPr lang="hu-HU" dirty="0">
              <a:solidFill>
                <a:schemeClr val="bg1"/>
              </a:solidFill>
            </a:endParaRPr>
          </a:p>
        </p:txBody>
      </p:sp>
      <p:sp>
        <p:nvSpPr>
          <p:cNvPr id="3" name="Tartalom helye 2"/>
          <p:cNvSpPr>
            <a:spLocks noGrp="1"/>
          </p:cNvSpPr>
          <p:nvPr>
            <p:ph idx="1"/>
          </p:nvPr>
        </p:nvSpPr>
        <p:spPr>
          <a:xfrm>
            <a:off x="0" y="785794"/>
            <a:ext cx="9144000" cy="5715040"/>
          </a:xfrm>
        </p:spPr>
        <p:txBody>
          <a:bodyPr/>
          <a:lstStyle/>
          <a:p>
            <a:r>
              <a:rPr lang="hu-HU" dirty="0" smtClean="0">
                <a:solidFill>
                  <a:schemeClr val="bg1"/>
                </a:solidFill>
              </a:rPr>
              <a:t>Egy üreges föld elmélethez a földmágnesesség új elméletére volna szükség, mivel az áthúzná a jelenlegi </a:t>
            </a:r>
            <a:r>
              <a:rPr lang="hu-HU" dirty="0" smtClean="0">
                <a:solidFill>
                  <a:schemeClr val="bg1"/>
                </a:solidFill>
              </a:rPr>
              <a:t>dinamó-modellt.</a:t>
            </a:r>
          </a:p>
          <a:p>
            <a:r>
              <a:rPr lang="hu-HU" dirty="0" smtClean="0">
                <a:solidFill>
                  <a:schemeClr val="bg1"/>
                </a:solidFill>
              </a:rPr>
              <a:t>A földmágnesesség legrészletesebb alternatív modelljét Harold </a:t>
            </a:r>
            <a:r>
              <a:rPr lang="hu-HU" dirty="0" err="1" smtClean="0">
                <a:solidFill>
                  <a:schemeClr val="bg1"/>
                </a:solidFill>
              </a:rPr>
              <a:t>Aspden</a:t>
            </a:r>
            <a:r>
              <a:rPr lang="hu-HU" dirty="0" smtClean="0">
                <a:solidFill>
                  <a:schemeClr val="bg1"/>
                </a:solidFill>
              </a:rPr>
              <a:t> fejlesztette </a:t>
            </a:r>
            <a:r>
              <a:rPr lang="hu-HU" dirty="0" smtClean="0">
                <a:solidFill>
                  <a:schemeClr val="bg1"/>
                </a:solidFill>
              </a:rPr>
              <a:t>ki. Azt </a:t>
            </a:r>
            <a:r>
              <a:rPr lang="hu-HU" dirty="0" smtClean="0">
                <a:solidFill>
                  <a:schemeClr val="bg1"/>
                </a:solidFill>
              </a:rPr>
              <a:t>állítja, hogy a mezőt elsősorban az éter </a:t>
            </a:r>
            <a:r>
              <a:rPr lang="hu-HU" dirty="0" err="1" smtClean="0">
                <a:solidFill>
                  <a:schemeClr val="bg1"/>
                </a:solidFill>
              </a:rPr>
              <a:t>perdülete</a:t>
            </a:r>
            <a:r>
              <a:rPr lang="hu-HU" dirty="0" smtClean="0">
                <a:solidFill>
                  <a:schemeClr val="bg1"/>
                </a:solidFill>
              </a:rPr>
              <a:t> hozza létre. </a:t>
            </a:r>
            <a:r>
              <a:rPr lang="hu-HU" dirty="0" smtClean="0">
                <a:solidFill>
                  <a:schemeClr val="bg1"/>
                </a:solidFill>
              </a:rPr>
              <a:t>Abból </a:t>
            </a:r>
            <a:r>
              <a:rPr lang="hu-HU" dirty="0" smtClean="0">
                <a:solidFill>
                  <a:schemeClr val="bg1"/>
                </a:solidFill>
              </a:rPr>
              <a:t>a töltés-elmozdulásból jön létre, amit az éterikus szféra forgása okoz, amely a földön belül található, és kb. 100 km-rel nyúlik a felszín fölé, együttműködve a fizikai földet alkotó anyagban levő kiegyenlítő töltés-elmozdulással. </a:t>
            </a:r>
            <a:endParaRPr lang="hu-HU" dirty="0" smtClean="0">
              <a:solidFill>
                <a:schemeClr val="bg1"/>
              </a:solidFill>
            </a:endParaRPr>
          </a:p>
          <a:p>
            <a:r>
              <a:rPr lang="hu-HU" dirty="0" smtClean="0">
                <a:solidFill>
                  <a:schemeClr val="bg1"/>
                </a:solidFill>
              </a:rPr>
              <a:t>Az adott problémák mellett, amikkel a dinamó-elméletnek szembe kell néznie, és hogy léteznek más módszerek is egy bolygói mágneses mező létrehozására, </a:t>
            </a:r>
            <a:r>
              <a:rPr lang="hu-HU" b="1" dirty="0" smtClean="0"/>
              <a:t>a </a:t>
            </a:r>
            <a:r>
              <a:rPr lang="hu-HU" b="1" dirty="0" err="1" smtClean="0"/>
              <a:t>geomágnesesség</a:t>
            </a:r>
            <a:r>
              <a:rPr lang="hu-HU" b="1" dirty="0" smtClean="0"/>
              <a:t> nem zárja ki egy üreges föld lehetőségét</a:t>
            </a:r>
            <a:r>
              <a:rPr lang="hu-HU" dirty="0" smtClean="0">
                <a:solidFill>
                  <a:schemeClr val="bg1"/>
                </a:solidFill>
              </a:rPr>
              <a:t>.</a:t>
            </a:r>
            <a:endParaRPr lang="hu-HU" dirty="0" smtClean="0">
              <a:solidFill>
                <a:schemeClr val="bg1"/>
              </a:solidFill>
            </a:endParaRPr>
          </a:p>
          <a:p>
            <a:endParaRPr lang="hu-H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14290"/>
            <a:ext cx="9144000" cy="571504"/>
          </a:xfrm>
        </p:spPr>
        <p:txBody>
          <a:bodyPr anchor="t"/>
          <a:lstStyle/>
          <a:p>
            <a:r>
              <a:rPr lang="hu-HU" sz="3200" b="1" dirty="0" smtClean="0"/>
              <a:t>30 milliárd fényév az új távolságrekord</a:t>
            </a:r>
            <a:r>
              <a:rPr lang="hu-HU" b="1" dirty="0" smtClean="0"/>
              <a:t/>
            </a:r>
            <a:br>
              <a:rPr lang="hu-HU" b="1" dirty="0" smtClean="0"/>
            </a:br>
            <a:endParaRPr lang="hu-HU" dirty="0"/>
          </a:p>
        </p:txBody>
      </p:sp>
      <p:pic>
        <p:nvPicPr>
          <p:cNvPr id="6" name="Tartalom helye 5" descr="30milliard.jpg"/>
          <p:cNvPicPr>
            <a:picLocks noGrp="1" noChangeAspect="1"/>
          </p:cNvPicPr>
          <p:nvPr>
            <p:ph idx="1"/>
          </p:nvPr>
        </p:nvPicPr>
        <p:blipFill>
          <a:blip r:embed="rId2" cstate="print"/>
          <a:stretch>
            <a:fillRect/>
          </a:stretch>
        </p:blipFill>
        <p:spPr>
          <a:xfrm>
            <a:off x="0" y="1357298"/>
            <a:ext cx="4419600" cy="4419600"/>
          </a:xfrm>
        </p:spPr>
      </p:pic>
      <p:sp>
        <p:nvSpPr>
          <p:cNvPr id="7" name="Szövegdoboz 6"/>
          <p:cNvSpPr txBox="1"/>
          <p:nvPr/>
        </p:nvSpPr>
        <p:spPr>
          <a:xfrm>
            <a:off x="4500562" y="857232"/>
            <a:ext cx="4643438" cy="5844677"/>
          </a:xfrm>
          <a:prstGeom prst="rect">
            <a:avLst/>
          </a:prstGeom>
          <a:noFill/>
        </p:spPr>
        <p:txBody>
          <a:bodyPr wrap="square" rtlCol="0">
            <a:spAutoFit/>
          </a:bodyPr>
          <a:lstStyle/>
          <a:p>
            <a:r>
              <a:rPr lang="hu-HU" sz="2000" dirty="0" smtClean="0"/>
              <a:t>Újabb ismereteket szerezhetünk az ősrobbanást követő időszakról egy frissen felfedezet</a:t>
            </a:r>
            <a:r>
              <a:rPr lang="hu-HU" sz="2000" dirty="0" smtClean="0">
                <a:hlinkClick r:id="rId3"/>
              </a:rPr>
              <a:t>t</a:t>
            </a:r>
            <a:r>
              <a:rPr lang="hu-HU" sz="2000" dirty="0" smtClean="0"/>
              <a:t> galaxis segítségével. A Hubble Űrteleszkóppal felfedezett és a földfelszíni </a:t>
            </a:r>
            <a:r>
              <a:rPr lang="hu-HU" sz="2000" dirty="0" err="1" smtClean="0"/>
              <a:t>Keck</a:t>
            </a:r>
            <a:r>
              <a:rPr lang="hu-HU" sz="2000" dirty="0" smtClean="0"/>
              <a:t> Obszervatórium munkatársai által is észlelt galaxis </a:t>
            </a:r>
            <a:r>
              <a:rPr lang="hu-HU" sz="2000" u="sng" dirty="0" smtClean="0">
                <a:solidFill>
                  <a:srgbClr val="FFFF00"/>
                </a:solidFill>
              </a:rPr>
              <a:t>30 milliárd fényévre van tőlünk</a:t>
            </a:r>
            <a:r>
              <a:rPr lang="hu-HU" sz="2000" dirty="0" smtClean="0">
                <a:solidFill>
                  <a:srgbClr val="FFFF00"/>
                </a:solidFill>
              </a:rPr>
              <a:t>.</a:t>
            </a:r>
          </a:p>
          <a:p>
            <a:r>
              <a:rPr lang="hu-HU" sz="2000" dirty="0" smtClean="0"/>
              <a:t>Mivel a fény nagyon hosszú idő alatt ér ide a világűr pereméről, a galaxisnak nem a mostani, hanem a </a:t>
            </a:r>
            <a:r>
              <a:rPr lang="hu-HU" sz="2000" u="sng" dirty="0" smtClean="0">
                <a:solidFill>
                  <a:srgbClr val="FFFF00"/>
                </a:solidFill>
              </a:rPr>
              <a:t>13,1 milliárd évvel ezelőtti állapotát látjuk. Azért lehet a galaxis ennél jóval távolabb,  30 milliárd fényévnyire, mert folyamatosan tágul a világegyetem.</a:t>
            </a:r>
          </a:p>
          <a:p>
            <a:r>
              <a:rPr lang="hu-HU" sz="2000" dirty="0" smtClean="0"/>
              <a:t>Steven </a:t>
            </a:r>
            <a:r>
              <a:rPr lang="hu-HU" sz="2000" dirty="0" err="1" smtClean="0"/>
              <a:t>Finkelstein</a:t>
            </a:r>
            <a:r>
              <a:rPr lang="hu-HU" sz="2000" dirty="0" smtClean="0"/>
              <a:t>, a kutatás vezetője elmondta, hogy igazoltan ez a legtávolabbi galaxis, és amit most látunk, az csupán 700 millió évvel van </a:t>
            </a:r>
            <a:r>
              <a:rPr lang="hu-HU" sz="2000" dirty="0" smtClean="0"/>
              <a:t>az </a:t>
            </a:r>
            <a:r>
              <a:rPr lang="hu-HU" sz="2000" dirty="0" smtClean="0"/>
              <a:t>ősrobbanás után</a:t>
            </a:r>
            <a:r>
              <a:rPr lang="hu-HU" sz="2000" dirty="0" smtClean="0"/>
              <a:t>.</a:t>
            </a:r>
          </a:p>
          <a:p>
            <a:r>
              <a:rPr lang="hu-HU" sz="2000" dirty="0" smtClean="0"/>
              <a:t>(2013. október 24.)</a:t>
            </a:r>
            <a:endParaRPr lang="hu-HU" sz="2000" dirty="0" smtClean="0"/>
          </a:p>
          <a:p>
            <a:endParaRPr lang="hu-H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0"/>
            <a:ext cx="8229600" cy="857231"/>
          </a:xfrm>
        </p:spPr>
        <p:txBody>
          <a:bodyPr>
            <a:normAutofit/>
          </a:bodyPr>
          <a:lstStyle/>
          <a:p>
            <a:pPr algn="ctr"/>
            <a:r>
              <a:rPr lang="hu-HU" sz="4400" b="1" dirty="0" smtClean="0">
                <a:solidFill>
                  <a:srgbClr val="FF0000"/>
                </a:solidFill>
                <a:effectLst>
                  <a:outerShdw blurRad="38100" dist="38100" dir="2700000" algn="tl">
                    <a:srgbClr val="000000">
                      <a:alpha val="43137"/>
                    </a:srgbClr>
                  </a:outerShdw>
                </a:effectLst>
              </a:rPr>
              <a:t>A </a:t>
            </a:r>
            <a:r>
              <a:rPr lang="hu-HU" sz="4900" b="1" dirty="0" smtClean="0">
                <a:solidFill>
                  <a:srgbClr val="FF0000"/>
                </a:solidFill>
                <a:effectLst>
                  <a:outerShdw blurRad="38100" dist="38100" dir="2700000" algn="tl">
                    <a:srgbClr val="000000">
                      <a:alpha val="43137"/>
                    </a:srgbClr>
                  </a:outerShdw>
                </a:effectLst>
              </a:rPr>
              <a:t>gravitáció</a:t>
            </a:r>
            <a:endParaRPr lang="hu-HU" sz="4900" b="1" dirty="0">
              <a:solidFill>
                <a:srgbClr val="FF0000"/>
              </a:solidFill>
              <a:effectLst>
                <a:outerShdw blurRad="38100" dist="38100" dir="2700000" algn="tl">
                  <a:srgbClr val="000000">
                    <a:alpha val="43137"/>
                  </a:srgbClr>
                </a:outerShdw>
              </a:effectLst>
            </a:endParaRPr>
          </a:p>
        </p:txBody>
      </p:sp>
      <p:sp>
        <p:nvSpPr>
          <p:cNvPr id="5" name="Tartalom helye 4"/>
          <p:cNvSpPr>
            <a:spLocks noGrp="1"/>
          </p:cNvSpPr>
          <p:nvPr>
            <p:ph idx="1"/>
          </p:nvPr>
        </p:nvSpPr>
        <p:spPr>
          <a:xfrm>
            <a:off x="0" y="928670"/>
            <a:ext cx="9144000" cy="5929330"/>
          </a:xfrm>
        </p:spPr>
        <p:txBody>
          <a:bodyPr>
            <a:normAutofit/>
          </a:bodyPr>
          <a:lstStyle/>
          <a:p>
            <a:r>
              <a:rPr lang="hu-HU" dirty="0" smtClean="0">
                <a:solidFill>
                  <a:schemeClr val="bg1"/>
                </a:solidFill>
              </a:rPr>
              <a:t>Ha a newtoni gravitációs elmélet helyes lenne, nem lehetnének óriási üregek a föld külső héjában és a külső és belső világokat összekötő csatornák. Már néhány kilométerrel a föld felszíne alatt is az óriási nyomás azt eredményezné, hogy az üregek összeroppannának</a:t>
            </a:r>
            <a:r>
              <a:rPr lang="hu-HU" dirty="0" smtClean="0">
                <a:solidFill>
                  <a:schemeClr val="bg1"/>
                </a:solidFill>
              </a:rPr>
              <a:t>.</a:t>
            </a:r>
          </a:p>
          <a:p>
            <a:r>
              <a:rPr lang="hu-HU" dirty="0" smtClean="0">
                <a:solidFill>
                  <a:schemeClr val="bg1"/>
                </a:solidFill>
              </a:rPr>
              <a:t>Azonban ha </a:t>
            </a:r>
            <a:r>
              <a:rPr lang="hu-HU" dirty="0" smtClean="0">
                <a:solidFill>
                  <a:schemeClr val="bg1"/>
                </a:solidFill>
              </a:rPr>
              <a:t>a </a:t>
            </a:r>
            <a:r>
              <a:rPr lang="hu-HU" dirty="0" smtClean="0">
                <a:solidFill>
                  <a:schemeClr val="bg1"/>
                </a:solidFill>
              </a:rPr>
              <a:t>newtoni feltételezés, amely szerint a gravitáció korlátlan áthatolhatósággal rendelkezik, helytelen, és a negatív részecskék és ionok leárnyékolhatják vagy kiegyenlíthetik a gravitáció vonzó erejét, akkor a nyomás (és a hőmérséklet) nem növekedne folyamatosan a mélységgel. Ekkor a föld héját likacsossá tehetnék az üregek és csatornák, a gravitációs erő pedig a belső, homorú felszínen összeegyeztethető lenne az élettel.</a:t>
            </a:r>
          </a:p>
          <a:p>
            <a:pPr>
              <a:buNone/>
            </a:pPr>
            <a:endParaRPr lang="hu-HU"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00034" y="285728"/>
            <a:ext cx="8229600" cy="714356"/>
          </a:xfrm>
        </p:spPr>
        <p:txBody>
          <a:bodyPr>
            <a:normAutofit fontScale="90000"/>
          </a:bodyPr>
          <a:lstStyle/>
          <a:p>
            <a:pPr algn="ctr"/>
            <a:r>
              <a:rPr lang="hu-HU" b="1" dirty="0" smtClean="0">
                <a:solidFill>
                  <a:srgbClr val="FF0066"/>
                </a:solidFill>
                <a:effectLst>
                  <a:outerShdw blurRad="38100" dist="38100" dir="2700000" algn="tl">
                    <a:srgbClr val="000000">
                      <a:alpha val="43137"/>
                    </a:srgbClr>
                  </a:outerShdw>
                </a:effectLst>
              </a:rPr>
              <a:t>Geológiai aktivitás</a:t>
            </a:r>
            <a:endParaRPr lang="hu-HU" b="1" dirty="0">
              <a:solidFill>
                <a:srgbClr val="FF0066"/>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0" y="1142984"/>
            <a:ext cx="9144000" cy="5715016"/>
          </a:xfrm>
        </p:spPr>
        <p:txBody>
          <a:bodyPr/>
          <a:lstStyle/>
          <a:p>
            <a:r>
              <a:rPr lang="hu-HU" dirty="0" smtClean="0">
                <a:solidFill>
                  <a:schemeClr val="bg1"/>
                </a:solidFill>
              </a:rPr>
              <a:t>A föld kérge a geológiai történelem folyamán hol felemelkedett, hol lesüllyedt</a:t>
            </a:r>
            <a:r>
              <a:rPr lang="hu-HU" dirty="0" smtClean="0">
                <a:solidFill>
                  <a:schemeClr val="bg1"/>
                </a:solidFill>
              </a:rPr>
              <a:t>.</a:t>
            </a:r>
          </a:p>
          <a:p>
            <a:r>
              <a:rPr lang="hu-HU" dirty="0" smtClean="0">
                <a:solidFill>
                  <a:schemeClr val="bg1"/>
                </a:solidFill>
              </a:rPr>
              <a:t>Sem a függőleges kéregmozgásokhoz, sem a földrengésekhez és a vulkánokhoz nincs szükség tömör földre, nagy sűrűségű, állandóan forró „köpenyre”. Nyilvánvalóan lennie kell azonban zónáknak a föld héján belül, ahol nagyon magas hőmérséklet van</a:t>
            </a:r>
            <a:r>
              <a:rPr lang="hu-HU" dirty="0" smtClean="0">
                <a:solidFill>
                  <a:schemeClr val="bg1"/>
                </a:solidFill>
              </a:rPr>
              <a:t>. Magma-csatornák.</a:t>
            </a:r>
          </a:p>
          <a:p>
            <a:r>
              <a:rPr lang="hu-HU" b="1" dirty="0" smtClean="0"/>
              <a:t>Semmilyen</a:t>
            </a:r>
            <a:r>
              <a:rPr lang="hu-HU" b="1" dirty="0" smtClean="0"/>
              <a:t>, a föld felszínén megfigyelhető geológiai tevékenység nem bizonyítja a szokványos földmodellt, vagy cáfolja az üreges földet.</a:t>
            </a:r>
            <a:endParaRPr lang="hu-H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71472" y="0"/>
            <a:ext cx="8229600" cy="785794"/>
          </a:xfrm>
        </p:spPr>
        <p:txBody>
          <a:bodyPr>
            <a:normAutofit fontScale="90000"/>
          </a:bodyPr>
          <a:lstStyle/>
          <a:p>
            <a:pPr algn="ctr"/>
            <a:r>
              <a:rPr lang="hu-HU" b="1" dirty="0" smtClean="0">
                <a:solidFill>
                  <a:srgbClr val="FF0066"/>
                </a:solidFill>
                <a:effectLst>
                  <a:outerShdw blurRad="38100" dist="38100" dir="2700000" algn="tl">
                    <a:srgbClr val="000000">
                      <a:alpha val="43137"/>
                    </a:srgbClr>
                  </a:outerShdw>
                </a:effectLst>
              </a:rPr>
              <a:t>A bolygók keletkezése</a:t>
            </a:r>
            <a:endParaRPr lang="hu-HU" b="1" dirty="0">
              <a:solidFill>
                <a:srgbClr val="FF0066"/>
              </a:solidFill>
              <a:effectLst>
                <a:outerShdw blurRad="38100" dist="38100" dir="2700000" algn="tl">
                  <a:srgbClr val="000000">
                    <a:alpha val="43137"/>
                  </a:srgbClr>
                </a:outerShdw>
              </a:effectLst>
            </a:endParaRPr>
          </a:p>
        </p:txBody>
      </p:sp>
      <p:pic>
        <p:nvPicPr>
          <p:cNvPr id="4" name="Tartalom helye 3" descr="Bolygókelekez.jpg"/>
          <p:cNvPicPr>
            <a:picLocks noGrp="1" noChangeAspect="1"/>
          </p:cNvPicPr>
          <p:nvPr>
            <p:ph idx="1"/>
          </p:nvPr>
        </p:nvPicPr>
        <p:blipFill>
          <a:blip r:embed="rId2" cstate="print"/>
          <a:stretch>
            <a:fillRect/>
          </a:stretch>
        </p:blipFill>
        <p:spPr>
          <a:xfrm>
            <a:off x="0" y="1071546"/>
            <a:ext cx="3000364" cy="4954886"/>
          </a:xfrm>
        </p:spPr>
      </p:pic>
      <p:sp>
        <p:nvSpPr>
          <p:cNvPr id="5" name="Szövegdoboz 4"/>
          <p:cNvSpPr txBox="1"/>
          <p:nvPr/>
        </p:nvSpPr>
        <p:spPr>
          <a:xfrm>
            <a:off x="3000364" y="928670"/>
            <a:ext cx="6143636" cy="6370975"/>
          </a:xfrm>
          <a:prstGeom prst="rect">
            <a:avLst/>
          </a:prstGeom>
          <a:noFill/>
        </p:spPr>
        <p:txBody>
          <a:bodyPr wrap="square" rtlCol="0">
            <a:spAutoFit/>
          </a:bodyPr>
          <a:lstStyle/>
          <a:p>
            <a:r>
              <a:rPr lang="hu-HU" sz="2400" dirty="0" smtClean="0">
                <a:solidFill>
                  <a:schemeClr val="bg1"/>
                </a:solidFill>
              </a:rPr>
              <a:t>A csillagok és a bolygók hatalmas por- és gázfelhőkből keletkeztek, amelyek forgó gömbökké sűrűsödtek össze a gravitációs erő hatására.</a:t>
            </a:r>
          </a:p>
          <a:p>
            <a:r>
              <a:rPr lang="hu-HU" sz="2400" dirty="0" smtClean="0">
                <a:solidFill>
                  <a:schemeClr val="bg1"/>
                </a:solidFill>
              </a:rPr>
              <a:t>A </a:t>
            </a:r>
            <a:r>
              <a:rPr lang="hu-HU" sz="2400" dirty="0" smtClean="0">
                <a:solidFill>
                  <a:schemeClr val="bg1"/>
                </a:solidFill>
              </a:rPr>
              <a:t>csillagoknak és bolygóknak egyre gyorsabban kellene forogniuk, ahogyan összehúzódnak, az impulzusnyomaték megmaradásának törvénye szerint</a:t>
            </a:r>
            <a:r>
              <a:rPr lang="hu-HU" sz="2400" dirty="0" smtClean="0">
                <a:solidFill>
                  <a:schemeClr val="bg1"/>
                </a:solidFill>
              </a:rPr>
              <a:t>.</a:t>
            </a:r>
          </a:p>
          <a:p>
            <a:r>
              <a:rPr lang="hu-HU" sz="2400" dirty="0" smtClean="0">
                <a:solidFill>
                  <a:schemeClr val="bg1"/>
                </a:solidFill>
              </a:rPr>
              <a:t>A </a:t>
            </a:r>
            <a:r>
              <a:rPr lang="hu-HU" sz="2400" dirty="0" smtClean="0">
                <a:solidFill>
                  <a:schemeClr val="bg1"/>
                </a:solidFill>
              </a:rPr>
              <a:t>nagyobb csillagok </a:t>
            </a:r>
            <a:r>
              <a:rPr lang="hu-HU" sz="2400" dirty="0" smtClean="0">
                <a:solidFill>
                  <a:schemeClr val="bg1"/>
                </a:solidFill>
              </a:rPr>
              <a:t>és bolygók gyorsabban </a:t>
            </a:r>
            <a:r>
              <a:rPr lang="hu-HU" sz="2400" dirty="0" smtClean="0">
                <a:solidFill>
                  <a:schemeClr val="bg1"/>
                </a:solidFill>
              </a:rPr>
              <a:t>forognak, mint a </a:t>
            </a:r>
            <a:r>
              <a:rPr lang="hu-HU" sz="2400" dirty="0" smtClean="0">
                <a:solidFill>
                  <a:schemeClr val="bg1"/>
                </a:solidFill>
              </a:rPr>
              <a:t>kisebbek. </a:t>
            </a:r>
            <a:r>
              <a:rPr lang="hu-HU" sz="2400" dirty="0" smtClean="0">
                <a:solidFill>
                  <a:schemeClr val="bg1"/>
                </a:solidFill>
              </a:rPr>
              <a:t>Például a Föld forgási ideje 24 óra, míg </a:t>
            </a:r>
            <a:r>
              <a:rPr lang="hu-HU" sz="2400" dirty="0" smtClean="0">
                <a:solidFill>
                  <a:schemeClr val="bg1"/>
                </a:solidFill>
              </a:rPr>
              <a:t>a Jupiter (11-szeres </a:t>
            </a:r>
            <a:r>
              <a:rPr lang="hu-HU" sz="2400" dirty="0" smtClean="0">
                <a:solidFill>
                  <a:schemeClr val="bg1"/>
                </a:solidFill>
              </a:rPr>
              <a:t>földi </a:t>
            </a:r>
            <a:r>
              <a:rPr lang="hu-HU" sz="2400" dirty="0" smtClean="0">
                <a:solidFill>
                  <a:schemeClr val="bg1"/>
                </a:solidFill>
              </a:rPr>
              <a:t>átmérő) </a:t>
            </a:r>
            <a:r>
              <a:rPr lang="hu-HU" sz="2400" dirty="0" smtClean="0">
                <a:solidFill>
                  <a:schemeClr val="bg1"/>
                </a:solidFill>
              </a:rPr>
              <a:t>10 óra alatt fordul meg a tengelye körül</a:t>
            </a:r>
            <a:r>
              <a:rPr lang="hu-HU" sz="2400" dirty="0" smtClean="0">
                <a:solidFill>
                  <a:schemeClr val="bg1"/>
                </a:solidFill>
              </a:rPr>
              <a:t>.</a:t>
            </a:r>
          </a:p>
          <a:p>
            <a:r>
              <a:rPr lang="hu-HU" sz="2400" dirty="0" smtClean="0">
                <a:solidFill>
                  <a:schemeClr val="bg1"/>
                </a:solidFill>
              </a:rPr>
              <a:t>A nagy </a:t>
            </a:r>
            <a:r>
              <a:rPr lang="hu-HU" sz="2400" dirty="0" smtClean="0">
                <a:solidFill>
                  <a:schemeClr val="bg1"/>
                </a:solidFill>
              </a:rPr>
              <a:t>forgási sebesség azt </a:t>
            </a:r>
            <a:r>
              <a:rPr lang="hu-HU" sz="2400" dirty="0" smtClean="0">
                <a:solidFill>
                  <a:schemeClr val="bg1"/>
                </a:solidFill>
              </a:rPr>
              <a:t>eredményezi, </a:t>
            </a:r>
            <a:r>
              <a:rPr lang="hu-HU" sz="2400" dirty="0" smtClean="0">
                <a:solidFill>
                  <a:schemeClr val="bg1"/>
                </a:solidFill>
              </a:rPr>
              <a:t>hogy a gömb alakú test kiterjed, amíg csak el nem éri a maximális tehetetlenségi stabilitás pontját, ennek következtében belül üregessé válik.</a:t>
            </a:r>
            <a:endParaRPr lang="hu-HU" sz="2400" dirty="0" smtClean="0">
              <a:solidFill>
                <a:schemeClr val="bg1"/>
              </a:solidFill>
            </a:endParaRPr>
          </a:p>
          <a:p>
            <a:endParaRPr lang="hu-H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785794"/>
          </a:xfrm>
        </p:spPr>
        <p:txBody>
          <a:bodyPr>
            <a:normAutofit fontScale="90000"/>
          </a:bodyPr>
          <a:lstStyle/>
          <a:p>
            <a:pPr algn="ctr"/>
            <a:r>
              <a:rPr lang="hu-HU" b="1" dirty="0" smtClean="0">
                <a:solidFill>
                  <a:srgbClr val="FF0066"/>
                </a:solidFill>
                <a:effectLst>
                  <a:outerShdw blurRad="38100" dist="38100" dir="2700000" algn="tl">
                    <a:srgbClr val="000000">
                      <a:alpha val="43137"/>
                    </a:srgbClr>
                  </a:outerShdw>
                </a:effectLst>
              </a:rPr>
              <a:t>A bolygók keletkezése a teozófiában</a:t>
            </a:r>
            <a:endParaRPr lang="hu-HU" b="1" dirty="0">
              <a:solidFill>
                <a:srgbClr val="FF0066"/>
              </a:solidFill>
              <a:effectLst>
                <a:outerShdw blurRad="38100" dist="38100" dir="2700000" algn="tl">
                  <a:srgbClr val="000000">
                    <a:alpha val="43137"/>
                  </a:srgbClr>
                </a:outerShdw>
              </a:effectLst>
            </a:endParaRPr>
          </a:p>
        </p:txBody>
      </p:sp>
      <p:sp>
        <p:nvSpPr>
          <p:cNvPr id="5" name="Szövegdoboz 4"/>
          <p:cNvSpPr txBox="1"/>
          <p:nvPr/>
        </p:nvSpPr>
        <p:spPr>
          <a:xfrm>
            <a:off x="0" y="928670"/>
            <a:ext cx="9144000" cy="5964710"/>
          </a:xfrm>
          <a:prstGeom prst="rect">
            <a:avLst/>
          </a:prstGeom>
          <a:noFill/>
        </p:spPr>
        <p:txBody>
          <a:bodyPr wrap="square" rtlCol="0">
            <a:spAutoFit/>
          </a:bodyPr>
          <a:lstStyle/>
          <a:p>
            <a:r>
              <a:rPr lang="hu-HU" sz="2400" dirty="0" smtClean="0">
                <a:solidFill>
                  <a:schemeClr val="bg1"/>
                </a:solidFill>
              </a:rPr>
              <a:t>Bolygónk </a:t>
            </a:r>
            <a:r>
              <a:rPr lang="hu-HU" sz="2400" dirty="0" smtClean="0">
                <a:solidFill>
                  <a:schemeClr val="bg1"/>
                </a:solidFill>
              </a:rPr>
              <a:t>egy „</a:t>
            </a:r>
            <a:r>
              <a:rPr lang="hu-HU" sz="2400" dirty="0" smtClean="0">
                <a:solidFill>
                  <a:schemeClr val="bg1"/>
                </a:solidFill>
              </a:rPr>
              <a:t>tüzes, hideg </a:t>
            </a:r>
            <a:r>
              <a:rPr lang="hu-HU" sz="2400" dirty="0" smtClean="0">
                <a:solidFill>
                  <a:schemeClr val="bg1"/>
                </a:solidFill>
              </a:rPr>
              <a:t>és </a:t>
            </a:r>
            <a:r>
              <a:rPr lang="hu-HU" sz="2400" dirty="0" smtClean="0">
                <a:solidFill>
                  <a:schemeClr val="bg1"/>
                </a:solidFill>
              </a:rPr>
              <a:t>sugárzó” </a:t>
            </a:r>
            <a:r>
              <a:rPr lang="hu-HU" sz="2400" dirty="0" err="1" smtClean="0">
                <a:solidFill>
                  <a:schemeClr val="bg1"/>
                </a:solidFill>
              </a:rPr>
              <a:t>éterikusabb</a:t>
            </a:r>
            <a:r>
              <a:rPr lang="hu-HU" sz="2400" dirty="0" smtClean="0">
                <a:solidFill>
                  <a:schemeClr val="bg1"/>
                </a:solidFill>
              </a:rPr>
              <a:t> </a:t>
            </a:r>
            <a:r>
              <a:rPr lang="hu-HU" sz="2400" dirty="0" smtClean="0">
                <a:solidFill>
                  <a:schemeClr val="bg1"/>
                </a:solidFill>
              </a:rPr>
              <a:t>állapotú anyagból kristályosodott </a:t>
            </a:r>
            <a:r>
              <a:rPr lang="hu-HU" sz="2400" dirty="0" smtClean="0">
                <a:solidFill>
                  <a:schemeClr val="bg1"/>
                </a:solidFill>
              </a:rPr>
              <a:t>ki.</a:t>
            </a:r>
          </a:p>
          <a:p>
            <a:r>
              <a:rPr lang="hu-HU" sz="2400" dirty="0" smtClean="0">
                <a:solidFill>
                  <a:schemeClr val="bg1"/>
                </a:solidFill>
              </a:rPr>
              <a:t>A </a:t>
            </a:r>
            <a:r>
              <a:rPr lang="hu-HU" sz="2400" dirty="0" err="1" smtClean="0">
                <a:solidFill>
                  <a:schemeClr val="bg1"/>
                </a:solidFill>
              </a:rPr>
              <a:t>Dyzan</a:t>
            </a:r>
            <a:r>
              <a:rPr lang="hu-HU" sz="2400" dirty="0" smtClean="0">
                <a:solidFill>
                  <a:schemeClr val="bg1"/>
                </a:solidFill>
              </a:rPr>
              <a:t> Stanzái (VI.4) </a:t>
            </a:r>
            <a:r>
              <a:rPr lang="hu-HU" sz="2400" dirty="0" smtClean="0">
                <a:solidFill>
                  <a:schemeClr val="bg1"/>
                </a:solidFill>
              </a:rPr>
              <a:t>leírják</a:t>
            </a:r>
            <a:r>
              <a:rPr lang="hu-HU" sz="2400" dirty="0" smtClean="0">
                <a:solidFill>
                  <a:schemeClr val="bg1"/>
                </a:solidFill>
              </a:rPr>
              <a:t>, a „</a:t>
            </a:r>
            <a:r>
              <a:rPr lang="hu-HU" sz="2400" dirty="0" err="1" smtClean="0">
                <a:solidFill>
                  <a:schemeClr val="bg1"/>
                </a:solidFill>
              </a:rPr>
              <a:t>fohat</a:t>
            </a:r>
            <a:r>
              <a:rPr lang="hu-HU" sz="2400" dirty="0" smtClean="0">
                <a:solidFill>
                  <a:schemeClr val="bg1"/>
                </a:solidFill>
              </a:rPr>
              <a:t>” – az egyetemes elme által irányított elektromos, életerő – hogyan építi fel a bolygókat („kerekeket”) azzal, hogy örvénylő mozgást („forgószeleket”) hoz létre a „tűzköd” őseredeti anyagában: „Összegyűjti a tüzes port. Tűzgömböket készít, átrohan rajtuk, és megforgatja azokat, életet fecskendezve beléjük, majd mozgásba hozza őket</a:t>
            </a:r>
            <a:r>
              <a:rPr lang="hu-HU" sz="2400" dirty="0" smtClean="0">
                <a:solidFill>
                  <a:schemeClr val="bg1"/>
                </a:solidFill>
              </a:rPr>
              <a:t>”.</a:t>
            </a:r>
          </a:p>
          <a:p>
            <a:r>
              <a:rPr lang="hu-HU" sz="2400" dirty="0" smtClean="0">
                <a:solidFill>
                  <a:schemeClr val="bg1"/>
                </a:solidFill>
              </a:rPr>
              <a:t>A „kerekek </a:t>
            </a:r>
            <a:r>
              <a:rPr lang="hu-HU" sz="2400" dirty="0" smtClean="0">
                <a:solidFill>
                  <a:schemeClr val="bg1"/>
                </a:solidFill>
              </a:rPr>
              <a:t>csírái” „</a:t>
            </a:r>
            <a:r>
              <a:rPr lang="hu-HU" sz="2400" dirty="0" smtClean="0">
                <a:solidFill>
                  <a:schemeClr val="bg1"/>
                </a:solidFill>
              </a:rPr>
              <a:t>erőforrások, amik körül az őseredeti kozmikus anyag kiterjed, és a megszilárdulás mind a hat szintjén áthaladva gömb alakúvá válnak, és végül átalakulnak bolygókká vagy égitestekké”. Ennek következtében a föld „egy puha, képlékeny testből egy kőzettel borított bolygóvá vált”. </a:t>
            </a:r>
            <a:endParaRPr lang="hu-HU" sz="2400" dirty="0" smtClean="0">
              <a:solidFill>
                <a:schemeClr val="bg1"/>
              </a:solidFill>
            </a:endParaRPr>
          </a:p>
          <a:p>
            <a:r>
              <a:rPr lang="hu-HU" sz="2400" dirty="0" smtClean="0">
                <a:solidFill>
                  <a:schemeClr val="bg1"/>
                </a:solidFill>
              </a:rPr>
              <a:t>Bármely bolygó középpontjában </a:t>
            </a:r>
            <a:r>
              <a:rPr lang="hu-HU" sz="2400" dirty="0" smtClean="0">
                <a:solidFill>
                  <a:schemeClr val="bg1"/>
                </a:solidFill>
              </a:rPr>
              <a:t>van </a:t>
            </a:r>
            <a:r>
              <a:rPr lang="hu-HU" sz="2400" dirty="0" smtClean="0">
                <a:solidFill>
                  <a:schemeClr val="bg1"/>
                </a:solidFill>
              </a:rPr>
              <a:t>egy „belső birodalom”, amely az </a:t>
            </a:r>
            <a:r>
              <a:rPr lang="hu-HU" sz="2400" dirty="0" err="1" smtClean="0">
                <a:solidFill>
                  <a:schemeClr val="bg1"/>
                </a:solidFill>
              </a:rPr>
              <a:t>elementálok</a:t>
            </a:r>
            <a:r>
              <a:rPr lang="hu-HU" sz="2400" dirty="0" smtClean="0">
                <a:solidFill>
                  <a:schemeClr val="bg1"/>
                </a:solidFill>
              </a:rPr>
              <a:t> három legalsóbb birodalmából </a:t>
            </a:r>
            <a:r>
              <a:rPr lang="hu-HU" sz="2400" dirty="0" smtClean="0">
                <a:solidFill>
                  <a:schemeClr val="bg1"/>
                </a:solidFill>
              </a:rPr>
              <a:t>épül </a:t>
            </a:r>
            <a:r>
              <a:rPr lang="hu-HU" sz="2400" dirty="0" smtClean="0">
                <a:solidFill>
                  <a:schemeClr val="bg1"/>
                </a:solidFill>
              </a:rPr>
              <a:t>fel. A föld magját úgy írják le, mint „megszilárdult elektromosságot”, és azt mondják, analóg egy atom magjával.</a:t>
            </a:r>
            <a:endParaRPr lang="hu-HU" sz="2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00034" y="0"/>
            <a:ext cx="8229600" cy="847725"/>
          </a:xfrm>
        </p:spPr>
        <p:txBody>
          <a:bodyPr/>
          <a:lstStyle/>
          <a:p>
            <a:pPr algn="ctr"/>
            <a:r>
              <a:rPr lang="hu-HU" sz="4400" b="1" dirty="0" smtClean="0">
                <a:solidFill>
                  <a:srgbClr val="FF0000"/>
                </a:solidFill>
                <a:effectLst>
                  <a:outerShdw blurRad="38100" dist="38100" dir="2700000" algn="tl">
                    <a:srgbClr val="000000">
                      <a:alpha val="43137"/>
                    </a:srgbClr>
                  </a:outerShdw>
                </a:effectLst>
              </a:rPr>
              <a:t>Bolygóképződés</a:t>
            </a:r>
            <a:endParaRPr lang="hu-HU" sz="4400" b="1" dirty="0">
              <a:solidFill>
                <a:srgbClr val="FF0000"/>
              </a:solidFill>
              <a:effectLst>
                <a:outerShdw blurRad="38100" dist="38100" dir="2700000" algn="tl">
                  <a:srgbClr val="000000">
                    <a:alpha val="43137"/>
                  </a:srgbClr>
                </a:outerShdw>
              </a:effectLst>
            </a:endParaRPr>
          </a:p>
        </p:txBody>
      </p:sp>
      <p:sp>
        <p:nvSpPr>
          <p:cNvPr id="5" name="Tartalom helye 4"/>
          <p:cNvSpPr>
            <a:spLocks noGrp="1"/>
          </p:cNvSpPr>
          <p:nvPr>
            <p:ph idx="1"/>
          </p:nvPr>
        </p:nvSpPr>
        <p:spPr>
          <a:xfrm>
            <a:off x="285720" y="928670"/>
            <a:ext cx="8715436" cy="5715040"/>
          </a:xfrm>
        </p:spPr>
        <p:txBody>
          <a:bodyPr>
            <a:normAutofit/>
          </a:bodyPr>
          <a:lstStyle/>
          <a:p>
            <a:r>
              <a:rPr lang="hu-HU" sz="2400" b="1" dirty="0" smtClean="0">
                <a:solidFill>
                  <a:schemeClr val="bg1"/>
                </a:solidFill>
              </a:rPr>
              <a:t>Bár a tudósok nem lehetnek biztosak a bolygók valódi tömegeiben és átlagos sűrűségeiben, van egy jó elképzelésük a </a:t>
            </a:r>
            <a:r>
              <a:rPr lang="hu-HU" sz="2400" b="1" i="1" dirty="0" smtClean="0">
                <a:solidFill>
                  <a:schemeClr val="bg1"/>
                </a:solidFill>
              </a:rPr>
              <a:t>relatív</a:t>
            </a:r>
            <a:r>
              <a:rPr lang="hu-HU" sz="2400" b="1" dirty="0" smtClean="0">
                <a:solidFill>
                  <a:schemeClr val="bg1"/>
                </a:solidFill>
              </a:rPr>
              <a:t> tömegeire és sűrűségeire. </a:t>
            </a:r>
            <a:endParaRPr lang="hu-HU" sz="2400" b="1" dirty="0" smtClean="0">
              <a:solidFill>
                <a:schemeClr val="bg1"/>
              </a:solidFill>
            </a:endParaRPr>
          </a:p>
          <a:p>
            <a:r>
              <a:rPr lang="hu-HU" sz="2400" b="1" dirty="0" smtClean="0">
                <a:solidFill>
                  <a:schemeClr val="bg1"/>
                </a:solidFill>
              </a:rPr>
              <a:t>Ez </a:t>
            </a:r>
            <a:r>
              <a:rPr lang="hu-HU" sz="2400" b="1" dirty="0" smtClean="0">
                <a:solidFill>
                  <a:schemeClr val="bg1"/>
                </a:solidFill>
              </a:rPr>
              <a:t>azt jelenti, hogy ha a föld üreges, akkor nagy a valószínűsége, hogy minden más bolygó és a nap is üreges, egyébként az égitestek mozgásának csillagászati előrejelzése sikertelen lenne, és az űrkutatási programok lehetetlenek lennének. </a:t>
            </a:r>
            <a:endParaRPr lang="hu-HU" sz="2400" b="1" dirty="0" smtClean="0">
              <a:solidFill>
                <a:schemeClr val="bg1"/>
              </a:solidFill>
            </a:endParaRPr>
          </a:p>
          <a:p>
            <a:r>
              <a:rPr lang="hu-HU" sz="2800" b="1" dirty="0" smtClean="0">
                <a:effectLst>
                  <a:outerShdw blurRad="38100" dist="38100" dir="2700000" algn="tl">
                    <a:srgbClr val="000000">
                      <a:alpha val="43137"/>
                    </a:srgbClr>
                  </a:outerShdw>
                </a:effectLst>
              </a:rPr>
              <a:t>Még </a:t>
            </a:r>
            <a:r>
              <a:rPr lang="hu-HU" sz="2800" b="1" dirty="0" smtClean="0">
                <a:effectLst>
                  <a:outerShdw blurRad="38100" dist="38100" dir="2700000" algn="tl">
                    <a:srgbClr val="000000">
                      <a:alpha val="43137"/>
                    </a:srgbClr>
                  </a:outerShdw>
                </a:effectLst>
              </a:rPr>
              <a:t>az égitestek tömegére és átlagos sűrűségére vonatkozó hagyományos adatok sem zárják ki, hogy azok nem lehetnek üregesek, mivel lehetne egy szuper-sűrű energia-anyag típus a közepükbe koncentrálva.</a:t>
            </a:r>
            <a:endParaRPr lang="hu-HU"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A </a:t>
            </a:r>
            <a:r>
              <a:rPr lang="hu-HU" b="1" dirty="0" smtClean="0">
                <a:solidFill>
                  <a:srgbClr val="FFFF00"/>
                </a:solidFill>
              </a:rPr>
              <a:t>központi nap</a:t>
            </a:r>
            <a:endParaRPr lang="hu-HU" b="1" dirty="0">
              <a:solidFill>
                <a:srgbClr val="FFFF00"/>
              </a:solidFill>
            </a:endParaRPr>
          </a:p>
        </p:txBody>
      </p:sp>
      <p:sp>
        <p:nvSpPr>
          <p:cNvPr id="466947" name="Rectangle 3"/>
          <p:cNvSpPr>
            <a:spLocks noGrp="1" noChangeArrowheads="1"/>
          </p:cNvSpPr>
          <p:nvPr>
            <p:ph idx="1"/>
          </p:nvPr>
        </p:nvSpPr>
        <p:spPr>
          <a:xfrm>
            <a:off x="3500430" y="857232"/>
            <a:ext cx="5643570" cy="6000768"/>
          </a:xfrm>
        </p:spPr>
        <p:txBody>
          <a:bodyPr/>
          <a:lstStyle/>
          <a:p>
            <a:r>
              <a:rPr lang="hu-HU" sz="2400" u="sng" dirty="0" smtClean="0"/>
              <a:t>Elmélet</a:t>
            </a:r>
            <a:r>
              <a:rPr lang="hu-HU" sz="2400" dirty="0" smtClean="0"/>
              <a:t>: a Nap </a:t>
            </a:r>
            <a:r>
              <a:rPr lang="hu-HU" sz="2400" dirty="0" smtClean="0"/>
              <a:t>energiáját kizárólag termonukleáris reakciók </a:t>
            </a:r>
            <a:r>
              <a:rPr lang="hu-HU" sz="2400" dirty="0" smtClean="0"/>
              <a:t>biztosítják. </a:t>
            </a:r>
          </a:p>
          <a:p>
            <a:r>
              <a:rPr lang="hu-HU" sz="2400" u="sng" dirty="0" smtClean="0"/>
              <a:t>Tény</a:t>
            </a:r>
            <a:r>
              <a:rPr lang="hu-HU" sz="2400" dirty="0" smtClean="0"/>
              <a:t>: a Nap </a:t>
            </a:r>
            <a:r>
              <a:rPr lang="hu-HU" sz="2400" dirty="0" smtClean="0"/>
              <a:t>csak harmadannyi neutrínót termel, mint amennyit a modell megkíván. </a:t>
            </a:r>
            <a:endParaRPr lang="hu-HU" sz="2400" dirty="0" smtClean="0"/>
          </a:p>
          <a:p>
            <a:r>
              <a:rPr lang="hu-HU" sz="2400" u="sng" dirty="0" smtClean="0"/>
              <a:t>Tény</a:t>
            </a:r>
            <a:r>
              <a:rPr lang="hu-HU" sz="2400" dirty="0" smtClean="0"/>
              <a:t>: a Nap </a:t>
            </a:r>
            <a:r>
              <a:rPr lang="hu-HU" sz="2400" dirty="0" err="1" smtClean="0"/>
              <a:t>periodikusan</a:t>
            </a:r>
            <a:r>
              <a:rPr lang="hu-HU" sz="2400" dirty="0" smtClean="0"/>
              <a:t> lüktet mind a kibocsájtás, mind a méret tekintetében, szintén nehéz megmagyarázni a termonukleáris </a:t>
            </a:r>
            <a:r>
              <a:rPr lang="hu-HU" sz="2400" dirty="0" smtClean="0"/>
              <a:t>elmélettel. </a:t>
            </a:r>
            <a:r>
              <a:rPr lang="hu-HU" altLang="ko-KR" dirty="0"/>
              <a:t/>
            </a:r>
            <a:br>
              <a:rPr lang="hu-HU" altLang="ko-KR" dirty="0"/>
            </a:br>
            <a:endParaRPr lang="hu-HU" dirty="0"/>
          </a:p>
        </p:txBody>
      </p:sp>
      <p:pic>
        <p:nvPicPr>
          <p:cNvPr id="5" name="Kép 4" descr="hollow_earth3.jpg"/>
          <p:cNvPicPr>
            <a:picLocks noChangeAspect="1"/>
          </p:cNvPicPr>
          <p:nvPr/>
        </p:nvPicPr>
        <p:blipFill>
          <a:blip r:embed="rId2" cstate="print"/>
          <a:stretch>
            <a:fillRect/>
          </a:stretch>
        </p:blipFill>
        <p:spPr>
          <a:xfrm>
            <a:off x="0" y="928670"/>
            <a:ext cx="3571900" cy="3305034"/>
          </a:xfrm>
          <a:prstGeom prst="rect">
            <a:avLst/>
          </a:prstGeom>
        </p:spPr>
      </p:pic>
      <p:sp>
        <p:nvSpPr>
          <p:cNvPr id="6" name="Szövegdoboz 5"/>
          <p:cNvSpPr txBox="1"/>
          <p:nvPr/>
        </p:nvSpPr>
        <p:spPr>
          <a:xfrm>
            <a:off x="0" y="5000636"/>
            <a:ext cx="9144000" cy="1754326"/>
          </a:xfrm>
          <a:prstGeom prst="rect">
            <a:avLst/>
          </a:prstGeom>
          <a:noFill/>
        </p:spPr>
        <p:txBody>
          <a:bodyPr wrap="square" rtlCol="0">
            <a:spAutoFit/>
          </a:bodyPr>
          <a:lstStyle/>
          <a:p>
            <a:r>
              <a:rPr lang="hu-HU" sz="2400" u="sng" dirty="0" smtClean="0">
                <a:latin typeface="+mn-lt"/>
              </a:rPr>
              <a:t>Harold </a:t>
            </a:r>
            <a:r>
              <a:rPr lang="hu-HU" sz="2400" u="sng" dirty="0" err="1" smtClean="0">
                <a:latin typeface="+mn-lt"/>
              </a:rPr>
              <a:t>Aspden</a:t>
            </a:r>
            <a:r>
              <a:rPr lang="hu-HU" sz="2400" dirty="0" smtClean="0">
                <a:latin typeface="+mn-lt"/>
              </a:rPr>
              <a:t>: a protonok nettó taszítása a nap belsejében kiegyenlíti a gravitációs erőket, és megakadályozza a további összenyomódást. Ennek eredményeként a napnak egyenletes tömege, sűrűsége és hőmérséklete van, ami nem elégséges a fúzió megindításához.</a:t>
            </a:r>
            <a:r>
              <a:rPr lang="hu-HU" sz="2400" dirty="0" smtClean="0"/>
              <a:t> </a:t>
            </a:r>
            <a:endParaRPr lang="hu-H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793733"/>
          </a:xfrm>
        </p:spPr>
        <p:txBody>
          <a:bodyPr/>
          <a:lstStyle/>
          <a:p>
            <a:r>
              <a:rPr lang="hu-HU" b="1" dirty="0" smtClean="0">
                <a:solidFill>
                  <a:srgbClr val="FFFF00"/>
                </a:solidFill>
              </a:rPr>
              <a:t>A központi nap</a:t>
            </a:r>
            <a:endParaRPr lang="hu-HU" dirty="0"/>
          </a:p>
        </p:txBody>
      </p:sp>
      <p:sp>
        <p:nvSpPr>
          <p:cNvPr id="3" name="Tartalom helye 2"/>
          <p:cNvSpPr>
            <a:spLocks noGrp="1"/>
          </p:cNvSpPr>
          <p:nvPr>
            <p:ph idx="1"/>
          </p:nvPr>
        </p:nvSpPr>
        <p:spPr>
          <a:xfrm>
            <a:off x="0" y="857232"/>
            <a:ext cx="9144000" cy="5500726"/>
          </a:xfrm>
        </p:spPr>
        <p:txBody>
          <a:bodyPr/>
          <a:lstStyle/>
          <a:p>
            <a:r>
              <a:rPr lang="hu-HU" sz="2400" dirty="0" smtClean="0"/>
              <a:t>A nap energiája nem fúziós energia, hanem az éterből vett egyszerű energia, ami az ionizációhoz elegendő közelségbe kerülő hidrogén atomok gravitációs összenyomódásából </a:t>
            </a:r>
            <a:r>
              <a:rPr lang="hu-HU" sz="2400" dirty="0" smtClean="0"/>
              <a:t>származik.</a:t>
            </a:r>
          </a:p>
          <a:p>
            <a:r>
              <a:rPr lang="hu-HU" sz="2400" u="sng" dirty="0" smtClean="0"/>
              <a:t>Paul </a:t>
            </a:r>
            <a:r>
              <a:rPr lang="hu-HU" sz="2400" u="sng" dirty="0" err="1" smtClean="0"/>
              <a:t>LaViolette</a:t>
            </a:r>
            <a:r>
              <a:rPr lang="hu-HU" sz="2400" dirty="0" smtClean="0"/>
              <a:t>: </a:t>
            </a:r>
            <a:r>
              <a:rPr lang="hu-HU" sz="2400" dirty="0" smtClean="0"/>
              <a:t>mind a bolygók, mind a csillagok magjai „genetikus energiát” hoznak létre, mert azok a tér szuperkritikus régiói, ahol a fotonok a mögötte húzódó éterből nyerik energiájukat</a:t>
            </a:r>
            <a:r>
              <a:rPr lang="hu-HU" sz="2400" dirty="0" smtClean="0"/>
              <a:t>. A </a:t>
            </a:r>
            <a:r>
              <a:rPr lang="hu-HU" sz="2400" dirty="0" smtClean="0"/>
              <a:t>genetikus energia számlájára írható a föld teljes hő kibocsátásának 73%-a, beleértve minden </a:t>
            </a:r>
            <a:r>
              <a:rPr lang="hu-HU" sz="2400" dirty="0" err="1" smtClean="0"/>
              <a:t>maghő-kisugárzást</a:t>
            </a:r>
            <a:r>
              <a:rPr lang="hu-HU" sz="2400" dirty="0" smtClean="0"/>
              <a:t>.</a:t>
            </a:r>
          </a:p>
          <a:p>
            <a:r>
              <a:rPr lang="hu-HU" sz="2400" dirty="0" smtClean="0"/>
              <a:t>Lehetnek </a:t>
            </a:r>
            <a:r>
              <a:rPr lang="hu-HU" sz="2400" dirty="0" smtClean="0"/>
              <a:t>a föld belsejében mélyen ismeretlen </a:t>
            </a:r>
            <a:r>
              <a:rPr lang="hu-HU" sz="2400" dirty="0" smtClean="0"/>
              <a:t>sugárforrások. „Rendellenes </a:t>
            </a:r>
            <a:r>
              <a:rPr lang="hu-HU" sz="2400" i="1" dirty="0" smtClean="0"/>
              <a:t>zuhatagok</a:t>
            </a:r>
            <a:r>
              <a:rPr lang="hu-HU" sz="2400" i="1" dirty="0" smtClean="0"/>
              <a:t>”. </a:t>
            </a:r>
            <a:r>
              <a:rPr lang="hu-HU" sz="2400" i="1" dirty="0" smtClean="0"/>
              <a:t>Ezek nukleáris részecskék hatalmas, minden irányból, sőt</a:t>
            </a:r>
            <a:r>
              <a:rPr lang="hu-HU" sz="2400" dirty="0" smtClean="0"/>
              <a:t> még alulról is jövő záporai, amiket egy mély bányában mértek. A </a:t>
            </a:r>
            <a:r>
              <a:rPr lang="hu-HU" sz="2400" dirty="0" smtClean="0"/>
              <a:t>Napból </a:t>
            </a:r>
            <a:r>
              <a:rPr lang="hu-HU" sz="2400" dirty="0" smtClean="0"/>
              <a:t>származó közönséges neutrínóknak nincs elég energiájuk ilyen záporok keltésére.</a:t>
            </a:r>
            <a:endParaRPr lang="hu-H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Alkímia</a:t>
            </a:r>
            <a:endParaRPr lang="hu-HU" b="1" dirty="0">
              <a:solidFill>
                <a:srgbClr val="FFFF00"/>
              </a:solidFill>
            </a:endParaRPr>
          </a:p>
        </p:txBody>
      </p:sp>
      <p:sp>
        <p:nvSpPr>
          <p:cNvPr id="466947" name="Rectangle 3"/>
          <p:cNvSpPr>
            <a:spLocks noGrp="1" noChangeArrowheads="1"/>
          </p:cNvSpPr>
          <p:nvPr>
            <p:ph idx="1"/>
          </p:nvPr>
        </p:nvSpPr>
        <p:spPr>
          <a:xfrm>
            <a:off x="0" y="714356"/>
            <a:ext cx="9144000" cy="5857916"/>
          </a:xfrm>
        </p:spPr>
        <p:txBody>
          <a:bodyPr/>
          <a:lstStyle/>
          <a:p>
            <a:pPr>
              <a:buNone/>
            </a:pPr>
            <a:r>
              <a:rPr lang="hu-HU" sz="2400" dirty="0" smtClean="0">
                <a:latin typeface="Arial" pitchFamily="34" charset="0"/>
                <a:cs typeface="Arial" pitchFamily="34" charset="0"/>
              </a:rPr>
              <a:t>A különböző napok belsejében egyáltalán nem határtalanul erős hő állapota van, bár az valószínűleg igaz, hogy a napok legkülsőbb éterikus rétegei bizonyos mennyiségű saját hőmennyiséggel rendelkeznek kémiai folyamatok eredményeként. Bármely nap szíve a legcsodálatosabb alkímiai laboratórium, amelyben molekuláris, atomi és elektromos változások történnek, amiket teljességgel lehetetlen megismételni bármilyen földi kémiai laboratóriumban.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Minden </a:t>
            </a:r>
            <a:r>
              <a:rPr lang="hu-HU" sz="2400" dirty="0" smtClean="0">
                <a:latin typeface="Arial" pitchFamily="34" charset="0"/>
                <a:cs typeface="Arial" pitchFamily="34" charset="0"/>
              </a:rPr>
              <a:t>csillag „egy benne lakozó szellemi és értelmi jelenlét külső hordozója”, a magjukban „egy csillagi eredetű és jellegű isteni monád” lakozik. Erre a naplogoszra vagy „istenre” viszont nem szabad úgy gondolni, mint aki kizárólag a fizikai nap magjában létezik, hanem inkább a nap láthatatlan asztrális, mentális és szellemi birodalmaiban van jelen. </a:t>
            </a:r>
            <a:r>
              <a:rPr lang="hu-HU" altLang="ko-KR" dirty="0"/>
              <a:t/>
            </a:r>
            <a:br>
              <a:rPr lang="hu-HU" altLang="ko-KR" dirty="0"/>
            </a:br>
            <a:endParaRPr lang="hu-HU"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normAutofit/>
          </a:bodyPr>
          <a:lstStyle/>
          <a:p>
            <a:r>
              <a:rPr lang="hu-HU" sz="4800" b="1" dirty="0" smtClean="0">
                <a:solidFill>
                  <a:srgbClr val="FFFF00"/>
                </a:solidFill>
              </a:rPr>
              <a:t>Alkímia</a:t>
            </a:r>
            <a:endParaRPr lang="hu-HU" sz="4800" b="1" dirty="0">
              <a:solidFill>
                <a:srgbClr val="FFFF00"/>
              </a:solidFill>
            </a:endParaRPr>
          </a:p>
        </p:txBody>
      </p:sp>
      <p:sp>
        <p:nvSpPr>
          <p:cNvPr id="466947" name="Rectangle 3"/>
          <p:cNvSpPr>
            <a:spLocks noGrp="1" noChangeArrowheads="1"/>
          </p:cNvSpPr>
          <p:nvPr>
            <p:ph idx="1"/>
          </p:nvPr>
        </p:nvSpPr>
        <p:spPr>
          <a:xfrm>
            <a:off x="0" y="714356"/>
            <a:ext cx="9144000" cy="6143644"/>
          </a:xfrm>
        </p:spPr>
        <p:txBody>
          <a:bodyPr>
            <a:normAutofit/>
          </a:bodyPr>
          <a:lstStyle/>
          <a:p>
            <a:pPr>
              <a:lnSpc>
                <a:spcPct val="120000"/>
              </a:lnSpc>
              <a:buNone/>
            </a:pPr>
            <a:r>
              <a:rPr lang="hu-HU" sz="2400" dirty="0" smtClean="0">
                <a:latin typeface="Arial" pitchFamily="34" charset="0"/>
                <a:cs typeface="Arial" pitchFamily="34" charset="0"/>
              </a:rPr>
              <a:t>A Földön </a:t>
            </a:r>
            <a:r>
              <a:rPr lang="hu-HU" sz="2400" dirty="0">
                <a:latin typeface="Arial" pitchFamily="34" charset="0"/>
                <a:cs typeface="Arial" pitchFamily="34" charset="0"/>
              </a:rPr>
              <a:t>szintén kémiai és alkímiai folyamatok játszódnak le folyamatosan, amik csak mértékükben különböznek a csillagokban és a csillagködökben lejátszódóktól</a:t>
            </a:r>
            <a:r>
              <a:rPr lang="hu-HU" sz="2400" dirty="0" smtClean="0">
                <a:latin typeface="Arial" pitchFamily="34" charset="0"/>
                <a:cs typeface="Arial" pitchFamily="34" charset="0"/>
              </a:rPr>
              <a:t>.</a:t>
            </a:r>
          </a:p>
          <a:p>
            <a:pPr>
              <a:lnSpc>
                <a:spcPct val="120000"/>
              </a:lnSpc>
              <a:buNone/>
            </a:pPr>
            <a:r>
              <a:rPr lang="hu-HU" sz="2400" dirty="0">
                <a:latin typeface="Arial" pitchFamily="34" charset="0"/>
                <a:cs typeface="Arial" pitchFamily="34" charset="0"/>
              </a:rPr>
              <a:t>A modern tudomány gyakran hajlamos pörölyszerű megközelítést alkalmazni, amikor a természetet tanulmányozza. </a:t>
            </a:r>
            <a:r>
              <a:rPr lang="hu-HU" sz="2400" dirty="0" smtClean="0">
                <a:latin typeface="Arial" pitchFamily="34" charset="0"/>
                <a:cs typeface="Arial" pitchFamily="34" charset="0"/>
              </a:rPr>
              <a:t>(Részecskegyorsítók, fúzió millió fokokon)</a:t>
            </a:r>
          </a:p>
          <a:p>
            <a:pPr>
              <a:lnSpc>
                <a:spcPct val="120000"/>
              </a:lnSpc>
              <a:buNone/>
            </a:pPr>
            <a:r>
              <a:rPr lang="hu-HU" sz="2400" dirty="0" smtClean="0">
                <a:latin typeface="Arial" pitchFamily="34" charset="0"/>
                <a:cs typeface="Arial" pitchFamily="34" charset="0"/>
              </a:rPr>
              <a:t>A </a:t>
            </a:r>
            <a:r>
              <a:rPr lang="hu-HU" sz="2400" dirty="0">
                <a:latin typeface="Arial" pitchFamily="34" charset="0"/>
                <a:cs typeface="Arial" pitchFamily="34" charset="0"/>
              </a:rPr>
              <a:t>„hideg fúziót” általánosan kigúnyolják a tudományos </a:t>
            </a:r>
            <a:r>
              <a:rPr lang="hu-HU" sz="2400" dirty="0" smtClean="0">
                <a:latin typeface="Arial" pitchFamily="34" charset="0"/>
                <a:cs typeface="Arial" pitchFamily="34" charset="0"/>
              </a:rPr>
              <a:t>testületek</a:t>
            </a:r>
            <a:r>
              <a:rPr lang="hu-HU" dirty="0" smtClean="0"/>
              <a:t>.</a:t>
            </a:r>
            <a:endParaRPr lang="hu-HU" dirty="0"/>
          </a:p>
          <a:p>
            <a:pPr>
              <a:lnSpc>
                <a:spcPct val="120000"/>
              </a:lnSpc>
              <a:buNone/>
            </a:pPr>
            <a:r>
              <a:rPr lang="hu-HU" sz="2400" dirty="0">
                <a:latin typeface="Arial" pitchFamily="34" charset="0"/>
                <a:cs typeface="Arial" pitchFamily="34" charset="0"/>
              </a:rPr>
              <a:t>A</a:t>
            </a:r>
            <a:r>
              <a:rPr lang="hu-HU" sz="2400" dirty="0" smtClean="0">
                <a:latin typeface="Arial" pitchFamily="34" charset="0"/>
                <a:cs typeface="Arial" pitchFamily="34" charset="0"/>
              </a:rPr>
              <a:t> </a:t>
            </a:r>
            <a:r>
              <a:rPr lang="hu-HU" sz="2400" dirty="0">
                <a:latin typeface="Arial" pitchFamily="34" charset="0"/>
                <a:cs typeface="Arial" pitchFamily="34" charset="0"/>
              </a:rPr>
              <a:t>növényekben, állatokban, emberekben, de még az ásványokban is, közönséges elemek átalakulhatnak nehezebb vagy könnyebb elemekké anélkül, hogy különlegesen magas hőmérsékletre és nyomásra lenne szükség.</a:t>
            </a:r>
            <a:endParaRPr lang="hu-HU" sz="2400" dirty="0">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normAutofit/>
          </a:bodyPr>
          <a:lstStyle/>
          <a:p>
            <a:r>
              <a:rPr lang="hu-HU" sz="4800" b="1" dirty="0" smtClean="0">
                <a:solidFill>
                  <a:srgbClr val="FFFF00"/>
                </a:solidFill>
              </a:rPr>
              <a:t>Alkímia</a:t>
            </a:r>
            <a:endParaRPr lang="hu-HU" sz="4800" b="1" dirty="0">
              <a:solidFill>
                <a:srgbClr val="FFFF00"/>
              </a:solidFill>
            </a:endParaRPr>
          </a:p>
        </p:txBody>
      </p:sp>
      <p:sp>
        <p:nvSpPr>
          <p:cNvPr id="466947" name="Rectangle 3"/>
          <p:cNvSpPr>
            <a:spLocks noGrp="1" noChangeArrowheads="1"/>
          </p:cNvSpPr>
          <p:nvPr>
            <p:ph idx="1"/>
          </p:nvPr>
        </p:nvSpPr>
        <p:spPr>
          <a:xfrm>
            <a:off x="0" y="714356"/>
            <a:ext cx="9144000" cy="6143644"/>
          </a:xfrm>
        </p:spPr>
        <p:txBody>
          <a:bodyPr>
            <a:normAutofit fontScale="85000" lnSpcReduction="10000"/>
          </a:bodyPr>
          <a:lstStyle/>
          <a:p>
            <a:pPr>
              <a:lnSpc>
                <a:spcPct val="120000"/>
              </a:lnSpc>
              <a:buNone/>
            </a:pPr>
            <a:r>
              <a:rPr lang="hu-HU" sz="2800" dirty="0">
                <a:solidFill>
                  <a:schemeClr val="bg1"/>
                </a:solidFill>
                <a:latin typeface="Arial" pitchFamily="34" charset="0"/>
                <a:cs typeface="Arial" pitchFamily="34" charset="0"/>
              </a:rPr>
              <a:t>Tekintélyes laboratóriumokban végzett kísérletek százai kétséget kizáróan bebizonyították, hogy az atommagok átalakulásai lejátszódnak az élő anyagban. Ez talán lehetetlen, de úgy tűnik, mégis megtörténik. A nátrium káliummá változik, a kalcium káliummá és viszont. Bizonyos esetekben a szilíciumból és a szénből kalcium keletkezik. A nitrogén átalakul szénmonoxiddá. Mindezek teljesen ellentétesek minden ismert természeti törvénnyel, de a kísérletek léteznek, és nem ismerek semmi komoly cáfolatot </a:t>
            </a:r>
            <a:r>
              <a:rPr lang="hu-HU" sz="2800" dirty="0" smtClean="0">
                <a:solidFill>
                  <a:schemeClr val="bg1"/>
                </a:solidFill>
                <a:latin typeface="Arial" pitchFamily="34" charset="0"/>
                <a:cs typeface="Arial" pitchFamily="34" charset="0"/>
              </a:rPr>
              <a:t>ezekre.</a:t>
            </a:r>
          </a:p>
          <a:p>
            <a:pPr>
              <a:lnSpc>
                <a:spcPct val="120000"/>
              </a:lnSpc>
              <a:buNone/>
            </a:pPr>
            <a:r>
              <a:rPr lang="hu-HU" sz="2800" b="1" dirty="0" smtClean="0">
                <a:solidFill>
                  <a:srgbClr val="FFFF00"/>
                </a:solidFill>
                <a:latin typeface="Arial" pitchFamily="34" charset="0"/>
                <a:cs typeface="Arial" pitchFamily="34" charset="0"/>
              </a:rPr>
              <a:t>Nincs </a:t>
            </a:r>
            <a:r>
              <a:rPr lang="hu-HU" sz="2800" b="1" dirty="0">
                <a:solidFill>
                  <a:srgbClr val="FFFF00"/>
                </a:solidFill>
                <a:latin typeface="Arial" pitchFamily="34" charset="0"/>
                <a:cs typeface="Arial" pitchFamily="34" charset="0"/>
              </a:rPr>
              <a:t>olyan modell a földről és annak fejlődéséről, ami helyes vagy teljes lehetne, ha az figyelmen kívül hagyja az anyag finomabb állapotait és az alkímiai átalakulásokat</a:t>
            </a:r>
            <a:r>
              <a:rPr lang="hu-HU" sz="2800" b="1" dirty="0" smtClean="0">
                <a:solidFill>
                  <a:srgbClr val="FFFF00"/>
                </a:solidFill>
                <a:latin typeface="Arial" pitchFamily="34" charset="0"/>
                <a:cs typeface="Arial" pitchFamily="34" charset="0"/>
              </a:rPr>
              <a:t>.</a:t>
            </a:r>
          </a:p>
          <a:p>
            <a:pPr>
              <a:lnSpc>
                <a:spcPct val="120000"/>
              </a:lnSpc>
              <a:buNone/>
            </a:pPr>
            <a:r>
              <a:rPr lang="hu-HU" altLang="ko-KR" dirty="0" smtClean="0"/>
              <a:t/>
            </a:r>
            <a:br>
              <a:rPr lang="hu-HU" altLang="ko-KR" dirty="0" smtClean="0"/>
            </a:b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85720" y="0"/>
            <a:ext cx="8501122" cy="757130"/>
          </a:xfrm>
          <a:prstGeom prst="rect">
            <a:avLst/>
          </a:prstGeom>
          <a:noFill/>
        </p:spPr>
        <p:txBody>
          <a:bodyPr wrap="square" rtlCol="0">
            <a:spAutoFit/>
          </a:bodyPr>
          <a:lstStyle/>
          <a:p>
            <a:pPr algn="ctr"/>
            <a:r>
              <a:rPr lang="hu-HU" sz="4800" b="1" dirty="0" smtClean="0">
                <a:solidFill>
                  <a:srgbClr val="FF0000"/>
                </a:solidFill>
              </a:rPr>
              <a:t>1871: The </a:t>
            </a:r>
            <a:r>
              <a:rPr lang="hu-HU" sz="4800" b="1" dirty="0" err="1" smtClean="0">
                <a:solidFill>
                  <a:srgbClr val="FF0000"/>
                </a:solidFill>
              </a:rPr>
              <a:t>Hollow</a:t>
            </a:r>
            <a:r>
              <a:rPr lang="hu-HU" sz="4800" b="1" dirty="0" smtClean="0">
                <a:solidFill>
                  <a:srgbClr val="FF0000"/>
                </a:solidFill>
              </a:rPr>
              <a:t> </a:t>
            </a:r>
            <a:r>
              <a:rPr lang="hu-HU" sz="4800" b="1" dirty="0" err="1" smtClean="0">
                <a:solidFill>
                  <a:srgbClr val="FF0000"/>
                </a:solidFill>
              </a:rPr>
              <a:t>Globe</a:t>
            </a:r>
            <a:endParaRPr lang="hu-HU" sz="4800" b="1" dirty="0">
              <a:solidFill>
                <a:srgbClr val="FF0000"/>
              </a:solidFill>
            </a:endParaRPr>
          </a:p>
        </p:txBody>
      </p:sp>
      <p:sp>
        <p:nvSpPr>
          <p:cNvPr id="5" name="Téglalap 4"/>
          <p:cNvSpPr/>
          <p:nvPr/>
        </p:nvSpPr>
        <p:spPr>
          <a:xfrm>
            <a:off x="0" y="785794"/>
            <a:ext cx="9001156" cy="6038576"/>
          </a:xfrm>
          <a:prstGeom prst="rect">
            <a:avLst/>
          </a:prstGeom>
        </p:spPr>
        <p:txBody>
          <a:bodyPr wrap="square">
            <a:spAutoFit/>
          </a:bodyPr>
          <a:lstStyle/>
          <a:p>
            <a:r>
              <a:rPr lang="hu-HU" sz="2400" b="1" dirty="0" smtClean="0"/>
              <a:t>Lyon és Sherman könyvét a </a:t>
            </a:r>
            <a:r>
              <a:rPr lang="hu-HU" sz="2400" b="1" i="1" dirty="0" smtClean="0"/>
              <a:t>The </a:t>
            </a:r>
            <a:r>
              <a:rPr lang="hu-HU" sz="2400" b="1" i="1" dirty="0" err="1" smtClean="0"/>
              <a:t>Theosophist</a:t>
            </a:r>
            <a:r>
              <a:rPr lang="hu-HU" sz="2400" b="1" dirty="0" smtClean="0"/>
              <a:t> 1884. júliusi száma szemlézte. A cikk alatt nincs aláírás, ami azt jelenti, hogy a szerkesztő, H. P. </a:t>
            </a:r>
            <a:r>
              <a:rPr lang="hu-HU" sz="2400" b="1" dirty="0" err="1" smtClean="0"/>
              <a:t>Blavatsky</a:t>
            </a:r>
            <a:r>
              <a:rPr lang="hu-HU" sz="2400" b="1" dirty="0" smtClean="0"/>
              <a:t> írta. </a:t>
            </a:r>
          </a:p>
          <a:p>
            <a:endParaRPr lang="hu-HU" sz="2400" b="1" dirty="0" smtClean="0"/>
          </a:p>
          <a:p>
            <a:r>
              <a:rPr lang="hu-HU" sz="2400" b="1" dirty="0" smtClean="0"/>
              <a:t>Azt mondja, hogy a könyv magas szintű értelemről tanúskodik, és hogy a „szellem”, amely inspirálta, valószínűleg egy adeptus volt, és valószínűleg egyike azoknak az </a:t>
            </a:r>
            <a:r>
              <a:rPr lang="hu-HU" sz="2400" b="1" dirty="0" err="1" smtClean="0"/>
              <a:t>adeptusoknak</a:t>
            </a:r>
            <a:r>
              <a:rPr lang="hu-HU" sz="2400" b="1" dirty="0" smtClean="0"/>
              <a:t>, akik a Teozófiai Társulat megalakulása mögött is álltak. Arra következtet, hogy „ahogyan más, hasonló jellegű munkák esetében is előfordul, ez a könyv is az előtt jelent meg, mielőtt a világ eléggé megérett volna a megértésére, ezért csak viszonylag kevesek ismerik meg és fogadják el”. </a:t>
            </a:r>
          </a:p>
          <a:p>
            <a:endParaRPr lang="hu-HU" sz="2400" b="1" dirty="0" smtClean="0"/>
          </a:p>
          <a:p>
            <a:r>
              <a:rPr lang="hu-HU" sz="2400" b="1" dirty="0" smtClean="0"/>
              <a:t>Kifejezi a reményét, hogy a szerző be fogja teljesíteni a vágyát, hogy belépjen a föld belsejébe, „ha nem a jelenlegi testet öltésében, akkor a következőben, a hatodik faj tagjaként, amelynek előhírnökei már megjelentek üreges földünk e külső felszínén”. </a:t>
            </a:r>
            <a:endParaRPr lang="hu-HU"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827088" y="6172200"/>
            <a:ext cx="7777162" cy="685800"/>
          </a:xfrm>
        </p:spPr>
        <p:txBody>
          <a:bodyPr/>
          <a:lstStyle/>
          <a:p>
            <a:r>
              <a:rPr lang="hu-HU" sz="2400" dirty="0">
                <a:solidFill>
                  <a:schemeClr val="tx1"/>
                </a:solidFill>
                <a:effectLst/>
              </a:rPr>
              <a:t>Szabari </a:t>
            </a:r>
            <a:r>
              <a:rPr lang="hu-HU" sz="2400" dirty="0" smtClean="0">
                <a:solidFill>
                  <a:schemeClr val="tx1"/>
                </a:solidFill>
                <a:effectLst/>
              </a:rPr>
              <a:t>János, </a:t>
            </a:r>
            <a:r>
              <a:rPr lang="hu-HU" sz="2400" dirty="0" err="1" smtClean="0">
                <a:solidFill>
                  <a:schemeClr val="accent4">
                    <a:lumMod val="10000"/>
                  </a:schemeClr>
                </a:solidFill>
                <a:effectLst/>
                <a:hlinkClick r:id="rId3"/>
              </a:rPr>
              <a:t>jszabari</a:t>
            </a:r>
            <a:r>
              <a:rPr lang="hu-HU" sz="2400" dirty="0" smtClean="0">
                <a:solidFill>
                  <a:schemeClr val="accent4">
                    <a:lumMod val="10000"/>
                  </a:schemeClr>
                </a:solidFill>
                <a:effectLst/>
                <a:hlinkClick r:id="rId3"/>
              </a:rPr>
              <a:t>@</a:t>
            </a:r>
            <a:r>
              <a:rPr lang="hu-HU" sz="2400" dirty="0" err="1" smtClean="0">
                <a:solidFill>
                  <a:schemeClr val="accent4">
                    <a:lumMod val="10000"/>
                  </a:schemeClr>
                </a:solidFill>
                <a:effectLst/>
                <a:hlinkClick r:id="rId3"/>
              </a:rPr>
              <a:t>mol.hu</a:t>
            </a:r>
            <a:r>
              <a:rPr lang="hu-HU" sz="2400" dirty="0">
                <a:solidFill>
                  <a:schemeClr val="accent4">
                    <a:lumMod val="10000"/>
                  </a:schemeClr>
                </a:solidFill>
                <a:effectLst/>
              </a:rPr>
              <a:t>,</a:t>
            </a:r>
            <a:r>
              <a:rPr lang="hu-HU" sz="2400" dirty="0">
                <a:solidFill>
                  <a:schemeClr val="tx1"/>
                </a:solidFill>
                <a:effectLst>
                  <a:outerShdw blurRad="38100" dist="38100" dir="2700000" algn="tl">
                    <a:srgbClr val="FFFFFF"/>
                  </a:outerShdw>
                </a:effectLst>
              </a:rPr>
              <a:t> </a:t>
            </a:r>
            <a:r>
              <a:rPr lang="hu-HU" sz="2400" dirty="0">
                <a:solidFill>
                  <a:schemeClr val="tx1"/>
                </a:solidFill>
                <a:effectLst/>
              </a:rPr>
              <a:t>0630/9254-936</a:t>
            </a:r>
            <a:br>
              <a:rPr lang="hu-HU" sz="2400" dirty="0">
                <a:solidFill>
                  <a:schemeClr val="tx1"/>
                </a:solidFill>
                <a:effectLst/>
              </a:rPr>
            </a:br>
            <a:r>
              <a:rPr lang="hu-HU" sz="2400" dirty="0">
                <a:solidFill>
                  <a:schemeClr val="accent4">
                    <a:lumMod val="10000"/>
                  </a:schemeClr>
                </a:solidFill>
                <a:effectLst>
                  <a:outerShdw blurRad="38100" dist="38100" dir="2700000" algn="tl">
                    <a:srgbClr val="FFFFFF"/>
                  </a:outerShdw>
                </a:effectLst>
              </a:rPr>
              <a:t>     </a:t>
            </a:r>
            <a:r>
              <a:rPr lang="hu-HU" sz="2400" dirty="0" err="1">
                <a:solidFill>
                  <a:schemeClr val="accent4">
                    <a:lumMod val="10000"/>
                  </a:schemeClr>
                </a:solidFill>
                <a:effectLst/>
                <a:hlinkClick r:id="rId4"/>
              </a:rPr>
              <a:t>www.teozofia.hu</a:t>
            </a:r>
            <a:r>
              <a:rPr lang="hu-HU" sz="2400" dirty="0">
                <a:solidFill>
                  <a:schemeClr val="tx1"/>
                </a:solidFill>
                <a:effectLst/>
              </a:rPr>
              <a:t>;</a:t>
            </a:r>
            <a:r>
              <a:rPr lang="hu-HU" sz="2400" dirty="0">
                <a:solidFill>
                  <a:schemeClr val="tx1"/>
                </a:solidFill>
                <a:effectLst>
                  <a:outerShdw blurRad="38100" dist="38100" dir="2700000" algn="tl">
                    <a:srgbClr val="FFFFFF"/>
                  </a:outerShdw>
                </a:effectLst>
              </a:rPr>
              <a:t> </a:t>
            </a:r>
            <a:r>
              <a:rPr lang="hu-HU" sz="2400" u="sng" dirty="0" err="1">
                <a:solidFill>
                  <a:schemeClr val="hlink"/>
                </a:solidFill>
              </a:rPr>
              <a:t>www.sziddhartha.hu</a:t>
            </a:r>
            <a:endParaRPr lang="en-US" sz="2400" u="sng" dirty="0">
              <a:solidFill>
                <a:schemeClr val="hlink"/>
              </a:solidFill>
            </a:endParaRPr>
          </a:p>
        </p:txBody>
      </p:sp>
      <p:sp>
        <p:nvSpPr>
          <p:cNvPr id="67587"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a:r>
              <a:rPr lang="hu-HU" sz="4400" kern="10">
                <a:ln w="9525">
                  <a:solidFill>
                    <a:srgbClr val="000000"/>
                  </a:solidFill>
                  <a:round/>
                  <a:headEnd/>
                  <a:tailEnd/>
                </a:ln>
                <a:solidFill>
                  <a:srgbClr val="66FFFF"/>
                </a:solidFill>
                <a:latin typeface="Arial Black"/>
              </a:rPr>
              <a:t>KÖSZÖNÖM FIGYELMÜKET</a:t>
            </a:r>
          </a:p>
        </p:txBody>
      </p:sp>
      <p:pic>
        <p:nvPicPr>
          <p:cNvPr id="6" name="Kép 5" descr="hollow_earth2.jpg"/>
          <p:cNvPicPr>
            <a:picLocks noChangeAspect="1"/>
          </p:cNvPicPr>
          <p:nvPr/>
        </p:nvPicPr>
        <p:blipFill>
          <a:blip r:embed="rId5" cstate="print"/>
          <a:stretch>
            <a:fillRect/>
          </a:stretch>
        </p:blipFill>
        <p:spPr>
          <a:xfrm>
            <a:off x="1500166" y="1428736"/>
            <a:ext cx="6096000" cy="4572000"/>
          </a:xfrm>
          <a:prstGeom prst="rect">
            <a:avLst/>
          </a:prstGeom>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0"/>
            <a:ext cx="8229600" cy="630238"/>
          </a:xfrm>
        </p:spPr>
        <p:txBody>
          <a:bodyPr/>
          <a:lstStyle/>
          <a:p>
            <a:r>
              <a:rPr lang="hu-HU" dirty="0" smtClean="0"/>
              <a:t>Az elterjedt Föld-modell</a:t>
            </a:r>
            <a:endParaRPr lang="hu-HU" dirty="0"/>
          </a:p>
        </p:txBody>
      </p:sp>
      <p:sp>
        <p:nvSpPr>
          <p:cNvPr id="476163" name="Rectangle 3"/>
          <p:cNvSpPr>
            <a:spLocks noGrp="1" noChangeArrowheads="1"/>
          </p:cNvSpPr>
          <p:nvPr>
            <p:ph type="body" idx="1"/>
          </p:nvPr>
        </p:nvSpPr>
        <p:spPr>
          <a:xfrm>
            <a:off x="5715008" y="857232"/>
            <a:ext cx="3249605" cy="3214710"/>
          </a:xfrm>
        </p:spPr>
        <p:txBody>
          <a:bodyPr/>
          <a:lstStyle/>
          <a:p>
            <a:pPr>
              <a:lnSpc>
                <a:spcPct val="90000"/>
              </a:lnSpc>
              <a:buNone/>
            </a:pPr>
            <a:r>
              <a:rPr lang="hu-HU" sz="2400" dirty="0" smtClean="0"/>
              <a:t>A Föld belseje több koncentrikus gömbéjből áll. Van egy szilárd kéreg, ami átlagosan 7 km vastag az óceánok alatt, és 35 km a kontinensek alatt, egy főként szilárd köpeny, ami 2900 km mélységig terjed, egy folyékony vasból álló külső mag, ami 5150 km mélységig terjed, és egy szilárd vasból álló mag, aminek kb. 1220 km az átmérője.</a:t>
            </a:r>
            <a:endParaRPr lang="hu-HU" sz="2400" dirty="0" smtClean="0">
              <a:latin typeface="Times New Roman" pitchFamily="18" charset="0"/>
            </a:endParaRPr>
          </a:p>
        </p:txBody>
      </p:sp>
      <p:pic>
        <p:nvPicPr>
          <p:cNvPr id="7" name="Kép 6" descr="Szilárd föld.jpg"/>
          <p:cNvPicPr>
            <a:picLocks noChangeAspect="1"/>
          </p:cNvPicPr>
          <p:nvPr/>
        </p:nvPicPr>
        <p:blipFill>
          <a:blip r:embed="rId2" cstate="print"/>
          <a:stretch>
            <a:fillRect/>
          </a:stretch>
        </p:blipFill>
        <p:spPr>
          <a:xfrm>
            <a:off x="0" y="857232"/>
            <a:ext cx="5572132" cy="59684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722295"/>
          </a:xfrm>
        </p:spPr>
        <p:txBody>
          <a:bodyPr/>
          <a:lstStyle/>
          <a:p>
            <a:r>
              <a:rPr lang="hu-HU" dirty="0" smtClean="0"/>
              <a:t>Földrengés</a:t>
            </a:r>
            <a:endParaRPr lang="hu-HU" dirty="0"/>
          </a:p>
        </p:txBody>
      </p:sp>
      <p:pic>
        <p:nvPicPr>
          <p:cNvPr id="4" name="Tartalom helye 3" descr="Foldreng.jpg"/>
          <p:cNvPicPr>
            <a:picLocks noGrp="1" noChangeAspect="1"/>
          </p:cNvPicPr>
          <p:nvPr>
            <p:ph idx="1"/>
          </p:nvPr>
        </p:nvPicPr>
        <p:blipFill>
          <a:blip r:embed="rId2" cstate="print"/>
          <a:stretch>
            <a:fillRect/>
          </a:stretch>
        </p:blipFill>
        <p:spPr>
          <a:xfrm>
            <a:off x="0" y="785794"/>
            <a:ext cx="5715000" cy="4276725"/>
          </a:xfrm>
        </p:spPr>
      </p:pic>
      <p:sp>
        <p:nvSpPr>
          <p:cNvPr id="5" name="Téglalap 4"/>
          <p:cNvSpPr/>
          <p:nvPr/>
        </p:nvSpPr>
        <p:spPr>
          <a:xfrm>
            <a:off x="5857884" y="1000108"/>
            <a:ext cx="3143272" cy="2289858"/>
          </a:xfrm>
          <a:prstGeom prst="rect">
            <a:avLst/>
          </a:prstGeom>
        </p:spPr>
        <p:txBody>
          <a:bodyPr wrap="square">
            <a:spAutoFit/>
          </a:bodyPr>
          <a:lstStyle/>
          <a:p>
            <a:r>
              <a:rPr lang="hu-HU" sz="2800" dirty="0" smtClean="0"/>
              <a:t>Felszíni hullámok, </a:t>
            </a:r>
          </a:p>
          <a:p>
            <a:r>
              <a:rPr lang="hu-HU" sz="2800" dirty="0" smtClean="0"/>
              <a:t>Testhullámok </a:t>
            </a:r>
          </a:p>
          <a:p>
            <a:r>
              <a:rPr lang="hu-HU" sz="2800" dirty="0" smtClean="0"/>
              <a:t>Szabad oszcillációk </a:t>
            </a:r>
          </a:p>
          <a:p>
            <a:r>
              <a:rPr lang="hu-HU" sz="2800" dirty="0" smtClean="0"/>
              <a:t>(az egész bolygó rezgései)</a:t>
            </a:r>
            <a:endParaRPr lang="hu-HU" sz="2800" dirty="0"/>
          </a:p>
        </p:txBody>
      </p:sp>
      <p:sp>
        <p:nvSpPr>
          <p:cNvPr id="8" name="Téglalap 7"/>
          <p:cNvSpPr/>
          <p:nvPr/>
        </p:nvSpPr>
        <p:spPr>
          <a:xfrm>
            <a:off x="0" y="5072074"/>
            <a:ext cx="9144000" cy="1446550"/>
          </a:xfrm>
          <a:prstGeom prst="rect">
            <a:avLst/>
          </a:prstGeom>
        </p:spPr>
        <p:txBody>
          <a:bodyPr wrap="square">
            <a:spAutoFit/>
          </a:bodyPr>
          <a:lstStyle/>
          <a:p>
            <a:pPr lvl="0" indent="450850" algn="just">
              <a:lnSpc>
                <a:spcPct val="100000"/>
              </a:lnSpc>
              <a:spcBef>
                <a:spcPct val="0"/>
              </a:spcBef>
              <a:buClrTx/>
              <a:buSzTx/>
            </a:pPr>
            <a:r>
              <a:rPr lang="hu-HU" sz="2200" dirty="0" smtClean="0">
                <a:latin typeface="Arial" pitchFamily="34" charset="0"/>
                <a:ea typeface="Times New Roman" pitchFamily="18" charset="0"/>
              </a:rPr>
              <a:t>Alap feltételezéseket a Föld belsejéről: </a:t>
            </a:r>
          </a:p>
          <a:p>
            <a:pPr lvl="0" indent="450850" algn="just">
              <a:lnSpc>
                <a:spcPct val="100000"/>
              </a:lnSpc>
              <a:spcBef>
                <a:spcPct val="0"/>
              </a:spcBef>
              <a:buClrTx/>
              <a:buSzTx/>
              <a:buFontTx/>
              <a:buChar char="-"/>
            </a:pPr>
            <a:r>
              <a:rPr lang="hu-HU" sz="2200" dirty="0" smtClean="0">
                <a:latin typeface="Arial" pitchFamily="34" charset="0"/>
                <a:ea typeface="Times New Roman" pitchFamily="18" charset="0"/>
              </a:rPr>
              <a:t>a Föld belseje teljesen szilárd vagy folyékony fizikai anyagból áll, </a:t>
            </a:r>
          </a:p>
          <a:p>
            <a:pPr lvl="0" indent="450850" algn="just">
              <a:lnSpc>
                <a:spcPct val="100000"/>
              </a:lnSpc>
              <a:spcBef>
                <a:spcPct val="0"/>
              </a:spcBef>
              <a:buClrTx/>
              <a:buSzTx/>
              <a:buFontTx/>
              <a:buChar char="-"/>
            </a:pPr>
            <a:r>
              <a:rPr lang="hu-HU" sz="2200" dirty="0" smtClean="0">
                <a:latin typeface="Arial" pitchFamily="34" charset="0"/>
                <a:ea typeface="Times New Roman" pitchFamily="18" charset="0"/>
              </a:rPr>
              <a:t>a hőmérséklet, a nyomás és a sűrűség növekszik a mélységgel. </a:t>
            </a:r>
          </a:p>
          <a:p>
            <a:pPr lvl="0" indent="450850" algn="just">
              <a:lnSpc>
                <a:spcPct val="100000"/>
              </a:lnSpc>
              <a:spcBef>
                <a:spcPct val="0"/>
              </a:spcBef>
              <a:buClrTx/>
              <a:buSzTx/>
            </a:pPr>
            <a:r>
              <a:rPr lang="hu-HU" sz="2200" dirty="0" smtClean="0">
                <a:latin typeface="Arial" pitchFamily="34" charset="0"/>
                <a:ea typeface="Times New Roman" pitchFamily="18" charset="0"/>
              </a:rPr>
              <a:t>Ezeket a feltételezéseket általában maguktól értetődőknek tekintik.</a:t>
            </a:r>
            <a:endParaRPr lang="hu-HU" sz="2200" dirty="0"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8686800" cy="579419"/>
          </a:xfrm>
        </p:spPr>
        <p:txBody>
          <a:bodyPr/>
          <a:lstStyle/>
          <a:p>
            <a:r>
              <a:rPr lang="hu-HU" dirty="0" smtClean="0"/>
              <a:t>Szeizmikus hullámok árnyékzónái</a:t>
            </a:r>
            <a:endParaRPr lang="hu-HU" dirty="0"/>
          </a:p>
        </p:txBody>
      </p:sp>
      <p:sp>
        <p:nvSpPr>
          <p:cNvPr id="3" name="Tartalom helye 2"/>
          <p:cNvSpPr>
            <a:spLocks noGrp="1"/>
          </p:cNvSpPr>
          <p:nvPr>
            <p:ph idx="1"/>
          </p:nvPr>
        </p:nvSpPr>
        <p:spPr>
          <a:xfrm>
            <a:off x="0" y="4500570"/>
            <a:ext cx="9144000" cy="2357430"/>
          </a:xfrm>
        </p:spPr>
        <p:txBody>
          <a:bodyPr/>
          <a:lstStyle/>
          <a:p>
            <a:pPr>
              <a:buNone/>
            </a:pPr>
            <a:r>
              <a:rPr lang="hu-HU" sz="2400" b="1" dirty="0" smtClean="0">
                <a:effectLst/>
              </a:rPr>
              <a:t>A testhullámoknak két fő típusa van: </a:t>
            </a:r>
          </a:p>
          <a:p>
            <a:pPr>
              <a:buFontTx/>
              <a:buChar char="-"/>
            </a:pPr>
            <a:r>
              <a:rPr lang="hu-HU" sz="2400" b="1" dirty="0" err="1" smtClean="0">
                <a:effectLst/>
              </a:rPr>
              <a:t>P-hullámok</a:t>
            </a:r>
            <a:r>
              <a:rPr lang="hu-HU" sz="2400" b="1" dirty="0" smtClean="0">
                <a:effectLst/>
              </a:rPr>
              <a:t> (kompressziós vagy longitudinális hullámok) </a:t>
            </a:r>
          </a:p>
          <a:p>
            <a:pPr>
              <a:buFontTx/>
              <a:buChar char="-"/>
            </a:pPr>
            <a:r>
              <a:rPr lang="hu-HU" sz="2400" b="1" dirty="0" smtClean="0">
                <a:effectLst/>
              </a:rPr>
              <a:t>S-hullámok (transzverzális vagy nyírási hullámok). </a:t>
            </a:r>
          </a:p>
          <a:p>
            <a:pPr>
              <a:buNone/>
            </a:pPr>
            <a:r>
              <a:rPr lang="hu-HU" sz="2400" b="1" dirty="0" smtClean="0">
                <a:effectLst/>
              </a:rPr>
              <a:t>A </a:t>
            </a:r>
            <a:r>
              <a:rPr lang="hu-HU" sz="2400" b="1" dirty="0" err="1" smtClean="0">
                <a:effectLst/>
              </a:rPr>
              <a:t>P-hullámok</a:t>
            </a:r>
            <a:r>
              <a:rPr lang="hu-HU" sz="2400" b="1" dirty="0" smtClean="0">
                <a:effectLst/>
              </a:rPr>
              <a:t> át tudnak haladni a szilárd, folyadék és gáznemű anyagokon, míg az S-hullámok csak a szilárd anyagokon.</a:t>
            </a:r>
            <a:r>
              <a:rPr lang="hu-HU" dirty="0" smtClean="0"/>
              <a:t> </a:t>
            </a:r>
            <a:endParaRPr lang="hu-HU" dirty="0"/>
          </a:p>
        </p:txBody>
      </p:sp>
      <p:pic>
        <p:nvPicPr>
          <p:cNvPr id="4" name="Picture 4" descr="shadow"/>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642918"/>
            <a:ext cx="9144000" cy="378621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7813"/>
            <a:ext cx="8229600" cy="722295"/>
          </a:xfrm>
        </p:spPr>
        <p:txBody>
          <a:bodyPr/>
          <a:lstStyle/>
          <a:p>
            <a:r>
              <a:rPr lang="hu-HU" dirty="0" smtClean="0"/>
              <a:t>Szeizmikus időszelvény</a:t>
            </a:r>
            <a:endParaRPr lang="hu-HU" dirty="0"/>
          </a:p>
        </p:txBody>
      </p:sp>
      <p:pic>
        <p:nvPicPr>
          <p:cNvPr id="116740" name="Picture 4" descr="http://tamop412a.ttk.pte.hu/files/kornyezettan9/www/images/img180.jpg"/>
          <p:cNvPicPr>
            <a:picLocks noChangeAspect="1" noChangeArrowheads="1"/>
          </p:cNvPicPr>
          <p:nvPr/>
        </p:nvPicPr>
        <p:blipFill>
          <a:blip r:embed="rId2" cstate="print"/>
          <a:srcRect/>
          <a:stretch>
            <a:fillRect/>
          </a:stretch>
        </p:blipFill>
        <p:spPr bwMode="auto">
          <a:xfrm>
            <a:off x="500034" y="928670"/>
            <a:ext cx="8217278" cy="5929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714355"/>
          </a:xfrm>
        </p:spPr>
        <p:txBody>
          <a:bodyPr/>
          <a:lstStyle/>
          <a:p>
            <a:r>
              <a:rPr lang="hu-HU" dirty="0" smtClean="0"/>
              <a:t>Nagymélységű fúrások</a:t>
            </a:r>
            <a:endParaRPr lang="hu-HU" dirty="0"/>
          </a:p>
        </p:txBody>
      </p:sp>
      <p:pic>
        <p:nvPicPr>
          <p:cNvPr id="4" name="Tartalom helye 3" descr="Kola1.jpg"/>
          <p:cNvPicPr>
            <a:picLocks noGrp="1" noChangeAspect="1"/>
          </p:cNvPicPr>
          <p:nvPr>
            <p:ph idx="1"/>
          </p:nvPr>
        </p:nvPicPr>
        <p:blipFill>
          <a:blip r:embed="rId2" cstate="print"/>
          <a:stretch>
            <a:fillRect/>
          </a:stretch>
        </p:blipFill>
        <p:spPr>
          <a:xfrm>
            <a:off x="0" y="714356"/>
            <a:ext cx="5433314" cy="3429024"/>
          </a:xfrm>
        </p:spPr>
      </p:pic>
      <p:pic>
        <p:nvPicPr>
          <p:cNvPr id="5" name="Kép 4" descr="makoi-furas-01.jpg"/>
          <p:cNvPicPr>
            <a:picLocks noChangeAspect="1"/>
          </p:cNvPicPr>
          <p:nvPr/>
        </p:nvPicPr>
        <p:blipFill>
          <a:blip r:embed="rId3" cstate="print"/>
          <a:stretch>
            <a:fillRect/>
          </a:stretch>
        </p:blipFill>
        <p:spPr>
          <a:xfrm>
            <a:off x="6197182" y="714356"/>
            <a:ext cx="2518190" cy="3357586"/>
          </a:xfrm>
          <a:prstGeom prst="rect">
            <a:avLst/>
          </a:prstGeom>
        </p:spPr>
      </p:pic>
      <p:sp>
        <p:nvSpPr>
          <p:cNvPr id="9" name="Téglalap 8"/>
          <p:cNvSpPr/>
          <p:nvPr/>
        </p:nvSpPr>
        <p:spPr>
          <a:xfrm>
            <a:off x="0" y="4286256"/>
            <a:ext cx="9144000" cy="2529923"/>
          </a:xfrm>
          <a:prstGeom prst="rect">
            <a:avLst/>
          </a:prstGeom>
        </p:spPr>
        <p:txBody>
          <a:bodyPr wrap="square">
            <a:spAutoFit/>
          </a:bodyPr>
          <a:lstStyle/>
          <a:p>
            <a:r>
              <a:rPr lang="hu-HU" sz="2200" b="1" dirty="0" smtClean="0">
                <a:latin typeface="Arial" pitchFamily="34" charset="0"/>
                <a:ea typeface="Times New Roman" pitchFamily="18" charset="0"/>
              </a:rPr>
              <a:t>A szuper mélyfúrások eredményei azt mutatják a kontinentális kéregről készült szeizmikus felvételeket </a:t>
            </a:r>
            <a:r>
              <a:rPr lang="hu-HU" sz="2200" b="1" i="1" dirty="0" smtClean="0">
                <a:latin typeface="Arial" pitchFamily="34" charset="0"/>
                <a:ea typeface="Times New Roman" pitchFamily="18" charset="0"/>
              </a:rPr>
              <a:t>szisztematikusan félreértelmezik</a:t>
            </a:r>
            <a:r>
              <a:rPr lang="hu-HU" sz="2200" b="1" dirty="0" smtClean="0">
                <a:latin typeface="Arial" pitchFamily="34" charset="0"/>
                <a:ea typeface="Times New Roman" pitchFamily="18" charset="0"/>
              </a:rPr>
              <a:t>. A föld belsejének legtöbb modellezése a szeizmikus rekordok értelmezésétől függ. Ha ezek az értelmezések helytelenek csak néhány km mélységben is, mennyi megbízhatóságot tulajdoníthatunk a föld szerkezete értelmezésének száz vagy ezer </a:t>
            </a:r>
            <a:r>
              <a:rPr lang="hu-HU" sz="2200" b="1" dirty="0" err="1" smtClean="0">
                <a:latin typeface="Arial" pitchFamily="34" charset="0"/>
                <a:ea typeface="Times New Roman" pitchFamily="18" charset="0"/>
              </a:rPr>
              <a:t>kiloméres</a:t>
            </a:r>
            <a:r>
              <a:rPr lang="hu-HU" sz="2200" b="1" dirty="0" smtClean="0">
                <a:latin typeface="Arial" pitchFamily="34" charset="0"/>
                <a:ea typeface="Times New Roman" pitchFamily="18" charset="0"/>
              </a:rPr>
              <a:t> felszín alatti mélységben?</a:t>
            </a:r>
            <a:endParaRPr lang="hu-HU" sz="2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579419"/>
          </a:xfrm>
        </p:spPr>
        <p:txBody>
          <a:bodyPr/>
          <a:lstStyle/>
          <a:p>
            <a:r>
              <a:rPr lang="hu-HU" dirty="0" smtClean="0"/>
              <a:t>A rétegek sűrűsége</a:t>
            </a:r>
            <a:endParaRPr lang="hu-HU" dirty="0"/>
          </a:p>
        </p:txBody>
      </p:sp>
      <p:graphicFrame>
        <p:nvGraphicFramePr>
          <p:cNvPr id="4" name="Tartalom helye 3"/>
          <p:cNvGraphicFramePr>
            <a:graphicFrameLocks noGrp="1"/>
          </p:cNvGraphicFramePr>
          <p:nvPr>
            <p:ph idx="1"/>
          </p:nvPr>
        </p:nvGraphicFramePr>
        <p:xfrm>
          <a:off x="0" y="642918"/>
          <a:ext cx="5857884" cy="3687325"/>
        </p:xfrm>
        <a:graphic>
          <a:graphicData uri="http://schemas.openxmlformats.org/drawingml/2006/table">
            <a:tbl>
              <a:tblPr/>
              <a:tblGrid>
                <a:gridCol w="1571636"/>
                <a:gridCol w="1214446"/>
                <a:gridCol w="3071802"/>
              </a:tblGrid>
              <a:tr h="642945">
                <a:tc>
                  <a:txBody>
                    <a:bodyPr/>
                    <a:lstStyle/>
                    <a:p>
                      <a:pPr>
                        <a:spcAft>
                          <a:spcPts val="0"/>
                        </a:spcAft>
                      </a:pPr>
                      <a:r>
                        <a:rPr lang="hu-HU" sz="2000" b="1" dirty="0">
                          <a:solidFill>
                            <a:schemeClr val="tx1"/>
                          </a:solidFill>
                          <a:latin typeface="Times New Roman"/>
                          <a:ea typeface="Times New Roman"/>
                        </a:rPr>
                        <a:t>       Anyag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Sűrűség (g/cm³)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Longitudinális hullámok sebessége (km/s)</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dirty="0">
                          <a:solidFill>
                            <a:schemeClr val="tx1"/>
                          </a:solidFill>
                          <a:latin typeface="Times New Roman"/>
                          <a:ea typeface="Times New Roman"/>
                        </a:rPr>
                        <a:t>     </a:t>
                      </a:r>
                      <a:r>
                        <a:rPr lang="hu-HU" sz="2000" b="1" dirty="0" smtClean="0">
                          <a:solidFill>
                            <a:schemeClr val="tx1"/>
                          </a:solidFill>
                          <a:latin typeface="Times New Roman"/>
                          <a:ea typeface="Times New Roman"/>
                        </a:rPr>
                        <a:t>alumínium</a:t>
                      </a:r>
                      <a:r>
                        <a:rPr lang="hu-HU" sz="2000" b="1" dirty="0">
                          <a:solidFill>
                            <a:schemeClr val="tx1"/>
                          </a:solidFill>
                          <a:latin typeface="Times New Roman"/>
                          <a:ea typeface="Times New Roman"/>
                        </a:rPr>
                        <a:t>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2.7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a:solidFill>
                            <a:schemeClr val="tx1"/>
                          </a:solidFill>
                          <a:latin typeface="Times New Roman"/>
                          <a:ea typeface="Times New Roman"/>
                        </a:rPr>
                        <a:t>   6.42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dirty="0">
                          <a:solidFill>
                            <a:schemeClr val="tx1"/>
                          </a:solidFill>
                          <a:latin typeface="Times New Roman"/>
                          <a:ea typeface="Times New Roman"/>
                        </a:rPr>
                        <a:t>       cink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7.1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4.21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dirty="0">
                          <a:solidFill>
                            <a:schemeClr val="tx1"/>
                          </a:solidFill>
                          <a:latin typeface="Times New Roman"/>
                          <a:ea typeface="Times New Roman"/>
                        </a:rPr>
                        <a:t>       vas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a:solidFill>
                            <a:schemeClr val="tx1"/>
                          </a:solidFill>
                          <a:latin typeface="Times New Roman"/>
                          <a:ea typeface="Times New Roman"/>
                        </a:rPr>
                        <a:t>   7.9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5.95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a:solidFill>
                            <a:schemeClr val="tx1"/>
                          </a:solidFill>
                          <a:latin typeface="Times New Roman"/>
                          <a:ea typeface="Times New Roman"/>
                        </a:rPr>
                        <a:t>       réz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a:solidFill>
                            <a:schemeClr val="tx1"/>
                          </a:solidFill>
                          <a:latin typeface="Times New Roman"/>
                          <a:ea typeface="Times New Roman"/>
                        </a:rPr>
                        <a:t>   8.9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4.76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dirty="0">
                          <a:solidFill>
                            <a:schemeClr val="tx1"/>
                          </a:solidFill>
                          <a:latin typeface="Times New Roman"/>
                          <a:ea typeface="Times New Roman"/>
                        </a:rPr>
                        <a:t>       nikkel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a:solidFill>
                            <a:schemeClr val="tx1"/>
                          </a:solidFill>
                          <a:latin typeface="Times New Roman"/>
                          <a:ea typeface="Times New Roman"/>
                        </a:rPr>
                        <a:t>   8.9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6.04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58">
                <a:tc>
                  <a:txBody>
                    <a:bodyPr/>
                    <a:lstStyle/>
                    <a:p>
                      <a:pPr>
                        <a:spcAft>
                          <a:spcPts val="0"/>
                        </a:spcAft>
                      </a:pPr>
                      <a:r>
                        <a:rPr lang="hu-HU" sz="2000" b="1">
                          <a:solidFill>
                            <a:schemeClr val="tx1"/>
                          </a:solidFill>
                          <a:latin typeface="Times New Roman"/>
                          <a:ea typeface="Times New Roman"/>
                        </a:rPr>
                        <a:t>       arany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a:solidFill>
                            <a:schemeClr val="tx1"/>
                          </a:solidFill>
                          <a:latin typeface="Times New Roman"/>
                          <a:ea typeface="Times New Roman"/>
                        </a:rPr>
                        <a:t>   19.7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000" b="1" dirty="0">
                          <a:solidFill>
                            <a:schemeClr val="tx1"/>
                          </a:solidFill>
                          <a:latin typeface="Times New Roman"/>
                          <a:ea typeface="Times New Roman"/>
                        </a:rPr>
                        <a:t>   3.24 </a:t>
                      </a:r>
                    </a:p>
                  </a:txBody>
                  <a:tcPr marL="3245" marR="3245" marT="3245" marB="32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áblázat 4"/>
          <p:cNvGraphicFramePr>
            <a:graphicFrameLocks noGrp="1"/>
          </p:cNvGraphicFramePr>
          <p:nvPr/>
        </p:nvGraphicFramePr>
        <p:xfrm>
          <a:off x="6238876" y="714356"/>
          <a:ext cx="2905124" cy="3566160"/>
        </p:xfrm>
        <a:graphic>
          <a:graphicData uri="http://schemas.openxmlformats.org/drawingml/2006/table">
            <a:tbl>
              <a:tblPr firstRow="1" bandRow="1">
                <a:tableStyleId>{125E5076-3810-47DD-B79F-674D7AD40C01}</a:tableStyleId>
              </a:tblPr>
              <a:tblGrid>
                <a:gridCol w="1452562"/>
                <a:gridCol w="1452562"/>
              </a:tblGrid>
              <a:tr h="370840">
                <a:tc>
                  <a:txBody>
                    <a:bodyPr/>
                    <a:lstStyle/>
                    <a:p>
                      <a:r>
                        <a:rPr lang="hu-HU" sz="2000" dirty="0" smtClean="0"/>
                        <a:t>Bolygó</a:t>
                      </a:r>
                      <a:endParaRPr lang="hu-HU" sz="2000" dirty="0"/>
                    </a:p>
                  </a:txBody>
                  <a:tcPr/>
                </a:tc>
                <a:tc>
                  <a:txBody>
                    <a:bodyPr/>
                    <a:lstStyle/>
                    <a:p>
                      <a:r>
                        <a:rPr lang="hu-HU" sz="2000" dirty="0" smtClean="0"/>
                        <a:t>Sűrűség</a:t>
                      </a:r>
                      <a:endParaRPr lang="hu-HU" sz="2000" dirty="0"/>
                    </a:p>
                  </a:txBody>
                  <a:tcPr/>
                </a:tc>
              </a:tr>
              <a:tr h="370840">
                <a:tc>
                  <a:txBody>
                    <a:bodyPr/>
                    <a:lstStyle/>
                    <a:p>
                      <a:r>
                        <a:rPr lang="hu-HU" sz="2000" b="1" dirty="0" smtClean="0"/>
                        <a:t>Merkúr</a:t>
                      </a:r>
                    </a:p>
                  </a:txBody>
                  <a:tcPr/>
                </a:tc>
                <a:tc>
                  <a:txBody>
                    <a:bodyPr/>
                    <a:lstStyle/>
                    <a:p>
                      <a:r>
                        <a:rPr lang="hu-HU" sz="2000" b="1" dirty="0" smtClean="0"/>
                        <a:t>5.427</a:t>
                      </a:r>
                      <a:endParaRPr lang="hu-HU" sz="2000" b="1" dirty="0"/>
                    </a:p>
                  </a:txBody>
                  <a:tcPr/>
                </a:tc>
              </a:tr>
              <a:tr h="370840">
                <a:tc>
                  <a:txBody>
                    <a:bodyPr/>
                    <a:lstStyle/>
                    <a:p>
                      <a:r>
                        <a:rPr lang="hu-HU" sz="2000" b="1" dirty="0" smtClean="0"/>
                        <a:t>Vénusz</a:t>
                      </a:r>
                      <a:endParaRPr lang="hu-HU" sz="2000" b="1" dirty="0"/>
                    </a:p>
                  </a:txBody>
                  <a:tcPr/>
                </a:tc>
                <a:tc>
                  <a:txBody>
                    <a:bodyPr/>
                    <a:lstStyle/>
                    <a:p>
                      <a:r>
                        <a:rPr lang="hu-HU" sz="2000" b="1" dirty="0" smtClean="0"/>
                        <a:t>5.204</a:t>
                      </a:r>
                      <a:endParaRPr lang="hu-HU" sz="2000" b="1" dirty="0"/>
                    </a:p>
                  </a:txBody>
                  <a:tcPr/>
                </a:tc>
              </a:tr>
              <a:tr h="370840">
                <a:tc>
                  <a:txBody>
                    <a:bodyPr/>
                    <a:lstStyle/>
                    <a:p>
                      <a:r>
                        <a:rPr lang="hu-HU" sz="2000" b="1" dirty="0" smtClean="0"/>
                        <a:t>Föld</a:t>
                      </a:r>
                      <a:endParaRPr lang="hu-HU" sz="2000" b="1" dirty="0"/>
                    </a:p>
                  </a:txBody>
                  <a:tcPr/>
                </a:tc>
                <a:tc>
                  <a:txBody>
                    <a:bodyPr/>
                    <a:lstStyle/>
                    <a:p>
                      <a:r>
                        <a:rPr lang="hu-HU" sz="2000" b="1" dirty="0" smtClean="0"/>
                        <a:t>5.51</a:t>
                      </a:r>
                      <a:endParaRPr lang="hu-HU" sz="2000" b="1" dirty="0"/>
                    </a:p>
                  </a:txBody>
                  <a:tcPr/>
                </a:tc>
              </a:tr>
              <a:tr h="370840">
                <a:tc>
                  <a:txBody>
                    <a:bodyPr/>
                    <a:lstStyle/>
                    <a:p>
                      <a:r>
                        <a:rPr lang="hu-HU" sz="2000" b="1" dirty="0" smtClean="0"/>
                        <a:t>Mars</a:t>
                      </a:r>
                      <a:endParaRPr lang="hu-HU" sz="2000" b="1" dirty="0"/>
                    </a:p>
                  </a:txBody>
                  <a:tcPr/>
                </a:tc>
                <a:tc>
                  <a:txBody>
                    <a:bodyPr/>
                    <a:lstStyle/>
                    <a:p>
                      <a:r>
                        <a:rPr lang="hu-HU" sz="2000" b="1" dirty="0" smtClean="0"/>
                        <a:t>3.94</a:t>
                      </a:r>
                      <a:endParaRPr lang="hu-HU" sz="2000" b="1" dirty="0"/>
                    </a:p>
                  </a:txBody>
                  <a:tcPr/>
                </a:tc>
              </a:tr>
              <a:tr h="370840">
                <a:tc>
                  <a:txBody>
                    <a:bodyPr/>
                    <a:lstStyle/>
                    <a:p>
                      <a:r>
                        <a:rPr lang="hu-HU" sz="2000" b="1" dirty="0" smtClean="0"/>
                        <a:t>Jupiter</a:t>
                      </a:r>
                      <a:endParaRPr lang="hu-HU" sz="2000" b="1" dirty="0"/>
                    </a:p>
                  </a:txBody>
                  <a:tcPr/>
                </a:tc>
                <a:tc>
                  <a:txBody>
                    <a:bodyPr/>
                    <a:lstStyle/>
                    <a:p>
                      <a:r>
                        <a:rPr lang="hu-HU" sz="2000" b="1" dirty="0" smtClean="0"/>
                        <a:t>1.33</a:t>
                      </a:r>
                      <a:endParaRPr lang="hu-HU" sz="2000" b="1" dirty="0"/>
                    </a:p>
                  </a:txBody>
                  <a:tcPr/>
                </a:tc>
              </a:tr>
              <a:tr h="370840">
                <a:tc>
                  <a:txBody>
                    <a:bodyPr/>
                    <a:lstStyle/>
                    <a:p>
                      <a:r>
                        <a:rPr lang="hu-HU" sz="2000" b="1" dirty="0" smtClean="0"/>
                        <a:t>Szaturnusz</a:t>
                      </a:r>
                      <a:endParaRPr lang="hu-HU" sz="2000" b="1" dirty="0"/>
                    </a:p>
                  </a:txBody>
                  <a:tcPr/>
                </a:tc>
                <a:tc>
                  <a:txBody>
                    <a:bodyPr/>
                    <a:lstStyle/>
                    <a:p>
                      <a:r>
                        <a:rPr lang="hu-HU" sz="2000" b="1" dirty="0" smtClean="0"/>
                        <a:t>0.687</a:t>
                      </a:r>
                      <a:endParaRPr lang="hu-HU" sz="2000" b="1" dirty="0"/>
                    </a:p>
                  </a:txBody>
                  <a:tcPr/>
                </a:tc>
              </a:tr>
              <a:tr h="370840">
                <a:tc>
                  <a:txBody>
                    <a:bodyPr/>
                    <a:lstStyle/>
                    <a:p>
                      <a:r>
                        <a:rPr lang="hu-HU" sz="2000" b="1" dirty="0" smtClean="0"/>
                        <a:t>Uránusz</a:t>
                      </a:r>
                      <a:endParaRPr lang="hu-HU" sz="2000" b="1" dirty="0"/>
                    </a:p>
                  </a:txBody>
                  <a:tcPr/>
                </a:tc>
                <a:tc>
                  <a:txBody>
                    <a:bodyPr/>
                    <a:lstStyle/>
                    <a:p>
                      <a:r>
                        <a:rPr lang="hu-HU" sz="2000" b="1" dirty="0" smtClean="0"/>
                        <a:t>1.27</a:t>
                      </a:r>
                      <a:endParaRPr lang="hu-HU" sz="2000" b="1" dirty="0"/>
                    </a:p>
                  </a:txBody>
                  <a:tcPr/>
                </a:tc>
              </a:tr>
              <a:tr h="370840">
                <a:tc>
                  <a:txBody>
                    <a:bodyPr/>
                    <a:lstStyle/>
                    <a:p>
                      <a:r>
                        <a:rPr lang="hu-HU" sz="2000" b="1" dirty="0" smtClean="0"/>
                        <a:t>Neptunusz</a:t>
                      </a:r>
                      <a:endParaRPr lang="hu-HU" sz="2000" b="1" dirty="0"/>
                    </a:p>
                  </a:txBody>
                  <a:tcPr/>
                </a:tc>
                <a:tc>
                  <a:txBody>
                    <a:bodyPr/>
                    <a:lstStyle/>
                    <a:p>
                      <a:r>
                        <a:rPr lang="hu-HU" sz="2000" b="1" dirty="0" smtClean="0"/>
                        <a:t>1.638</a:t>
                      </a:r>
                      <a:endParaRPr lang="hu-HU" sz="2000" b="1" dirty="0"/>
                    </a:p>
                  </a:txBody>
                  <a:tcPr/>
                </a:tc>
              </a:tr>
            </a:tbl>
          </a:graphicData>
        </a:graphic>
      </p:graphicFrame>
      <p:sp>
        <p:nvSpPr>
          <p:cNvPr id="6" name="Szövegdoboz 5"/>
          <p:cNvSpPr txBox="1"/>
          <p:nvPr/>
        </p:nvSpPr>
        <p:spPr>
          <a:xfrm>
            <a:off x="0" y="4500570"/>
            <a:ext cx="9144000" cy="729430"/>
          </a:xfrm>
          <a:prstGeom prst="rect">
            <a:avLst/>
          </a:prstGeom>
          <a:noFill/>
        </p:spPr>
        <p:txBody>
          <a:bodyPr wrap="square" rtlCol="0">
            <a:spAutoFit/>
          </a:bodyPr>
          <a:lstStyle/>
          <a:p>
            <a:r>
              <a:rPr lang="hu-HU" sz="2400" dirty="0" smtClean="0"/>
              <a:t>A bolygók tömegei és sűrűségei tisztán elméleti számítások eredményei. </a:t>
            </a:r>
          </a:p>
          <a:p>
            <a:endParaRPr lang="hu-HU" dirty="0"/>
          </a:p>
        </p:txBody>
      </p:sp>
      <p:sp>
        <p:nvSpPr>
          <p:cNvPr id="7" name="Téglalap 6"/>
          <p:cNvSpPr/>
          <p:nvPr/>
        </p:nvSpPr>
        <p:spPr>
          <a:xfrm>
            <a:off x="0" y="4929198"/>
            <a:ext cx="9144000" cy="2166747"/>
          </a:xfrm>
          <a:prstGeom prst="rect">
            <a:avLst/>
          </a:prstGeom>
        </p:spPr>
        <p:txBody>
          <a:bodyPr wrap="square">
            <a:spAutoFit/>
          </a:bodyPr>
          <a:lstStyle/>
          <a:p>
            <a:r>
              <a:rPr lang="hu-HU" sz="2400" dirty="0" smtClean="0"/>
              <a:t>A jelenlegi földmodell összeegyeztethetetlen egy centrifugában történő leülepedés törvényével.</a:t>
            </a:r>
          </a:p>
          <a:p>
            <a:r>
              <a:rPr lang="hu-HU" sz="2400" dirty="0" smtClean="0"/>
              <a:t>Ugyanakkor a nehéz elemek ritkák az univerzumban. Hogyan koncentrálódhatott ilyen sok anyag ilyen ritkás csillag-jelenlét mellett a föld belsejében?</a:t>
            </a:r>
          </a:p>
          <a:p>
            <a:r>
              <a:rPr lang="hu-HU" sz="2000" dirty="0" smtClean="0"/>
              <a:t> </a:t>
            </a:r>
            <a:endParaRPr lang="hu-HU" sz="2000" dirty="0"/>
          </a:p>
        </p:txBody>
      </p:sp>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gital Dots">
  <a:themeElements>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139040</TotalTime>
  <Words>2575</Words>
  <Application>Microsoft Office PowerPoint</Application>
  <PresentationFormat>Diavetítés a képernyőre (4:3 oldalarány)</PresentationFormat>
  <Paragraphs>163</Paragraphs>
  <Slides>30</Slides>
  <Notes>1</Notes>
  <HiddenSlides>0</HiddenSlides>
  <MMClips>0</MMClips>
  <ScaleCrop>false</ScaleCrop>
  <HeadingPairs>
    <vt:vector size="4" baseType="variant">
      <vt:variant>
        <vt:lpstr>Téma</vt:lpstr>
      </vt:variant>
      <vt:variant>
        <vt:i4>7</vt:i4>
      </vt:variant>
      <vt:variant>
        <vt:lpstr>Diacímek</vt:lpstr>
      </vt:variant>
      <vt:variant>
        <vt:i4>30</vt:i4>
      </vt:variant>
    </vt:vector>
  </HeadingPairs>
  <TitlesOfParts>
    <vt:vector size="37" baseType="lpstr">
      <vt:lpstr>Curtain Call</vt:lpstr>
      <vt:lpstr>Beam</vt:lpstr>
      <vt:lpstr>Maple</vt:lpstr>
      <vt:lpstr>Digital Dots</vt:lpstr>
      <vt:lpstr>Áramlás</vt:lpstr>
      <vt:lpstr>Office-téma</vt:lpstr>
      <vt:lpstr>1_Office-téma</vt:lpstr>
      <vt:lpstr>Utazás a Föld középpontjába</vt:lpstr>
      <vt:lpstr>30 milliárd fényév az új távolságrekord </vt:lpstr>
      <vt:lpstr>3. dia</vt:lpstr>
      <vt:lpstr>Az elterjedt Föld-modell</vt:lpstr>
      <vt:lpstr>Földrengés</vt:lpstr>
      <vt:lpstr>Szeizmikus hullámok árnyékzónái</vt:lpstr>
      <vt:lpstr>Szeizmikus időszelvény</vt:lpstr>
      <vt:lpstr>Nagymélységű fúrások</vt:lpstr>
      <vt:lpstr>A rétegek sűrűsége</vt:lpstr>
      <vt:lpstr>Értelmezett szeizmikus szelvény</vt:lpstr>
      <vt:lpstr>Nagymélységű földrengések</vt:lpstr>
      <vt:lpstr>Földmágnesesség</vt:lpstr>
      <vt:lpstr>Földmágnesesség</vt:lpstr>
      <vt:lpstr>Az üreges Föld</vt:lpstr>
      <vt:lpstr>Az üreges Föld</vt:lpstr>
      <vt:lpstr>Az üreges Föld</vt:lpstr>
      <vt:lpstr>A tudomány fő ellenvetései</vt:lpstr>
      <vt:lpstr>Árnyékzónák</vt:lpstr>
      <vt:lpstr>Földmágnesesség</vt:lpstr>
      <vt:lpstr>A gravitáció</vt:lpstr>
      <vt:lpstr>Geológiai aktivitás</vt:lpstr>
      <vt:lpstr>A bolygók keletkezése</vt:lpstr>
      <vt:lpstr>A bolygók keletkezése a teozófiában</vt:lpstr>
      <vt:lpstr>Bolygóképződés</vt:lpstr>
      <vt:lpstr>A központi nap</vt:lpstr>
      <vt:lpstr>A központi nap</vt:lpstr>
      <vt:lpstr>Alkímia</vt:lpstr>
      <vt:lpstr>Alkímia</vt:lpstr>
      <vt:lpstr>Alkímia</vt:lpstr>
      <vt:lpstr>Szabari János, jszabari@mol.hu, 0630/9254-936      www.teozofia.hu; www.sziddhartha.hu</vt:lpstr>
    </vt:vector>
  </TitlesOfParts>
  <Company>MOL 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Szabari János</dc:creator>
  <cp:lastModifiedBy>JSzabari</cp:lastModifiedBy>
  <cp:revision>1274</cp:revision>
  <dcterms:created xsi:type="dcterms:W3CDTF">2007-10-29T17:14:24Z</dcterms:created>
  <dcterms:modified xsi:type="dcterms:W3CDTF">2013-10-28T01:53:40Z</dcterms:modified>
</cp:coreProperties>
</file>