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43" r:id="rId1"/>
  </p:sldMasterIdLst>
  <p:notesMasterIdLst>
    <p:notesMasterId r:id="rId56"/>
  </p:notesMasterIdLst>
  <p:sldIdLst>
    <p:sldId id="306" r:id="rId2"/>
    <p:sldId id="305" r:id="rId3"/>
    <p:sldId id="257" r:id="rId4"/>
    <p:sldId id="258" r:id="rId5"/>
    <p:sldId id="259" r:id="rId6"/>
    <p:sldId id="261" r:id="rId7"/>
    <p:sldId id="260" r:id="rId8"/>
    <p:sldId id="262" r:id="rId9"/>
    <p:sldId id="263" r:id="rId10"/>
    <p:sldId id="264" r:id="rId11"/>
    <p:sldId id="279" r:id="rId12"/>
    <p:sldId id="281" r:id="rId13"/>
    <p:sldId id="282" r:id="rId14"/>
    <p:sldId id="283" r:id="rId15"/>
    <p:sldId id="286" r:id="rId16"/>
    <p:sldId id="287" r:id="rId17"/>
    <p:sldId id="289" r:id="rId18"/>
    <p:sldId id="290" r:id="rId19"/>
    <p:sldId id="291" r:id="rId20"/>
    <p:sldId id="292" r:id="rId21"/>
    <p:sldId id="293" r:id="rId22"/>
    <p:sldId id="294" r:id="rId23"/>
    <p:sldId id="295" r:id="rId24"/>
    <p:sldId id="296" r:id="rId25"/>
    <p:sldId id="297" r:id="rId26"/>
    <p:sldId id="299" r:id="rId27"/>
    <p:sldId id="300" r:id="rId28"/>
    <p:sldId id="301" r:id="rId29"/>
    <p:sldId id="302" r:id="rId30"/>
    <p:sldId id="303" r:id="rId31"/>
    <p:sldId id="304" r:id="rId32"/>
    <p:sldId id="278" r:id="rId33"/>
    <p:sldId id="308" r:id="rId34"/>
    <p:sldId id="309" r:id="rId35"/>
    <p:sldId id="321" r:id="rId36"/>
    <p:sldId id="322" r:id="rId37"/>
    <p:sldId id="323" r:id="rId38"/>
    <p:sldId id="310" r:id="rId39"/>
    <p:sldId id="312" r:id="rId40"/>
    <p:sldId id="319" r:id="rId41"/>
    <p:sldId id="311" r:id="rId42"/>
    <p:sldId id="313" r:id="rId43"/>
    <p:sldId id="329" r:id="rId44"/>
    <p:sldId id="314" r:id="rId45"/>
    <p:sldId id="326" r:id="rId46"/>
    <p:sldId id="315" r:id="rId47"/>
    <p:sldId id="318" r:id="rId48"/>
    <p:sldId id="332" r:id="rId49"/>
    <p:sldId id="317" r:id="rId50"/>
    <p:sldId id="316" r:id="rId51"/>
    <p:sldId id="307" r:id="rId52"/>
    <p:sldId id="324" r:id="rId53"/>
    <p:sldId id="330" r:id="rId54"/>
    <p:sldId id="33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94660"/>
  </p:normalViewPr>
  <p:slideViewPr>
    <p:cSldViewPr snapToGrid="0">
      <p:cViewPr varScale="1">
        <p:scale>
          <a:sx n="81" d="100"/>
          <a:sy n="81" d="100"/>
        </p:scale>
        <p:origin x="-78" y="-57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B266E1-EFE2-49A2-BC07-BECCA1907878}" type="datetimeFigureOut">
              <a:rPr lang="en-US" smtClean="0"/>
              <a:t>10/17/2016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E7E40A-413B-47F6-AE15-45924622503F}" type="slidenum">
              <a:rPr lang="en-US" smtClean="0"/>
              <a:t>‹#›</a:t>
            </a:fld>
            <a:endParaRPr lang="en-US"/>
          </a:p>
        </p:txBody>
      </p:sp>
    </p:spTree>
    <p:extLst>
      <p:ext uri="{BB962C8B-B14F-4D97-AF65-F5344CB8AC3E}">
        <p14:creationId xmlns:p14="http://schemas.microsoft.com/office/powerpoint/2010/main" val="1421448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10C2896-11EF-40B5-B87F-F1DFEC1C8A92}"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D627-F11B-4F8F-9399-DFD1D65A343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475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0C2896-11EF-40B5-B87F-F1DFEC1C8A92}"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D627-F11B-4F8F-9399-DFD1D65A343B}" type="slidenum">
              <a:rPr lang="en-US" smtClean="0"/>
              <a:t>‹#›</a:t>
            </a:fld>
            <a:endParaRPr lang="en-US"/>
          </a:p>
        </p:txBody>
      </p:sp>
    </p:spTree>
    <p:extLst>
      <p:ext uri="{BB962C8B-B14F-4D97-AF65-F5344CB8AC3E}">
        <p14:creationId xmlns:p14="http://schemas.microsoft.com/office/powerpoint/2010/main" val="1708111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0C2896-11EF-40B5-B87F-F1DFEC1C8A92}"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D627-F11B-4F8F-9399-DFD1D65A343B}" type="slidenum">
              <a:rPr lang="en-US" smtClean="0"/>
              <a:t>‹#›</a:t>
            </a:fld>
            <a:endParaRPr lang="en-US"/>
          </a:p>
        </p:txBody>
      </p:sp>
    </p:spTree>
    <p:extLst>
      <p:ext uri="{BB962C8B-B14F-4D97-AF65-F5344CB8AC3E}">
        <p14:creationId xmlns:p14="http://schemas.microsoft.com/office/powerpoint/2010/main" val="3289214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0C2896-11EF-40B5-B87F-F1DFEC1C8A92}"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D627-F11B-4F8F-9399-DFD1D65A343B}" type="slidenum">
              <a:rPr lang="en-US" smtClean="0"/>
              <a:t>‹#›</a:t>
            </a:fld>
            <a:endParaRPr lang="en-US"/>
          </a:p>
        </p:txBody>
      </p:sp>
    </p:spTree>
    <p:extLst>
      <p:ext uri="{BB962C8B-B14F-4D97-AF65-F5344CB8AC3E}">
        <p14:creationId xmlns:p14="http://schemas.microsoft.com/office/powerpoint/2010/main" val="479292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0C2896-11EF-40B5-B87F-F1DFEC1C8A92}" type="datetimeFigureOut">
              <a:rPr lang="en-US" smtClean="0"/>
              <a:t>10/17/2016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D627-F11B-4F8F-9399-DFD1D65A343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0426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10C2896-11EF-40B5-B87F-F1DFEC1C8A92}" type="datetimeFigureOut">
              <a:rPr lang="en-US" smtClean="0"/>
              <a:t>10/17/2016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4D627-F11B-4F8F-9399-DFD1D65A343B}" type="slidenum">
              <a:rPr lang="en-US" smtClean="0"/>
              <a:t>‹#›</a:t>
            </a:fld>
            <a:endParaRPr lang="en-US"/>
          </a:p>
        </p:txBody>
      </p:sp>
    </p:spTree>
    <p:extLst>
      <p:ext uri="{BB962C8B-B14F-4D97-AF65-F5344CB8AC3E}">
        <p14:creationId xmlns:p14="http://schemas.microsoft.com/office/powerpoint/2010/main" val="2929073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10C2896-11EF-40B5-B87F-F1DFEC1C8A92}" type="datetimeFigureOut">
              <a:rPr lang="en-US" smtClean="0"/>
              <a:t>10/17/2016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D4D627-F11B-4F8F-9399-DFD1D65A343B}" type="slidenum">
              <a:rPr lang="en-US" smtClean="0"/>
              <a:t>‹#›</a:t>
            </a:fld>
            <a:endParaRPr lang="en-US"/>
          </a:p>
        </p:txBody>
      </p:sp>
    </p:spTree>
    <p:extLst>
      <p:ext uri="{BB962C8B-B14F-4D97-AF65-F5344CB8AC3E}">
        <p14:creationId xmlns:p14="http://schemas.microsoft.com/office/powerpoint/2010/main" val="698666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10C2896-11EF-40B5-B87F-F1DFEC1C8A92}" type="datetimeFigureOut">
              <a:rPr lang="en-US" smtClean="0"/>
              <a:t>10/17/2016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D4D627-F11B-4F8F-9399-DFD1D65A343B}" type="slidenum">
              <a:rPr lang="en-US" smtClean="0"/>
              <a:t>‹#›</a:t>
            </a:fld>
            <a:endParaRPr lang="en-US"/>
          </a:p>
        </p:txBody>
      </p:sp>
    </p:spTree>
    <p:extLst>
      <p:ext uri="{BB962C8B-B14F-4D97-AF65-F5344CB8AC3E}">
        <p14:creationId xmlns:p14="http://schemas.microsoft.com/office/powerpoint/2010/main" val="3046486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10C2896-11EF-40B5-B87F-F1DFEC1C8A92}" type="datetimeFigureOut">
              <a:rPr lang="en-US" smtClean="0"/>
              <a:t>10/17/2016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4D4D627-F11B-4F8F-9399-DFD1D65A343B}" type="slidenum">
              <a:rPr lang="en-US" smtClean="0"/>
              <a:t>‹#›</a:t>
            </a:fld>
            <a:endParaRPr lang="en-US"/>
          </a:p>
        </p:txBody>
      </p:sp>
    </p:spTree>
    <p:extLst>
      <p:ext uri="{BB962C8B-B14F-4D97-AF65-F5344CB8AC3E}">
        <p14:creationId xmlns:p14="http://schemas.microsoft.com/office/powerpoint/2010/main" val="654932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10C2896-11EF-40B5-B87F-F1DFEC1C8A92}" type="datetimeFigureOut">
              <a:rPr lang="en-US" smtClean="0"/>
              <a:t>10/17/2016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4D4D627-F11B-4F8F-9399-DFD1D65A343B}" type="slidenum">
              <a:rPr lang="en-US" smtClean="0"/>
              <a:t>‹#›</a:t>
            </a:fld>
            <a:endParaRPr lang="en-US"/>
          </a:p>
        </p:txBody>
      </p:sp>
    </p:spTree>
    <p:extLst>
      <p:ext uri="{BB962C8B-B14F-4D97-AF65-F5344CB8AC3E}">
        <p14:creationId xmlns:p14="http://schemas.microsoft.com/office/powerpoint/2010/main" val="1472155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0C2896-11EF-40B5-B87F-F1DFEC1C8A92}" type="datetimeFigureOut">
              <a:rPr lang="en-US" smtClean="0"/>
              <a:t>10/17/2016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4D627-F11B-4F8F-9399-DFD1D65A343B}" type="slidenum">
              <a:rPr lang="en-US" smtClean="0"/>
              <a:t>‹#›</a:t>
            </a:fld>
            <a:endParaRPr lang="en-US"/>
          </a:p>
        </p:txBody>
      </p:sp>
    </p:spTree>
    <p:extLst>
      <p:ext uri="{BB962C8B-B14F-4D97-AF65-F5344CB8AC3E}">
        <p14:creationId xmlns:p14="http://schemas.microsoft.com/office/powerpoint/2010/main" val="2315588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10C2896-11EF-40B5-B87F-F1DFEC1C8A92}" type="datetimeFigureOut">
              <a:rPr lang="en-US" smtClean="0"/>
              <a:t>10/17/2016</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4D4D627-F11B-4F8F-9399-DFD1D65A343B}"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3494990"/>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 Id="rId5" Type="http://schemas.openxmlformats.org/officeDocument/2006/relationships/image" Target="../media/image52.jpg"/><Relationship Id="rId4" Type="http://schemas.openxmlformats.org/officeDocument/2006/relationships/image" Target="../media/image51.jpg"/></Relationships>
</file>

<file path=ppt/slides/_rels/slide1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7.xml"/><Relationship Id="rId5" Type="http://schemas.openxmlformats.org/officeDocument/2006/relationships/image" Target="../media/image57.jpg"/><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69.jpg"/><Relationship Id="rId4" Type="http://schemas.openxmlformats.org/officeDocument/2006/relationships/image" Target="../media/image68.jpg"/></Relationships>
</file>

<file path=ppt/slides/_rels/slide2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g"/></Relationships>
</file>

<file path=ppt/slides/_rels/slide2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7.xml"/><Relationship Id="rId5" Type="http://schemas.openxmlformats.org/officeDocument/2006/relationships/image" Target="../media/image78.jpg"/><Relationship Id="rId4" Type="http://schemas.openxmlformats.org/officeDocument/2006/relationships/image" Target="../media/image77.jpg"/></Relationships>
</file>

<file path=ppt/slides/_rels/slide2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jpeg"/></Relationships>
</file>

<file path=ppt/slides/_rels/slide2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2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91.JPG"/><Relationship Id="rId5" Type="http://schemas.openxmlformats.org/officeDocument/2006/relationships/image" Target="../media/image90.jpeg"/><Relationship Id="rId4" Type="http://schemas.openxmlformats.org/officeDocument/2006/relationships/image" Target="../media/image89.jpg"/></Relationships>
</file>

<file path=ppt/slides/_rels/slide2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2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29.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7.xml"/><Relationship Id="rId4" Type="http://schemas.openxmlformats.org/officeDocument/2006/relationships/image" Target="../media/image104.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 Id="rId5" Type="http://schemas.openxmlformats.org/officeDocument/2006/relationships/image" Target="../media/image111.jpeg"/><Relationship Id="rId4" Type="http://schemas.openxmlformats.org/officeDocument/2006/relationships/image" Target="../media/image110.jpeg"/></Relationships>
</file>

<file path=ppt/slides/_rels/slide3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3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3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 Id="rId4" Type="http://schemas.openxmlformats.org/officeDocument/2006/relationships/image" Target="../media/image12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 Id="rId5" Type="http://schemas.openxmlformats.org/officeDocument/2006/relationships/image" Target="../media/image126.jpeg"/><Relationship Id="rId4" Type="http://schemas.openxmlformats.org/officeDocument/2006/relationships/image" Target="../media/image125.jpeg"/></Relationships>
</file>

<file path=ppt/slides/_rels/slide4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 Id="rId5" Type="http://schemas.openxmlformats.org/officeDocument/2006/relationships/image" Target="../media/image130.jpeg"/><Relationship Id="rId4" Type="http://schemas.openxmlformats.org/officeDocument/2006/relationships/image" Target="../media/image129.jpeg"/></Relationships>
</file>

<file path=ppt/slides/_rels/slide4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 Id="rId5" Type="http://schemas.openxmlformats.org/officeDocument/2006/relationships/image" Target="../media/image134.jpeg"/><Relationship Id="rId4" Type="http://schemas.openxmlformats.org/officeDocument/2006/relationships/image" Target="../media/image133.jpeg"/></Relationships>
</file>

<file path=ppt/slides/_rels/slide4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7.xml"/><Relationship Id="rId4" Type="http://schemas.openxmlformats.org/officeDocument/2006/relationships/image" Target="../media/image137.jpeg"/></Relationships>
</file>

<file path=ppt/slides/_rels/slide4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 Id="rId4" Type="http://schemas.openxmlformats.org/officeDocument/2006/relationships/image" Target="../media/image140.jpeg"/></Relationships>
</file>

<file path=ppt/slides/_rels/slide4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7.xml"/><Relationship Id="rId4" Type="http://schemas.openxmlformats.org/officeDocument/2006/relationships/image" Target="../media/image143.jpeg"/></Relationships>
</file>

<file path=ppt/slides/_rels/slide4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 Id="rId4" Type="http://schemas.openxmlformats.org/officeDocument/2006/relationships/image" Target="../media/image146.jpeg"/></Relationships>
</file>

<file path=ppt/slides/_rels/slide4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http://www.google.hu/url?sa=i&amp;rct=j&amp;q=&amp;esrc=s&amp;source=images&amp;cd=&amp;cad=rja&amp;uact=8&amp;ved=0ahUKEwiu2vHWhd_PAhXma5oKHV5QB9gQjRwIBw&amp;url=http://cz.123rf.com/photo_19115920_star%C3%BD-staro%C5%BEitn%C3%BD-kostra-kl%C3%AD%C4%8D-v-z%C3%A1mku-d%C5%99ev%C4%9Bn%C3%A9-sk%C5%99%C3%ADn%C4%9B.html&amp;bvm=bv.135974163,d.bGs&amp;psig=AFQjCNEyNaDggL-3FIYG64sVkAVQwM0d7g&amp;ust=1476697676888053"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1.gif"/><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normAutofit fontScale="90000"/>
          </a:bodyPr>
          <a:lstStyle/>
          <a:p>
            <a:r>
              <a:rPr lang="hu-HU" sz="6000" b="1" dirty="0" smtClean="0"/>
              <a:t>A TEOZÓFIAI SZOLGÁLAT - </a:t>
            </a:r>
            <a:br>
              <a:rPr lang="hu-HU" sz="6000" b="1" dirty="0" smtClean="0"/>
            </a:br>
            <a:r>
              <a:rPr lang="hu-HU" sz="6000" b="1" dirty="0" smtClean="0"/>
              <a:t>A CSELEKVÉS ÚTJA</a:t>
            </a:r>
            <a:br>
              <a:rPr lang="hu-HU" sz="6000" b="1" dirty="0" smtClean="0"/>
            </a:br>
            <a:r>
              <a:rPr lang="hu-HU" sz="4900" b="1" dirty="0" smtClean="0"/>
              <a:t>A </a:t>
            </a:r>
            <a:r>
              <a:rPr lang="hu-HU" sz="4900" b="1" dirty="0"/>
              <a:t>szolgálat munkája a nagyvilágban és itthon</a:t>
            </a:r>
            <a:r>
              <a:rPr lang="hu-HU" sz="6000" dirty="0"/>
              <a:t/>
            </a:r>
            <a:br>
              <a:rPr lang="hu-HU" sz="6000" dirty="0"/>
            </a:br>
            <a:endParaRPr lang="hu-HU" sz="6000" dirty="0"/>
          </a:p>
        </p:txBody>
      </p:sp>
      <p:sp>
        <p:nvSpPr>
          <p:cNvPr id="3" name="Alcím 2"/>
          <p:cNvSpPr>
            <a:spLocks noGrp="1"/>
          </p:cNvSpPr>
          <p:nvPr>
            <p:ph type="subTitle" idx="1"/>
          </p:nvPr>
        </p:nvSpPr>
        <p:spPr>
          <a:xfrm>
            <a:off x="715108" y="4455620"/>
            <a:ext cx="10750061" cy="1675549"/>
          </a:xfrm>
        </p:spPr>
        <p:txBody>
          <a:bodyPr>
            <a:normAutofit fontScale="92500" lnSpcReduction="20000"/>
          </a:bodyPr>
          <a:lstStyle/>
          <a:p>
            <a:r>
              <a:rPr lang="hu-HU" b="1" dirty="0" smtClean="0"/>
              <a:t>A Magyar </a:t>
            </a:r>
            <a:r>
              <a:rPr lang="hu-HU" b="1" dirty="0" err="1" smtClean="0"/>
              <a:t>Teozófai</a:t>
            </a:r>
            <a:r>
              <a:rPr lang="hu-HU" b="1" dirty="0" smtClean="0"/>
              <a:t> társulat nyilvános előadása</a:t>
            </a:r>
          </a:p>
          <a:p>
            <a:r>
              <a:rPr lang="hu-HU" b="1" dirty="0" smtClean="0"/>
              <a:t>Előadó: </a:t>
            </a:r>
            <a:r>
              <a:rPr lang="hu-HU" b="1" dirty="0" err="1" smtClean="0"/>
              <a:t>Nagyiday</a:t>
            </a:r>
            <a:r>
              <a:rPr lang="hu-HU" b="1" dirty="0" smtClean="0"/>
              <a:t> </a:t>
            </a:r>
            <a:r>
              <a:rPr lang="hu-HU" b="1" dirty="0" err="1" smtClean="0"/>
              <a:t>Adrienne</a:t>
            </a:r>
            <a:endParaRPr lang="hu-HU" b="1" dirty="0" smtClean="0"/>
          </a:p>
          <a:p>
            <a:r>
              <a:rPr lang="hu-HU" b="1" dirty="0" smtClean="0"/>
              <a:t>Nancy </a:t>
            </a:r>
            <a:r>
              <a:rPr lang="hu-HU" b="1" dirty="0" err="1" smtClean="0"/>
              <a:t>Secrest</a:t>
            </a:r>
            <a:r>
              <a:rPr lang="hu-HU" b="1" dirty="0" smtClean="0"/>
              <a:t> nemzetközi TOS elnök előadásának felhasználásával</a:t>
            </a:r>
          </a:p>
          <a:p>
            <a:r>
              <a:rPr lang="hu-HU" b="1" dirty="0" smtClean="0"/>
              <a:t>2016.Október 18.</a:t>
            </a:r>
            <a:endParaRPr lang="hu-HU" b="1" dirty="0"/>
          </a:p>
        </p:txBody>
      </p:sp>
      <p:pic>
        <p:nvPicPr>
          <p:cNvPr id="4" name="Picture 6" descr="http://www.ts-leeds.org.uk/images/TOS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2244" y="184757"/>
            <a:ext cx="2521339" cy="26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235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65709">
            <a:off x="7542954" y="669460"/>
            <a:ext cx="4158125" cy="243382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768" y="1944798"/>
            <a:ext cx="2412745" cy="352369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59172">
            <a:off x="326608" y="5537878"/>
            <a:ext cx="3329717" cy="186334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5946" y="3483619"/>
            <a:ext cx="4392140" cy="249698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4484" y="156755"/>
            <a:ext cx="3206337" cy="6647749"/>
          </a:xfrm>
          <a:prstGeom prst="rect">
            <a:avLst/>
          </a:prstGeom>
        </p:spPr>
      </p:pic>
      <p:sp>
        <p:nvSpPr>
          <p:cNvPr id="7" name="Szövegdoboz 6"/>
          <p:cNvSpPr txBox="1"/>
          <p:nvPr/>
        </p:nvSpPr>
        <p:spPr>
          <a:xfrm>
            <a:off x="304800" y="375138"/>
            <a:ext cx="3373332" cy="1569660"/>
          </a:xfrm>
          <a:prstGeom prst="rect">
            <a:avLst/>
          </a:prstGeom>
          <a:noFill/>
        </p:spPr>
        <p:txBody>
          <a:bodyPr wrap="square" rtlCol="0">
            <a:spAutoFit/>
          </a:bodyPr>
          <a:lstStyle/>
          <a:p>
            <a:r>
              <a:rPr lang="hu-HU" sz="4800" dirty="0" smtClean="0"/>
              <a:t>9. TOS </a:t>
            </a:r>
          </a:p>
          <a:p>
            <a:r>
              <a:rPr lang="hu-HU" sz="4800" dirty="0" smtClean="0"/>
              <a:t>az ENSZ-ben</a:t>
            </a:r>
            <a:endParaRPr lang="hu-HU" sz="4800" dirty="0"/>
          </a:p>
        </p:txBody>
      </p:sp>
    </p:spTree>
    <p:extLst>
      <p:ext uri="{BB962C8B-B14F-4D97-AF65-F5344CB8AC3E}">
        <p14:creationId xmlns:p14="http://schemas.microsoft.com/office/powerpoint/2010/main" val="8457825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823" y="3124087"/>
            <a:ext cx="6237438" cy="348855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823" y="1472733"/>
            <a:ext cx="4785196" cy="291099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5817" y="1504674"/>
            <a:ext cx="4653351" cy="2879052"/>
          </a:xfrm>
          <a:prstGeom prst="rect">
            <a:avLst/>
          </a:prstGeom>
        </p:spPr>
      </p:pic>
      <p:sp>
        <p:nvSpPr>
          <p:cNvPr id="6" name="Szövegdoboz 5"/>
          <p:cNvSpPr txBox="1"/>
          <p:nvPr/>
        </p:nvSpPr>
        <p:spPr>
          <a:xfrm>
            <a:off x="7651970" y="4833581"/>
            <a:ext cx="3977321" cy="1200329"/>
          </a:xfrm>
          <a:prstGeom prst="rect">
            <a:avLst/>
          </a:prstGeom>
          <a:noFill/>
        </p:spPr>
        <p:txBody>
          <a:bodyPr wrap="square" rtlCol="0">
            <a:spAutoFit/>
          </a:bodyPr>
          <a:lstStyle/>
          <a:p>
            <a:pPr algn="r"/>
            <a:r>
              <a:rPr lang="en-US" dirty="0">
                <a:latin typeface="Arial" panose="020B0604020202020204" pitchFamily="34" charset="0"/>
                <a:cs typeface="Arial" panose="020B0604020202020204" pitchFamily="34" charset="0"/>
              </a:rPr>
              <a:t>The TOS in the Philippines gives conflict resolution and self-transformation workshops to the military and to public servants.</a:t>
            </a:r>
          </a:p>
        </p:txBody>
      </p:sp>
      <p:sp>
        <p:nvSpPr>
          <p:cNvPr id="7" name="Szövegdoboz 6"/>
          <p:cNvSpPr txBox="1"/>
          <p:nvPr/>
        </p:nvSpPr>
        <p:spPr>
          <a:xfrm>
            <a:off x="656492" y="445477"/>
            <a:ext cx="5263662" cy="830997"/>
          </a:xfrm>
          <a:prstGeom prst="rect">
            <a:avLst/>
          </a:prstGeom>
          <a:noFill/>
        </p:spPr>
        <p:txBody>
          <a:bodyPr wrap="square" rtlCol="0">
            <a:spAutoFit/>
          </a:bodyPr>
          <a:lstStyle/>
          <a:p>
            <a:r>
              <a:rPr lang="hu-HU" sz="4800" dirty="0" smtClean="0"/>
              <a:t>10. Békeszolgálat</a:t>
            </a:r>
            <a:endParaRPr lang="hu-HU" sz="4800" dirty="0"/>
          </a:p>
        </p:txBody>
      </p:sp>
    </p:spTree>
    <p:extLst>
      <p:ext uri="{BB962C8B-B14F-4D97-AF65-F5344CB8AC3E}">
        <p14:creationId xmlns:p14="http://schemas.microsoft.com/office/powerpoint/2010/main" val="18735796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88768">
            <a:off x="7223532" y="3268078"/>
            <a:ext cx="4872126" cy="27579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7482">
            <a:off x="138112" y="2981696"/>
            <a:ext cx="4543207" cy="3015343"/>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39080">
            <a:off x="270323" y="697808"/>
            <a:ext cx="3134030" cy="234807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4896" y="2945832"/>
            <a:ext cx="4925767" cy="2750166"/>
          </a:xfrm>
          <a:prstGeom prst="rect">
            <a:avLst/>
          </a:prstGeom>
          <a:ln>
            <a:noFill/>
          </a:ln>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93146">
            <a:off x="8312929" y="709866"/>
            <a:ext cx="3693346" cy="2034548"/>
          </a:xfrm>
          <a:prstGeom prst="rect">
            <a:avLst/>
          </a:prstGeom>
        </p:spPr>
      </p:pic>
      <p:sp>
        <p:nvSpPr>
          <p:cNvPr id="8" name="TextBox 7"/>
          <p:cNvSpPr txBox="1"/>
          <p:nvPr/>
        </p:nvSpPr>
        <p:spPr>
          <a:xfrm>
            <a:off x="2508737" y="5752438"/>
            <a:ext cx="5662247" cy="830997"/>
          </a:xfrm>
          <a:prstGeom prst="rect">
            <a:avLst/>
          </a:prstGeom>
          <a:noFill/>
        </p:spPr>
        <p:txBody>
          <a:bodyPr wrap="square" rtlCol="0">
            <a:spAutoFit/>
          </a:bodyPr>
          <a:lstStyle/>
          <a:p>
            <a:pPr algn="ctr"/>
            <a:r>
              <a:rPr lang="en-US" sz="2400" dirty="0" smtClean="0">
                <a:latin typeface="Arial" panose="020B0604020202020204" pitchFamily="34" charset="0"/>
                <a:cs typeface="Arial" panose="020B0604020202020204" pitchFamily="34" charset="0"/>
              </a:rPr>
              <a:t>TOS Italy gives major support</a:t>
            </a:r>
          </a:p>
          <a:p>
            <a:pPr algn="ctr"/>
            <a:r>
              <a:rPr lang="en-US" sz="2400" dirty="0" smtClean="0">
                <a:latin typeface="Arial" panose="020B0604020202020204" pitchFamily="34" charset="0"/>
                <a:cs typeface="Arial" panose="020B0604020202020204" pitchFamily="34" charset="0"/>
              </a:rPr>
              <a:t>to Syrian refugees.</a:t>
            </a:r>
            <a:endParaRPr lang="en-US" sz="2400" dirty="0">
              <a:latin typeface="Arial" panose="020B0604020202020204" pitchFamily="34" charset="0"/>
              <a:cs typeface="Arial" panose="020B0604020202020204" pitchFamily="34" charset="0"/>
            </a:endParaRPr>
          </a:p>
        </p:txBody>
      </p:sp>
      <p:sp>
        <p:nvSpPr>
          <p:cNvPr id="9" name="Szövegdoboz 8"/>
          <p:cNvSpPr txBox="1"/>
          <p:nvPr/>
        </p:nvSpPr>
        <p:spPr>
          <a:xfrm>
            <a:off x="3798277" y="633046"/>
            <a:ext cx="4372707" cy="830997"/>
          </a:xfrm>
          <a:prstGeom prst="rect">
            <a:avLst/>
          </a:prstGeom>
          <a:noFill/>
        </p:spPr>
        <p:txBody>
          <a:bodyPr wrap="square" rtlCol="0">
            <a:spAutoFit/>
          </a:bodyPr>
          <a:lstStyle/>
          <a:p>
            <a:r>
              <a:rPr lang="hu-HU" sz="4800" dirty="0" smtClean="0"/>
              <a:t>11.Menekültek…</a:t>
            </a:r>
            <a:endParaRPr lang="hu-HU" sz="4800" dirty="0"/>
          </a:p>
        </p:txBody>
      </p:sp>
    </p:spTree>
    <p:extLst>
      <p:ext uri="{BB962C8B-B14F-4D97-AF65-F5344CB8AC3E}">
        <p14:creationId xmlns:p14="http://schemas.microsoft.com/office/powerpoint/2010/main" val="1610451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555" y="1827323"/>
            <a:ext cx="8345347" cy="473049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34086">
            <a:off x="592816" y="312781"/>
            <a:ext cx="2650968" cy="35331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4202" y="860694"/>
            <a:ext cx="2840660" cy="473049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11590">
            <a:off x="8690883" y="503268"/>
            <a:ext cx="3094112" cy="434337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98626">
            <a:off x="327583" y="3861242"/>
            <a:ext cx="3584259" cy="2357927"/>
          </a:xfrm>
          <a:prstGeom prst="rect">
            <a:avLst/>
          </a:prstGeom>
        </p:spPr>
      </p:pic>
      <p:sp>
        <p:nvSpPr>
          <p:cNvPr id="7" name="TextBox 6"/>
          <p:cNvSpPr txBox="1"/>
          <p:nvPr/>
        </p:nvSpPr>
        <p:spPr>
          <a:xfrm>
            <a:off x="6646985" y="5284519"/>
            <a:ext cx="5180837" cy="1200329"/>
          </a:xfrm>
          <a:prstGeom prst="rect">
            <a:avLst/>
          </a:prstGeom>
          <a:noFill/>
        </p:spPr>
        <p:txBody>
          <a:bodyPr wrap="square" rtlCol="0">
            <a:spAutoFit/>
          </a:bodyPr>
          <a:lstStyle/>
          <a:p>
            <a:endParaRPr lang="hu-HU" dirty="0" smtClean="0">
              <a:latin typeface="Arial" panose="020B0604020202020204" pitchFamily="34" charset="0"/>
              <a:cs typeface="Arial" panose="020B0604020202020204" pitchFamily="34" charset="0"/>
            </a:endParaRPr>
          </a:p>
          <a:p>
            <a:endParaRPr lang="hu-HU"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Leishmaniosis disease affects Syrian children who live in bad conditions due to the war. </a:t>
            </a:r>
            <a:endParaRPr lang="en-US" dirty="0">
              <a:latin typeface="Arial" panose="020B0604020202020204" pitchFamily="34" charset="0"/>
              <a:cs typeface="Arial" panose="020B0604020202020204" pitchFamily="34" charset="0"/>
            </a:endParaRPr>
          </a:p>
        </p:txBody>
      </p:sp>
      <p:sp>
        <p:nvSpPr>
          <p:cNvPr id="8" name="Szövegdoboz 7"/>
          <p:cNvSpPr txBox="1"/>
          <p:nvPr/>
        </p:nvSpPr>
        <p:spPr>
          <a:xfrm>
            <a:off x="3083169" y="231678"/>
            <a:ext cx="6564923" cy="1569660"/>
          </a:xfrm>
          <a:prstGeom prst="rect">
            <a:avLst/>
          </a:prstGeom>
          <a:noFill/>
        </p:spPr>
        <p:txBody>
          <a:bodyPr wrap="square" rtlCol="0">
            <a:spAutoFit/>
          </a:bodyPr>
          <a:lstStyle/>
          <a:p>
            <a:r>
              <a:rPr lang="hu-HU" sz="4800" dirty="0" smtClean="0"/>
              <a:t>12. </a:t>
            </a:r>
            <a:r>
              <a:rPr lang="hu-HU" sz="4800" dirty="0" err="1" smtClean="0"/>
              <a:t>Leismaniazis</a:t>
            </a:r>
            <a:r>
              <a:rPr lang="hu-HU" sz="4800" dirty="0"/>
              <a:t> </a:t>
            </a:r>
            <a:r>
              <a:rPr lang="hu-HU" sz="4800" dirty="0" smtClean="0"/>
              <a:t>kezelés, gyerekkórházak</a:t>
            </a:r>
            <a:endParaRPr lang="hu-HU" sz="4800" dirty="0"/>
          </a:p>
        </p:txBody>
      </p:sp>
    </p:spTree>
    <p:extLst>
      <p:ext uri="{BB962C8B-B14F-4D97-AF65-F5344CB8AC3E}">
        <p14:creationId xmlns:p14="http://schemas.microsoft.com/office/powerpoint/2010/main" val="849987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50446">
            <a:off x="6525449" y="774431"/>
            <a:ext cx="3348230" cy="396240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71051">
            <a:off x="559887" y="2293607"/>
            <a:ext cx="5043593" cy="3593560"/>
          </a:xfrm>
          <a:prstGeom prst="rect">
            <a:avLst/>
          </a:prstGeom>
        </p:spPr>
      </p:pic>
      <p:sp>
        <p:nvSpPr>
          <p:cNvPr id="4" name="TextBox 3"/>
          <p:cNvSpPr txBox="1"/>
          <p:nvPr/>
        </p:nvSpPr>
        <p:spPr>
          <a:xfrm>
            <a:off x="255700" y="745282"/>
            <a:ext cx="11831408" cy="830997"/>
          </a:xfrm>
          <a:prstGeom prst="rect">
            <a:avLst/>
          </a:prstGeom>
          <a:noFill/>
        </p:spPr>
        <p:txBody>
          <a:bodyPr wrap="square" rtlCol="0">
            <a:spAutoFit/>
          </a:bodyPr>
          <a:lstStyle/>
          <a:p>
            <a:r>
              <a:rPr lang="hu-HU" sz="4800" dirty="0" smtClean="0">
                <a:latin typeface="Arial" panose="020B0604020202020204" pitchFamily="34" charset="0"/>
                <a:cs typeface="Arial" panose="020B0604020202020204" pitchFamily="34" charset="0"/>
              </a:rPr>
              <a:t>13. Ukrajnai konfliktus</a:t>
            </a:r>
          </a:p>
        </p:txBody>
      </p:sp>
      <p:sp>
        <p:nvSpPr>
          <p:cNvPr id="5" name="Szövegdoboz 4"/>
          <p:cNvSpPr txBox="1"/>
          <p:nvPr/>
        </p:nvSpPr>
        <p:spPr>
          <a:xfrm>
            <a:off x="5779477" y="5118571"/>
            <a:ext cx="5955323"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TOS Ukraine: “Hearts Without Borders” sends needed items to refugees from the conflict with Russia.</a:t>
            </a:r>
          </a:p>
        </p:txBody>
      </p:sp>
    </p:spTree>
    <p:extLst>
      <p:ext uri="{BB962C8B-B14F-4D97-AF65-F5344CB8AC3E}">
        <p14:creationId xmlns:p14="http://schemas.microsoft.com/office/powerpoint/2010/main" val="2568728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26757">
            <a:off x="54614" y="4162638"/>
            <a:ext cx="5677924" cy="31137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89" y="1488057"/>
            <a:ext cx="5990290" cy="266683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31310">
            <a:off x="5867110" y="1531321"/>
            <a:ext cx="5016555" cy="334437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9090" y="2821473"/>
            <a:ext cx="2629014" cy="3474331"/>
          </a:xfrm>
          <a:prstGeom prst="rect">
            <a:avLst/>
          </a:prstGeom>
        </p:spPr>
      </p:pic>
      <p:sp>
        <p:nvSpPr>
          <p:cNvPr id="6" name="TextBox 5"/>
          <p:cNvSpPr txBox="1"/>
          <p:nvPr/>
        </p:nvSpPr>
        <p:spPr>
          <a:xfrm>
            <a:off x="8490857" y="384373"/>
            <a:ext cx="3408218" cy="461665"/>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NEPAL EARTHQUAKE</a:t>
            </a:r>
            <a:endParaRPr lang="en-US" sz="2400" dirty="0">
              <a:latin typeface="Arial" panose="020B0604020202020204" pitchFamily="34" charset="0"/>
              <a:cs typeface="Arial" panose="020B0604020202020204" pitchFamily="34" charset="0"/>
            </a:endParaRPr>
          </a:p>
        </p:txBody>
      </p:sp>
      <p:sp>
        <p:nvSpPr>
          <p:cNvPr id="7" name="TextBox 6"/>
          <p:cNvSpPr txBox="1"/>
          <p:nvPr/>
        </p:nvSpPr>
        <p:spPr>
          <a:xfrm>
            <a:off x="6032664" y="4334494"/>
            <a:ext cx="3443845" cy="1477328"/>
          </a:xfrm>
          <a:prstGeom prst="rect">
            <a:avLst/>
          </a:prstGeom>
          <a:noFill/>
        </p:spPr>
        <p:txBody>
          <a:bodyPr wrap="square" rtlCol="0">
            <a:spAutoFit/>
          </a:bodyPr>
          <a:lstStyle/>
          <a:p>
            <a:endParaRPr lang="hu-HU" dirty="0" smtClean="0">
              <a:latin typeface="Arial" panose="020B0604020202020204" pitchFamily="34" charset="0"/>
              <a:cs typeface="Arial" panose="020B0604020202020204" pitchFamily="34" charset="0"/>
            </a:endParaRPr>
          </a:p>
          <a:p>
            <a:endParaRPr lang="hu-HU"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TOS members </a:t>
            </a:r>
          </a:p>
          <a:p>
            <a:r>
              <a:rPr lang="en-US" dirty="0" smtClean="0">
                <a:latin typeface="Arial" panose="020B0604020202020204" pitchFamily="34" charset="0"/>
                <a:cs typeface="Arial" panose="020B0604020202020204" pitchFamily="34" charset="0"/>
              </a:rPr>
              <a:t>respond from the heart to disasters.</a:t>
            </a:r>
            <a:endParaRPr lang="en-US" dirty="0">
              <a:latin typeface="Arial" panose="020B0604020202020204" pitchFamily="34" charset="0"/>
              <a:cs typeface="Arial" panose="020B0604020202020204" pitchFamily="34" charset="0"/>
            </a:endParaRPr>
          </a:p>
        </p:txBody>
      </p:sp>
      <p:sp>
        <p:nvSpPr>
          <p:cNvPr id="8" name="Szövegdoboz 7"/>
          <p:cNvSpPr txBox="1"/>
          <p:nvPr/>
        </p:nvSpPr>
        <p:spPr>
          <a:xfrm>
            <a:off x="219489" y="384373"/>
            <a:ext cx="7535097" cy="830997"/>
          </a:xfrm>
          <a:prstGeom prst="rect">
            <a:avLst/>
          </a:prstGeom>
          <a:noFill/>
        </p:spPr>
        <p:txBody>
          <a:bodyPr wrap="square" rtlCol="0">
            <a:spAutoFit/>
          </a:bodyPr>
          <a:lstStyle/>
          <a:p>
            <a:r>
              <a:rPr lang="hu-HU" sz="4800" dirty="0" smtClean="0"/>
              <a:t>14. Természeti katasztrófák</a:t>
            </a:r>
            <a:endParaRPr lang="hu-HU" sz="4800" dirty="0"/>
          </a:p>
        </p:txBody>
      </p:sp>
    </p:spTree>
    <p:extLst>
      <p:ext uri="{BB962C8B-B14F-4D97-AF65-F5344CB8AC3E}">
        <p14:creationId xmlns:p14="http://schemas.microsoft.com/office/powerpoint/2010/main" val="541889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5078" y="433753"/>
            <a:ext cx="6582395" cy="4936796"/>
          </a:xfrm>
          <a:prstGeom prst="rect">
            <a:avLst/>
          </a:prstGeom>
        </p:spPr>
      </p:pic>
      <p:sp>
        <p:nvSpPr>
          <p:cNvPr id="3" name="TextBox 2"/>
          <p:cNvSpPr txBox="1"/>
          <p:nvPr/>
        </p:nvSpPr>
        <p:spPr>
          <a:xfrm>
            <a:off x="629392" y="5153891"/>
            <a:ext cx="10723330" cy="1015663"/>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TS and TOS groups around the world responded promptly after unprecedented flooding wreaked havoc in Chennai, India. Many of the 125 staff members at </a:t>
            </a:r>
            <a:r>
              <a:rPr lang="en-US" sz="2000" dirty="0" err="1" smtClean="0">
                <a:latin typeface="Arial" panose="020B0604020202020204" pitchFamily="34" charset="0"/>
                <a:cs typeface="Arial" panose="020B0604020202020204" pitchFamily="34" charset="0"/>
              </a:rPr>
              <a:t>Adyar</a:t>
            </a:r>
            <a:r>
              <a:rPr lang="en-US" sz="2000" dirty="0" smtClean="0">
                <a:latin typeface="Arial" panose="020B0604020202020204" pitchFamily="34" charset="0"/>
                <a:cs typeface="Arial" panose="020B0604020202020204" pitchFamily="34" charset="0"/>
              </a:rPr>
              <a:t> were affected. Some families lost everything.</a:t>
            </a:r>
            <a:endParaRPr lang="en-US" sz="2000" dirty="0">
              <a:latin typeface="Arial" panose="020B0604020202020204" pitchFamily="34" charset="0"/>
              <a:cs typeface="Arial" panose="020B0604020202020204" pitchFamily="34" charset="0"/>
            </a:endParaRPr>
          </a:p>
        </p:txBody>
      </p:sp>
      <p:sp>
        <p:nvSpPr>
          <p:cNvPr id="4" name="Szövegdoboz 3"/>
          <p:cNvSpPr txBox="1"/>
          <p:nvPr/>
        </p:nvSpPr>
        <p:spPr>
          <a:xfrm>
            <a:off x="304800" y="339969"/>
            <a:ext cx="5310554" cy="830997"/>
          </a:xfrm>
          <a:prstGeom prst="rect">
            <a:avLst/>
          </a:prstGeom>
          <a:noFill/>
        </p:spPr>
        <p:txBody>
          <a:bodyPr wrap="square" rtlCol="0">
            <a:spAutoFit/>
          </a:bodyPr>
          <a:lstStyle/>
          <a:p>
            <a:r>
              <a:rPr lang="hu-HU" sz="4800" dirty="0" smtClean="0"/>
              <a:t>15. Árvíz, </a:t>
            </a:r>
            <a:r>
              <a:rPr lang="hu-HU" sz="4800" dirty="0" err="1" smtClean="0"/>
              <a:t>Chennai</a:t>
            </a:r>
            <a:endParaRPr lang="hu-HU" sz="4800" dirty="0"/>
          </a:p>
        </p:txBody>
      </p:sp>
    </p:spTree>
    <p:extLst>
      <p:ext uri="{BB962C8B-B14F-4D97-AF65-F5344CB8AC3E}">
        <p14:creationId xmlns:p14="http://schemas.microsoft.com/office/powerpoint/2010/main" val="4063419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55143">
            <a:off x="230408" y="2730681"/>
            <a:ext cx="4888636" cy="326163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99924">
            <a:off x="308423" y="258001"/>
            <a:ext cx="3702115" cy="247000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8961" y="245652"/>
            <a:ext cx="2985831" cy="223937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7552" y="245652"/>
            <a:ext cx="4152776" cy="3122388"/>
          </a:xfrm>
          <a:prstGeom prst="rect">
            <a:avLst/>
          </a:prstGeom>
        </p:spPr>
      </p:pic>
      <p:sp>
        <p:nvSpPr>
          <p:cNvPr id="9" name="TextBox 8"/>
          <p:cNvSpPr txBox="1"/>
          <p:nvPr/>
        </p:nvSpPr>
        <p:spPr>
          <a:xfrm>
            <a:off x="7304792" y="4942671"/>
            <a:ext cx="4665536" cy="646331"/>
          </a:xfrm>
          <a:prstGeom prst="rect">
            <a:avLst/>
          </a:prstGeom>
          <a:noFill/>
        </p:spPr>
        <p:txBody>
          <a:bodyPr wrap="square" rtlCol="0">
            <a:spAutoFit/>
          </a:bodyPr>
          <a:lstStyle/>
          <a:p>
            <a:pPr algn="r"/>
            <a:r>
              <a:rPr lang="en-US" dirty="0" smtClean="0">
                <a:latin typeface="Arial" panose="020B0604020202020204" pitchFamily="34" charset="0"/>
                <a:cs typeface="Arial" panose="020B0604020202020204" pitchFamily="34" charset="0"/>
              </a:rPr>
              <a:t>TOS Hungary aids</a:t>
            </a:r>
          </a:p>
          <a:p>
            <a:pPr algn="r"/>
            <a:r>
              <a:rPr lang="en-US" dirty="0" smtClean="0">
                <a:latin typeface="Arial" panose="020B0604020202020204" pitchFamily="34" charset="0"/>
                <a:cs typeface="Arial" panose="020B0604020202020204" pitchFamily="34" charset="0"/>
              </a:rPr>
              <a:t> flood-affected village</a:t>
            </a:r>
            <a:endParaRPr lang="en-US" dirty="0">
              <a:latin typeface="Arial" panose="020B0604020202020204" pitchFamily="34" charset="0"/>
              <a:cs typeface="Arial" panose="020B0604020202020204" pitchFamily="34" charset="0"/>
            </a:endParaRPr>
          </a:p>
        </p:txBody>
      </p:sp>
      <p:sp>
        <p:nvSpPr>
          <p:cNvPr id="10" name="TextBox 9"/>
          <p:cNvSpPr txBox="1"/>
          <p:nvPr/>
        </p:nvSpPr>
        <p:spPr>
          <a:xfrm>
            <a:off x="8569569" y="4232031"/>
            <a:ext cx="3516922" cy="646331"/>
          </a:xfrm>
          <a:prstGeom prst="rect">
            <a:avLst/>
          </a:prstGeom>
          <a:noFill/>
        </p:spPr>
        <p:txBody>
          <a:bodyPr wrap="square" rtlCol="0">
            <a:spAutoFit/>
          </a:bodyPr>
          <a:lstStyle/>
          <a:p>
            <a:endParaRPr lang="hu-HU"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New toilets for a school in India</a:t>
            </a:r>
            <a:endParaRPr lang="en-US" dirty="0">
              <a:latin typeface="Arial" panose="020B0604020202020204" pitchFamily="34" charset="0"/>
              <a:cs typeface="Arial" panose="020B0604020202020204" pitchFamily="34" charset="0"/>
            </a:endParaRPr>
          </a:p>
        </p:txBody>
      </p:sp>
      <p:sp>
        <p:nvSpPr>
          <p:cNvPr id="5" name="Szövegdoboz 4"/>
          <p:cNvSpPr txBox="1"/>
          <p:nvPr/>
        </p:nvSpPr>
        <p:spPr>
          <a:xfrm>
            <a:off x="5615354" y="3493477"/>
            <a:ext cx="6471137" cy="830997"/>
          </a:xfrm>
          <a:prstGeom prst="rect">
            <a:avLst/>
          </a:prstGeom>
          <a:noFill/>
        </p:spPr>
        <p:txBody>
          <a:bodyPr wrap="square" rtlCol="0">
            <a:spAutoFit/>
          </a:bodyPr>
          <a:lstStyle/>
          <a:p>
            <a:r>
              <a:rPr lang="hu-HU" sz="4800" dirty="0" smtClean="0"/>
              <a:t>16. Egyéb támogatások</a:t>
            </a:r>
            <a:endParaRPr lang="hu-HU" sz="4800" dirty="0"/>
          </a:p>
        </p:txBody>
      </p:sp>
    </p:spTree>
    <p:extLst>
      <p:ext uri="{BB962C8B-B14F-4D97-AF65-F5344CB8AC3E}">
        <p14:creationId xmlns:p14="http://schemas.microsoft.com/office/powerpoint/2010/main" val="25908265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872249">
            <a:off x="7574938" y="851360"/>
            <a:ext cx="4912095" cy="368407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890" y="3287477"/>
            <a:ext cx="4441371" cy="305903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9693" y="298688"/>
            <a:ext cx="4508665" cy="3381499"/>
          </a:xfrm>
          <a:prstGeom prst="rect">
            <a:avLst/>
          </a:prstGeom>
        </p:spPr>
      </p:pic>
      <p:sp>
        <p:nvSpPr>
          <p:cNvPr id="12" name="TextBox 11"/>
          <p:cNvSpPr txBox="1"/>
          <p:nvPr/>
        </p:nvSpPr>
        <p:spPr>
          <a:xfrm>
            <a:off x="4666260" y="4044494"/>
            <a:ext cx="6834077" cy="1846659"/>
          </a:xfrm>
          <a:prstGeom prst="rect">
            <a:avLst/>
          </a:prstGeom>
          <a:noFill/>
        </p:spPr>
        <p:txBody>
          <a:bodyPr wrap="square" rtlCol="0">
            <a:spAutoFit/>
          </a:bodyPr>
          <a:lstStyle/>
          <a:p>
            <a:endParaRPr lang="hu-HU" sz="4800" dirty="0" smtClean="0">
              <a:latin typeface="Arial" panose="020B0604020202020204" pitchFamily="34" charset="0"/>
              <a:cs typeface="Arial" panose="020B0604020202020204" pitchFamily="34" charset="0"/>
            </a:endParaRPr>
          </a:p>
          <a:p>
            <a:r>
              <a:rPr lang="hu-HU" sz="4800" dirty="0" smtClean="0">
                <a:latin typeface="Arial" panose="020B0604020202020204" pitchFamily="34" charset="0"/>
                <a:cs typeface="Arial" panose="020B0604020202020204" pitchFamily="34" charset="0"/>
              </a:rPr>
              <a:t>17. Plüssmacik</a:t>
            </a:r>
          </a:p>
          <a:p>
            <a:r>
              <a:rPr lang="en-US" dirty="0" smtClean="0">
                <a:latin typeface="Arial" panose="020B0604020202020204" pitchFamily="34" charset="0"/>
                <a:cs typeface="Arial" panose="020B0604020202020204" pitchFamily="34" charset="0"/>
              </a:rPr>
              <a:t>Teddy bears comfort</a:t>
            </a:r>
            <a:r>
              <a:rPr lang="hu-HU"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children affected by</a:t>
            </a:r>
            <a:r>
              <a:rPr lang="hu-HU"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war and disaster.</a:t>
            </a:r>
            <a:endParaRPr lang="en-US"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33480">
            <a:off x="338604" y="457540"/>
            <a:ext cx="3365084" cy="2523813"/>
          </a:xfrm>
          <a:prstGeom prst="rect">
            <a:avLst/>
          </a:prstGeom>
        </p:spPr>
      </p:pic>
    </p:spTree>
    <p:extLst>
      <p:ext uri="{BB962C8B-B14F-4D97-AF65-F5344CB8AC3E}">
        <p14:creationId xmlns:p14="http://schemas.microsoft.com/office/powerpoint/2010/main" val="1544177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43317">
            <a:off x="6152980" y="3188491"/>
            <a:ext cx="5658838" cy="320593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215" y="3418625"/>
            <a:ext cx="4323179" cy="324238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8649" y="509095"/>
            <a:ext cx="3887123" cy="306878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117" y="247838"/>
            <a:ext cx="3729133" cy="2796850"/>
          </a:xfrm>
          <a:prstGeom prst="rect">
            <a:avLst/>
          </a:prstGeom>
        </p:spPr>
      </p:pic>
      <p:sp>
        <p:nvSpPr>
          <p:cNvPr id="10" name="TextBox 9"/>
          <p:cNvSpPr txBox="1"/>
          <p:nvPr/>
        </p:nvSpPr>
        <p:spPr>
          <a:xfrm>
            <a:off x="1218297" y="3049293"/>
            <a:ext cx="2342436" cy="400110"/>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Walking meditation</a:t>
            </a:r>
            <a:endParaRPr lang="en-US" sz="2000" dirty="0">
              <a:latin typeface="Arial" panose="020B0604020202020204" pitchFamily="34" charset="0"/>
              <a:cs typeface="Arial" panose="020B0604020202020204" pitchFamily="34" charset="0"/>
            </a:endParaRPr>
          </a:p>
        </p:txBody>
      </p:sp>
      <p:sp>
        <p:nvSpPr>
          <p:cNvPr id="11" name="TextBox 10"/>
          <p:cNvSpPr txBox="1"/>
          <p:nvPr/>
        </p:nvSpPr>
        <p:spPr>
          <a:xfrm>
            <a:off x="8341184" y="429035"/>
            <a:ext cx="3616353" cy="2923877"/>
          </a:xfrm>
          <a:prstGeom prst="rect">
            <a:avLst/>
          </a:prstGeom>
          <a:noFill/>
        </p:spPr>
        <p:txBody>
          <a:bodyPr wrap="square" rtlCol="0">
            <a:spAutoFit/>
          </a:bodyPr>
          <a:lstStyle/>
          <a:p>
            <a:r>
              <a:rPr lang="hu-HU" sz="4800" dirty="0" smtClean="0">
                <a:latin typeface="Arial" panose="020B0604020202020204" pitchFamily="34" charset="0"/>
                <a:cs typeface="Arial" panose="020B0604020202020204" pitchFamily="34" charset="0"/>
              </a:rPr>
              <a:t>18. Iskola</a:t>
            </a:r>
          </a:p>
          <a:p>
            <a:r>
              <a:rPr lang="hu-HU" sz="2800" dirty="0" smtClean="0">
                <a:latin typeface="Arial" panose="020B0604020202020204" pitchFamily="34" charset="0"/>
                <a:cs typeface="Arial" panose="020B0604020202020204" pitchFamily="34" charset="0"/>
              </a:rPr>
              <a:t>a </a:t>
            </a:r>
            <a:r>
              <a:rPr lang="hu-HU" sz="2800" dirty="0" err="1" smtClean="0">
                <a:latin typeface="Arial" panose="020B0604020202020204" pitchFamily="34" charset="0"/>
                <a:cs typeface="Arial" panose="020B0604020202020204" pitchFamily="34" charset="0"/>
              </a:rPr>
              <a:t>Fülöp-Szigeteken</a:t>
            </a:r>
            <a:endParaRPr lang="hu-HU" sz="2800" dirty="0" smtClean="0">
              <a:latin typeface="Arial" panose="020B0604020202020204" pitchFamily="34" charset="0"/>
              <a:cs typeface="Arial" panose="020B0604020202020204" pitchFamily="34" charset="0"/>
            </a:endParaRPr>
          </a:p>
          <a:p>
            <a:endParaRPr lang="hu-HU" dirty="0">
              <a:latin typeface="Arial" panose="020B0604020202020204" pitchFamily="34" charset="0"/>
              <a:cs typeface="Arial" panose="020B0604020202020204" pitchFamily="34" charset="0"/>
            </a:endParaRPr>
          </a:p>
          <a:p>
            <a:pPr algn="r"/>
            <a:r>
              <a:rPr lang="en-US" dirty="0" smtClean="0">
                <a:latin typeface="Arial" panose="020B0604020202020204" pitchFamily="34" charset="0"/>
                <a:cs typeface="Arial" panose="020B0604020202020204" pitchFamily="34" charset="0"/>
              </a:rPr>
              <a:t>GOLDEN LINK COLLEGE</a:t>
            </a:r>
          </a:p>
          <a:p>
            <a:pPr algn="r"/>
            <a:r>
              <a:rPr lang="en-US" dirty="0" smtClean="0">
                <a:latin typeface="Arial" panose="020B0604020202020204" pitchFamily="34" charset="0"/>
                <a:cs typeface="Arial" panose="020B0604020202020204" pitchFamily="34" charset="0"/>
              </a:rPr>
              <a:t>has been providing </a:t>
            </a:r>
          </a:p>
          <a:p>
            <a:pPr algn="r"/>
            <a:r>
              <a:rPr lang="en-US" dirty="0" smtClean="0">
                <a:latin typeface="Arial" panose="020B0604020202020204" pitchFamily="34" charset="0"/>
                <a:cs typeface="Arial" panose="020B0604020202020204" pitchFamily="34" charset="0"/>
              </a:rPr>
              <a:t>transformational</a:t>
            </a:r>
          </a:p>
          <a:p>
            <a:pPr algn="r"/>
            <a:r>
              <a:rPr lang="en-US" dirty="0" smtClean="0">
                <a:latin typeface="Arial" panose="020B0604020202020204" pitchFamily="34" charset="0"/>
                <a:cs typeface="Arial" panose="020B0604020202020204" pitchFamily="34" charset="0"/>
              </a:rPr>
              <a:t>education for children</a:t>
            </a:r>
          </a:p>
          <a:p>
            <a:pPr algn="r"/>
            <a:r>
              <a:rPr lang="hu-HU"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since 2002.</a:t>
            </a:r>
            <a:endParaRPr lang="en-US" dirty="0">
              <a:latin typeface="Arial" panose="020B0604020202020204" pitchFamily="34" charset="0"/>
              <a:cs typeface="Arial" panose="020B0604020202020204" pitchFamily="34" charset="0"/>
            </a:endParaRPr>
          </a:p>
        </p:txBody>
      </p:sp>
      <p:sp>
        <p:nvSpPr>
          <p:cNvPr id="12" name="TextBox 11"/>
          <p:cNvSpPr txBox="1"/>
          <p:nvPr/>
        </p:nvSpPr>
        <p:spPr>
          <a:xfrm>
            <a:off x="7176988" y="5957351"/>
            <a:ext cx="2492990" cy="400110"/>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Children at the pond</a:t>
            </a:r>
            <a:endParaRPr lang="en-US" sz="2000" dirty="0">
              <a:latin typeface="Arial" panose="020B0604020202020204" pitchFamily="34" charset="0"/>
              <a:cs typeface="Arial" panose="020B0604020202020204" pitchFamily="34" charset="0"/>
            </a:endParaRPr>
          </a:p>
        </p:txBody>
      </p:sp>
      <p:sp>
        <p:nvSpPr>
          <p:cNvPr id="13" name="TextBox 12"/>
          <p:cNvSpPr txBox="1"/>
          <p:nvPr/>
        </p:nvSpPr>
        <p:spPr>
          <a:xfrm>
            <a:off x="4561394" y="4791456"/>
            <a:ext cx="1452642" cy="400110"/>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Graduation</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25983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04092"/>
            <a:ext cx="8697306" cy="899933"/>
          </a:xfrm>
        </p:spPr>
        <p:txBody>
          <a:bodyPr>
            <a:normAutofit/>
          </a:bodyPr>
          <a:lstStyle/>
          <a:p>
            <a:pPr algn="ctr"/>
            <a:r>
              <a:rPr lang="hu-HU" sz="4800" dirty="0" smtClean="0">
                <a:latin typeface="+mn-lt"/>
              </a:rPr>
              <a:t>1. A TOS jószolgálati szervezet</a:t>
            </a:r>
            <a:endParaRPr lang="en-US" sz="4800" dirty="0">
              <a:latin typeface="+mn-lt"/>
            </a:endParaRPr>
          </a:p>
        </p:txBody>
      </p:sp>
      <p:sp>
        <p:nvSpPr>
          <p:cNvPr id="3" name="Subtitle 2"/>
          <p:cNvSpPr>
            <a:spLocks noGrp="1"/>
          </p:cNvSpPr>
          <p:nvPr>
            <p:ph type="subTitle" idx="1"/>
          </p:nvPr>
        </p:nvSpPr>
        <p:spPr>
          <a:xfrm flipH="1" flipV="1">
            <a:off x="12615552" y="5352802"/>
            <a:ext cx="45719" cy="382980"/>
          </a:xfrm>
        </p:spPr>
        <p:txBody>
          <a:bodyPr>
            <a:normAutofit fontScale="92500" lnSpcReduction="10000"/>
          </a:bodyPr>
          <a:lstStyle/>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28816">
            <a:off x="8042044" y="2181490"/>
            <a:ext cx="3440448" cy="2290765"/>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4633" y="3238155"/>
            <a:ext cx="5349960" cy="3303377"/>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847366">
            <a:off x="77176" y="2612602"/>
            <a:ext cx="3771025" cy="2828269"/>
          </a:xfrm>
          <a:prstGeom prst="rect">
            <a:avLst/>
          </a:prstGeom>
        </p:spPr>
      </p:pic>
    </p:spTree>
    <p:extLst>
      <p:ext uri="{BB962C8B-B14F-4D97-AF65-F5344CB8AC3E}">
        <p14:creationId xmlns:p14="http://schemas.microsoft.com/office/powerpoint/2010/main" val="39744911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204176">
            <a:off x="4099020" y="310511"/>
            <a:ext cx="4061994" cy="304649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3397">
            <a:off x="7901611" y="500391"/>
            <a:ext cx="3956016" cy="296701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2864" y="2563368"/>
            <a:ext cx="4876800" cy="3657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5685" y="3297705"/>
            <a:ext cx="3858768" cy="2895600"/>
          </a:xfrm>
          <a:prstGeom prst="rect">
            <a:avLst/>
          </a:prstGeom>
        </p:spPr>
      </p:pic>
      <p:sp>
        <p:nvSpPr>
          <p:cNvPr id="8" name="TextBox 7"/>
          <p:cNvSpPr txBox="1"/>
          <p:nvPr/>
        </p:nvSpPr>
        <p:spPr>
          <a:xfrm>
            <a:off x="195072" y="597391"/>
            <a:ext cx="4124847" cy="5570756"/>
          </a:xfrm>
          <a:prstGeom prst="rect">
            <a:avLst/>
          </a:prstGeom>
          <a:noFill/>
        </p:spPr>
        <p:txBody>
          <a:bodyPr wrap="none" rtlCol="0">
            <a:spAutoFit/>
          </a:bodyPr>
          <a:lstStyle/>
          <a:p>
            <a:r>
              <a:rPr lang="hu-HU" sz="4800" dirty="0" smtClean="0">
                <a:latin typeface="Arial" panose="020B0604020202020204" pitchFamily="34" charset="0"/>
                <a:cs typeface="Arial" panose="020B0604020202020204" pitchFamily="34" charset="0"/>
              </a:rPr>
              <a:t>19. A </a:t>
            </a:r>
            <a:r>
              <a:rPr lang="en-US" sz="4800" dirty="0" smtClean="0">
                <a:latin typeface="Arial" panose="020B0604020202020204" pitchFamily="34" charset="0"/>
                <a:cs typeface="Arial" panose="020B0604020202020204" pitchFamily="34" charset="0"/>
              </a:rPr>
              <a:t>TOS </a:t>
            </a:r>
            <a:endParaRPr lang="hu-HU" sz="4800" dirty="0" smtClean="0">
              <a:latin typeface="Arial" panose="020B0604020202020204" pitchFamily="34" charset="0"/>
              <a:cs typeface="Arial" panose="020B0604020202020204" pitchFamily="34" charset="0"/>
            </a:endParaRPr>
          </a:p>
          <a:p>
            <a:r>
              <a:rPr lang="en-US" sz="4800" dirty="0" smtClean="0">
                <a:latin typeface="Arial" panose="020B0604020202020204" pitchFamily="34" charset="0"/>
                <a:cs typeface="Arial" panose="020B0604020202020204" pitchFamily="34" charset="0"/>
              </a:rPr>
              <a:t>Pakistan </a:t>
            </a:r>
            <a:endParaRPr lang="hu-HU" sz="4800" dirty="0">
              <a:latin typeface="Arial" panose="020B0604020202020204" pitchFamily="34" charset="0"/>
              <a:cs typeface="Arial" panose="020B0604020202020204" pitchFamily="34" charset="0"/>
            </a:endParaRPr>
          </a:p>
          <a:p>
            <a:r>
              <a:rPr lang="hu-HU" sz="4800" dirty="0" smtClean="0">
                <a:latin typeface="Arial" panose="020B0604020202020204" pitchFamily="34" charset="0"/>
                <a:cs typeface="Arial" panose="020B0604020202020204" pitchFamily="34" charset="0"/>
              </a:rPr>
              <a:t>iskola otthonai</a:t>
            </a:r>
            <a:endParaRPr lang="hu-HU" sz="4800" dirty="0">
              <a:latin typeface="Arial" panose="020B0604020202020204" pitchFamily="34" charset="0"/>
              <a:cs typeface="Arial" panose="020B0604020202020204" pitchFamily="34" charset="0"/>
            </a:endParaRPr>
          </a:p>
          <a:p>
            <a:endParaRPr lang="hu-HU" dirty="0" smtClean="0">
              <a:latin typeface="Arial" panose="020B0604020202020204" pitchFamily="34" charset="0"/>
              <a:cs typeface="Arial" panose="020B0604020202020204" pitchFamily="34" charset="0"/>
            </a:endParaRPr>
          </a:p>
          <a:p>
            <a:endParaRPr lang="hu-HU" dirty="0" smtClean="0">
              <a:latin typeface="Arial" panose="020B0604020202020204" pitchFamily="34" charset="0"/>
              <a:cs typeface="Arial" panose="020B0604020202020204" pitchFamily="34" charset="0"/>
            </a:endParaRPr>
          </a:p>
          <a:p>
            <a:r>
              <a:rPr lang="hu-HU" dirty="0" smtClean="0">
                <a:latin typeface="Arial" panose="020B0604020202020204" pitchFamily="34" charset="0"/>
                <a:cs typeface="Arial" panose="020B0604020202020204" pitchFamily="34" charset="0"/>
              </a:rPr>
              <a:t>TOS </a:t>
            </a:r>
            <a:r>
              <a:rPr lang="hu-HU" dirty="0" err="1" smtClean="0">
                <a:latin typeface="Arial" panose="020B0604020202020204" pitchFamily="34" charset="0"/>
                <a:cs typeface="Arial" panose="020B0604020202020204" pitchFamily="34" charset="0"/>
              </a:rPr>
              <a:t>Pakistan</a:t>
            </a:r>
            <a:endParaRPr lang="hu-HU"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runs</a:t>
            </a:r>
          </a:p>
          <a:p>
            <a:r>
              <a:rPr lang="en-US" dirty="0" smtClean="0">
                <a:latin typeface="Arial" panose="020B0604020202020204" pitchFamily="34" charset="0"/>
                <a:cs typeface="Arial" panose="020B0604020202020204" pitchFamily="34" charset="0"/>
              </a:rPr>
              <a:t>ten small home</a:t>
            </a:r>
          </a:p>
          <a:p>
            <a:r>
              <a:rPr lang="en-US" dirty="0" smtClean="0">
                <a:latin typeface="Arial" panose="020B0604020202020204" pitchFamily="34" charset="0"/>
                <a:cs typeface="Arial" panose="020B0604020202020204" pitchFamily="34" charset="0"/>
              </a:rPr>
              <a:t>schools in Karachi. </a:t>
            </a:r>
            <a:endParaRPr lang="hu-HU"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drawing in girls </a:t>
            </a:r>
          </a:p>
          <a:p>
            <a:r>
              <a:rPr lang="en-US" dirty="0" smtClean="0">
                <a:latin typeface="Arial" panose="020B0604020202020204" pitchFamily="34" charset="0"/>
                <a:cs typeface="Arial" panose="020B0604020202020204" pitchFamily="34" charset="0"/>
              </a:rPr>
              <a:t>who would </a:t>
            </a:r>
          </a:p>
          <a:p>
            <a:r>
              <a:rPr lang="en-US" dirty="0" smtClean="0">
                <a:latin typeface="Arial" panose="020B0604020202020204" pitchFamily="34" charset="0"/>
                <a:cs typeface="Arial" panose="020B0604020202020204" pitchFamily="34" charset="0"/>
              </a:rPr>
              <a:t>otherwise </a:t>
            </a:r>
          </a:p>
          <a:p>
            <a:r>
              <a:rPr lang="en-US" dirty="0" smtClean="0">
                <a:latin typeface="Arial" panose="020B0604020202020204" pitchFamily="34" charset="0"/>
                <a:cs typeface="Arial" panose="020B0604020202020204" pitchFamily="34" charset="0"/>
              </a:rPr>
              <a:t>not be able</a:t>
            </a:r>
            <a:endParaRPr lang="hu-HU"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to get an</a:t>
            </a:r>
            <a:r>
              <a:rPr lang="hu-HU"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education</a:t>
            </a:r>
            <a:r>
              <a:rPr lang="en-US" sz="3200" dirty="0" smtClean="0">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4536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3653" y="414528"/>
            <a:ext cx="7205472" cy="5404104"/>
          </a:xfrm>
          <a:prstGeom prst="rect">
            <a:avLst/>
          </a:prstGeom>
        </p:spPr>
      </p:pic>
      <p:sp>
        <p:nvSpPr>
          <p:cNvPr id="3" name="TextBox 2"/>
          <p:cNvSpPr txBox="1"/>
          <p:nvPr/>
        </p:nvSpPr>
        <p:spPr>
          <a:xfrm>
            <a:off x="769715" y="5818632"/>
            <a:ext cx="10518457" cy="461665"/>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TOS Pakistan joins with the United Nations to provide Nursing scholarships.</a:t>
            </a:r>
            <a:endParaRPr lang="en-US" sz="2400" dirty="0">
              <a:latin typeface="Arial" panose="020B0604020202020204" pitchFamily="34" charset="0"/>
              <a:cs typeface="Arial" panose="020B0604020202020204" pitchFamily="34" charset="0"/>
            </a:endParaRPr>
          </a:p>
        </p:txBody>
      </p:sp>
      <p:sp>
        <p:nvSpPr>
          <p:cNvPr id="4" name="Szövegdoboz 3"/>
          <p:cNvSpPr txBox="1"/>
          <p:nvPr/>
        </p:nvSpPr>
        <p:spPr>
          <a:xfrm>
            <a:off x="0" y="329184"/>
            <a:ext cx="3880338" cy="2308324"/>
          </a:xfrm>
          <a:prstGeom prst="rect">
            <a:avLst/>
          </a:prstGeom>
          <a:noFill/>
        </p:spPr>
        <p:txBody>
          <a:bodyPr wrap="square" rtlCol="0">
            <a:spAutoFit/>
          </a:bodyPr>
          <a:lstStyle/>
          <a:p>
            <a:r>
              <a:rPr lang="hu-HU" sz="4800" dirty="0" smtClean="0"/>
              <a:t> 20. A TOS</a:t>
            </a:r>
          </a:p>
          <a:p>
            <a:r>
              <a:rPr lang="hu-HU" sz="4800" dirty="0" smtClean="0"/>
              <a:t> </a:t>
            </a:r>
            <a:r>
              <a:rPr lang="hu-HU" sz="4800" dirty="0" err="1" smtClean="0"/>
              <a:t>Pakistan</a:t>
            </a:r>
            <a:endParaRPr lang="hu-HU" sz="4800" dirty="0" smtClean="0"/>
          </a:p>
          <a:p>
            <a:r>
              <a:rPr lang="hu-HU" sz="4800" dirty="0" smtClean="0"/>
              <a:t> Nővérképzője  </a:t>
            </a:r>
            <a:endParaRPr lang="hu-HU" sz="4800" dirty="0"/>
          </a:p>
        </p:txBody>
      </p:sp>
    </p:spTree>
    <p:extLst>
      <p:ext uri="{BB962C8B-B14F-4D97-AF65-F5344CB8AC3E}">
        <p14:creationId xmlns:p14="http://schemas.microsoft.com/office/powerpoint/2010/main" val="2728333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96987">
            <a:off x="280399" y="217850"/>
            <a:ext cx="2852730" cy="380364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65600">
            <a:off x="208636" y="3586029"/>
            <a:ext cx="4014712" cy="30110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72863">
            <a:off x="7229004" y="458237"/>
            <a:ext cx="4579954" cy="3451829"/>
          </a:xfrm>
          <a:prstGeom prst="rect">
            <a:avLst/>
          </a:prstGeom>
        </p:spPr>
      </p:pic>
      <p:sp>
        <p:nvSpPr>
          <p:cNvPr id="7" name="TextBox 6"/>
          <p:cNvSpPr txBox="1"/>
          <p:nvPr/>
        </p:nvSpPr>
        <p:spPr>
          <a:xfrm>
            <a:off x="3294185" y="631686"/>
            <a:ext cx="3821723" cy="2585323"/>
          </a:xfrm>
          <a:prstGeom prst="rect">
            <a:avLst/>
          </a:prstGeom>
          <a:noFill/>
        </p:spPr>
        <p:txBody>
          <a:bodyPr wrap="square" rtlCol="0">
            <a:spAutoFit/>
          </a:bodyPr>
          <a:lstStyle/>
          <a:p>
            <a:endParaRPr lang="hu-HU" dirty="0" smtClean="0">
              <a:latin typeface="Arial" panose="020B0604020202020204" pitchFamily="34" charset="0"/>
              <a:cs typeface="Arial" panose="020B0604020202020204" pitchFamily="34" charset="0"/>
            </a:endParaRPr>
          </a:p>
          <a:p>
            <a:endParaRPr lang="hu-HU" dirty="0">
              <a:latin typeface="Arial" panose="020B0604020202020204" pitchFamily="34" charset="0"/>
              <a:cs typeface="Arial" panose="020B0604020202020204" pitchFamily="34" charset="0"/>
            </a:endParaRPr>
          </a:p>
          <a:p>
            <a:endParaRPr lang="hu-HU" dirty="0" smtClean="0">
              <a:latin typeface="Arial" panose="020B0604020202020204" pitchFamily="34" charset="0"/>
              <a:cs typeface="Arial" panose="020B0604020202020204" pitchFamily="34" charset="0"/>
            </a:endParaRPr>
          </a:p>
          <a:p>
            <a:endParaRPr lang="hu-HU" dirty="0" smtClean="0">
              <a:latin typeface="Arial" panose="020B0604020202020204" pitchFamily="34" charset="0"/>
              <a:cs typeface="Arial" panose="020B0604020202020204" pitchFamily="34" charset="0"/>
            </a:endParaRPr>
          </a:p>
          <a:p>
            <a:endParaRPr lang="hu-HU" dirty="0" smtClean="0">
              <a:latin typeface="Arial" panose="020B0604020202020204" pitchFamily="34" charset="0"/>
              <a:cs typeface="Arial" panose="020B0604020202020204" pitchFamily="34" charset="0"/>
            </a:endParaRPr>
          </a:p>
          <a:p>
            <a:pPr algn="just"/>
            <a:r>
              <a:rPr lang="en-US" dirty="0" smtClean="0">
                <a:latin typeface="Arial" panose="020B0604020202020204" pitchFamily="34" charset="0"/>
                <a:cs typeface="Arial" panose="020B0604020202020204" pitchFamily="34" charset="0"/>
              </a:rPr>
              <a:t>Many TOS groups</a:t>
            </a:r>
            <a:r>
              <a:rPr lang="hu-HU"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help to support the</a:t>
            </a:r>
            <a:r>
              <a:rPr lang="hu-HU"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Olcott</a:t>
            </a:r>
            <a:r>
              <a:rPr lang="en-US" dirty="0" smtClean="0">
                <a:latin typeface="Arial" panose="020B0604020202020204" pitchFamily="34" charset="0"/>
                <a:cs typeface="Arial" panose="020B0604020202020204" pitchFamily="34" charset="0"/>
              </a:rPr>
              <a:t> Memorial</a:t>
            </a:r>
            <a:r>
              <a:rPr lang="hu-HU"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Higher Secondary</a:t>
            </a:r>
            <a:r>
              <a:rPr lang="hu-HU"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School in </a:t>
            </a:r>
            <a:r>
              <a:rPr lang="en-US" dirty="0" err="1" smtClean="0">
                <a:latin typeface="Arial" panose="020B0604020202020204" pitchFamily="34" charset="0"/>
                <a:cs typeface="Arial" panose="020B0604020202020204" pitchFamily="34" charset="0"/>
              </a:rPr>
              <a:t>Adyar</a:t>
            </a:r>
            <a:r>
              <a:rPr lang="en-US" dirty="0" smtClean="0">
                <a:latin typeface="Arial" panose="020B0604020202020204" pitchFamily="34" charset="0"/>
                <a:cs typeface="Arial" panose="020B0604020202020204" pitchFamily="34" charset="0"/>
              </a:rPr>
              <a:t>,</a:t>
            </a:r>
            <a:r>
              <a:rPr lang="hu-HU"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Chennai, India.</a:t>
            </a:r>
            <a:endParaRPr lang="en-US"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2243" y="3481754"/>
            <a:ext cx="4501662" cy="3376246"/>
          </a:xfrm>
          <a:prstGeom prst="rect">
            <a:avLst/>
          </a:prstGeom>
        </p:spPr>
      </p:pic>
      <p:sp>
        <p:nvSpPr>
          <p:cNvPr id="9" name="TextBox 8"/>
          <p:cNvSpPr txBox="1"/>
          <p:nvPr/>
        </p:nvSpPr>
        <p:spPr>
          <a:xfrm>
            <a:off x="8820996" y="4648992"/>
            <a:ext cx="2839239" cy="1200329"/>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TOS France supports a </a:t>
            </a:r>
          </a:p>
          <a:p>
            <a:r>
              <a:rPr lang="en-US" dirty="0" smtClean="0">
                <a:latin typeface="Arial" panose="020B0604020202020204" pitchFamily="34" charset="0"/>
                <a:cs typeface="Arial" panose="020B0604020202020204" pitchFamily="34" charset="0"/>
              </a:rPr>
              <a:t>School in Kinshasa in the </a:t>
            </a:r>
          </a:p>
          <a:p>
            <a:r>
              <a:rPr lang="en-US" dirty="0" smtClean="0">
                <a:latin typeface="Arial" panose="020B0604020202020204" pitchFamily="34" charset="0"/>
                <a:cs typeface="Arial" panose="020B0604020202020204" pitchFamily="34" charset="0"/>
              </a:rPr>
              <a:t>Democratic Republic of </a:t>
            </a:r>
          </a:p>
          <a:p>
            <a:r>
              <a:rPr lang="en-US" dirty="0" smtClean="0">
                <a:latin typeface="Arial" panose="020B0604020202020204" pitchFamily="34" charset="0"/>
                <a:cs typeface="Arial" panose="020B0604020202020204" pitchFamily="34" charset="0"/>
              </a:rPr>
              <a:t>Congo.</a:t>
            </a:r>
            <a:endParaRPr lang="en-US" dirty="0">
              <a:latin typeface="Arial" panose="020B0604020202020204" pitchFamily="34" charset="0"/>
              <a:cs typeface="Arial" panose="020B0604020202020204" pitchFamily="34" charset="0"/>
            </a:endParaRPr>
          </a:p>
        </p:txBody>
      </p:sp>
      <p:sp>
        <p:nvSpPr>
          <p:cNvPr id="5" name="Szövegdoboz 4"/>
          <p:cNvSpPr txBox="1"/>
          <p:nvPr/>
        </p:nvSpPr>
        <p:spPr>
          <a:xfrm>
            <a:off x="3440281" y="244021"/>
            <a:ext cx="4379012" cy="1569660"/>
          </a:xfrm>
          <a:prstGeom prst="rect">
            <a:avLst/>
          </a:prstGeom>
          <a:noFill/>
        </p:spPr>
        <p:txBody>
          <a:bodyPr wrap="square" rtlCol="0">
            <a:spAutoFit/>
          </a:bodyPr>
          <a:lstStyle/>
          <a:p>
            <a:r>
              <a:rPr lang="hu-HU" sz="4800" dirty="0" smtClean="0"/>
              <a:t>21. Iskola-</a:t>
            </a:r>
          </a:p>
          <a:p>
            <a:pPr algn="ctr"/>
            <a:r>
              <a:rPr lang="hu-HU" sz="4800" dirty="0" smtClean="0"/>
              <a:t>támogatások</a:t>
            </a:r>
            <a:endParaRPr lang="hu-HU" sz="4800" dirty="0"/>
          </a:p>
        </p:txBody>
      </p:sp>
    </p:spTree>
    <p:extLst>
      <p:ext uri="{BB962C8B-B14F-4D97-AF65-F5344CB8AC3E}">
        <p14:creationId xmlns:p14="http://schemas.microsoft.com/office/powerpoint/2010/main" val="4237912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78047">
            <a:off x="8125076" y="4701747"/>
            <a:ext cx="3791909" cy="228968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6894"/>
            <a:ext cx="5781675" cy="433387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0063" y="2587389"/>
            <a:ext cx="4324286" cy="328929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37490">
            <a:off x="7496885" y="1470930"/>
            <a:ext cx="4441187" cy="2863799"/>
          </a:xfrm>
          <a:prstGeom prst="rect">
            <a:avLst/>
          </a:prstGeom>
        </p:spPr>
      </p:pic>
      <p:sp>
        <p:nvSpPr>
          <p:cNvPr id="7" name="TextBox 6"/>
          <p:cNvSpPr txBox="1"/>
          <p:nvPr/>
        </p:nvSpPr>
        <p:spPr>
          <a:xfrm>
            <a:off x="212581" y="4821382"/>
            <a:ext cx="3784988" cy="1569660"/>
          </a:xfrm>
          <a:prstGeom prst="rect">
            <a:avLst/>
          </a:prstGeom>
          <a:noFill/>
        </p:spPr>
        <p:txBody>
          <a:bodyPr wrap="square" rtlCol="0">
            <a:spAutoFit/>
          </a:bodyPr>
          <a:lstStyle/>
          <a:p>
            <a:endParaRPr lang="hu-HU"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Italian TOS is the major </a:t>
            </a:r>
          </a:p>
          <a:p>
            <a:r>
              <a:rPr lang="en-US" sz="2400" dirty="0" smtClean="0">
                <a:latin typeface="Arial" panose="020B0604020202020204" pitchFamily="34" charset="0"/>
                <a:cs typeface="Arial" panose="020B0604020202020204" pitchFamily="34" charset="0"/>
              </a:rPr>
              <a:t>sponsor of an orphanage </a:t>
            </a:r>
          </a:p>
          <a:p>
            <a:r>
              <a:rPr lang="en-US" sz="2400" dirty="0" smtClean="0">
                <a:latin typeface="Arial" panose="020B0604020202020204" pitchFamily="34" charset="0"/>
                <a:cs typeface="Arial" panose="020B0604020202020204" pitchFamily="34" charset="0"/>
              </a:rPr>
              <a:t>in Tamil Nadu, India.</a:t>
            </a:r>
            <a:endParaRPr lang="en-US" sz="2400" dirty="0">
              <a:latin typeface="Arial" panose="020B0604020202020204" pitchFamily="34" charset="0"/>
              <a:cs typeface="Arial" panose="020B0604020202020204" pitchFamily="34" charset="0"/>
            </a:endParaRPr>
          </a:p>
        </p:txBody>
      </p:sp>
      <p:sp>
        <p:nvSpPr>
          <p:cNvPr id="6" name="Szövegdoboz 5"/>
          <p:cNvSpPr txBox="1"/>
          <p:nvPr/>
        </p:nvSpPr>
        <p:spPr>
          <a:xfrm>
            <a:off x="4900246" y="200024"/>
            <a:ext cx="6529754" cy="830997"/>
          </a:xfrm>
          <a:prstGeom prst="rect">
            <a:avLst/>
          </a:prstGeom>
          <a:noFill/>
        </p:spPr>
        <p:txBody>
          <a:bodyPr wrap="square" rtlCol="0">
            <a:spAutoFit/>
          </a:bodyPr>
          <a:lstStyle/>
          <a:p>
            <a:pPr algn="just"/>
            <a:r>
              <a:rPr lang="hu-HU" sz="4800" dirty="0" smtClean="0"/>
              <a:t>22. Árvaház szponzorálás</a:t>
            </a:r>
            <a:endParaRPr lang="hu-HU" sz="4800" dirty="0"/>
          </a:p>
        </p:txBody>
      </p:sp>
    </p:spTree>
    <p:extLst>
      <p:ext uri="{BB962C8B-B14F-4D97-AF65-F5344CB8AC3E}">
        <p14:creationId xmlns:p14="http://schemas.microsoft.com/office/powerpoint/2010/main" val="41463583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1808" y="3668330"/>
            <a:ext cx="3458030" cy="259352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22634">
            <a:off x="8599774" y="4000515"/>
            <a:ext cx="3080833" cy="231062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2615" y="267558"/>
            <a:ext cx="5467927" cy="307570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387" y="267557"/>
            <a:ext cx="5467927" cy="3075709"/>
          </a:xfrm>
          <a:prstGeom prst="rect">
            <a:avLst/>
          </a:prstGeom>
        </p:spPr>
      </p:pic>
      <p:sp>
        <p:nvSpPr>
          <p:cNvPr id="7" name="TextBox 6"/>
          <p:cNvSpPr txBox="1"/>
          <p:nvPr/>
        </p:nvSpPr>
        <p:spPr>
          <a:xfrm>
            <a:off x="1078523" y="4965091"/>
            <a:ext cx="4349262" cy="1477328"/>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Kenyan TOS hosts a </a:t>
            </a:r>
          </a:p>
          <a:p>
            <a:pPr algn="ctr"/>
            <a:r>
              <a:rPr lang="en-US" dirty="0" smtClean="0">
                <a:latin typeface="Arial" panose="020B0604020202020204" pitchFamily="34" charset="0"/>
                <a:cs typeface="Arial" panose="020B0604020202020204" pitchFamily="34" charset="0"/>
              </a:rPr>
              <a:t>“library under the trees” </a:t>
            </a:r>
          </a:p>
          <a:p>
            <a:pPr algn="ctr"/>
            <a:r>
              <a:rPr lang="en-US" dirty="0" smtClean="0">
                <a:latin typeface="Arial" panose="020B0604020202020204" pitchFamily="34" charset="0"/>
                <a:cs typeface="Arial" panose="020B0604020202020204" pitchFamily="34" charset="0"/>
              </a:rPr>
              <a:t>where children come </a:t>
            </a:r>
          </a:p>
          <a:p>
            <a:pPr algn="ctr"/>
            <a:r>
              <a:rPr lang="en-US" dirty="0">
                <a:latin typeface="Arial" panose="020B0604020202020204" pitchFamily="34" charset="0"/>
                <a:cs typeface="Arial" panose="020B0604020202020204" pitchFamily="34" charset="0"/>
              </a:rPr>
              <a:t>t</a:t>
            </a:r>
            <a:r>
              <a:rPr lang="en-US" dirty="0" smtClean="0">
                <a:latin typeface="Arial" panose="020B0604020202020204" pitchFamily="34" charset="0"/>
                <a:cs typeface="Arial" panose="020B0604020202020204" pitchFamily="34" charset="0"/>
              </a:rPr>
              <a:t>o read and listen to</a:t>
            </a:r>
            <a:r>
              <a:rPr lang="hu-HU"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stories. </a:t>
            </a:r>
            <a:endParaRPr lang="hu-HU" dirty="0" smtClean="0">
              <a:latin typeface="Arial" panose="020B0604020202020204" pitchFamily="34" charset="0"/>
              <a:cs typeface="Arial" panose="020B0604020202020204" pitchFamily="34" charset="0"/>
            </a:endParaRPr>
          </a:p>
          <a:p>
            <a:pPr algn="ctr"/>
            <a:r>
              <a:rPr lang="en-US" dirty="0" smtClean="0">
                <a:latin typeface="Arial" panose="020B0604020202020204" pitchFamily="34" charset="0"/>
                <a:cs typeface="Arial" panose="020B0604020202020204" pitchFamily="34" charset="0"/>
              </a:rPr>
              <a:t>They give parties</a:t>
            </a:r>
            <a:r>
              <a:rPr lang="hu-HU"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too.</a:t>
            </a:r>
            <a:endParaRPr lang="en-US" dirty="0">
              <a:latin typeface="Arial" panose="020B0604020202020204" pitchFamily="34" charset="0"/>
              <a:cs typeface="Arial" panose="020B0604020202020204" pitchFamily="34" charset="0"/>
            </a:endParaRPr>
          </a:p>
        </p:txBody>
      </p:sp>
      <p:sp>
        <p:nvSpPr>
          <p:cNvPr id="2" name="Szövegdoboz 1"/>
          <p:cNvSpPr txBox="1"/>
          <p:nvPr/>
        </p:nvSpPr>
        <p:spPr>
          <a:xfrm>
            <a:off x="222738" y="3668330"/>
            <a:ext cx="4443047" cy="1200329"/>
          </a:xfrm>
          <a:prstGeom prst="rect">
            <a:avLst/>
          </a:prstGeom>
          <a:noFill/>
        </p:spPr>
        <p:txBody>
          <a:bodyPr wrap="square" rtlCol="0">
            <a:spAutoFit/>
          </a:bodyPr>
          <a:lstStyle/>
          <a:p>
            <a:r>
              <a:rPr lang="hu-HU" sz="3600" b="1" dirty="0" smtClean="0"/>
              <a:t>23. Kenyai TOS – „könyvtár a fák alatt”</a:t>
            </a:r>
            <a:endParaRPr lang="hu-HU" sz="3600" b="1" dirty="0"/>
          </a:p>
        </p:txBody>
      </p:sp>
    </p:spTree>
    <p:extLst>
      <p:ext uri="{BB962C8B-B14F-4D97-AF65-F5344CB8AC3E}">
        <p14:creationId xmlns:p14="http://schemas.microsoft.com/office/powerpoint/2010/main" val="36923068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0683" y="2934957"/>
            <a:ext cx="5228055" cy="392304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13512">
            <a:off x="7638271" y="356211"/>
            <a:ext cx="4301705" cy="322428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29438">
            <a:off x="275305" y="348939"/>
            <a:ext cx="3660438" cy="274363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26603">
            <a:off x="7776584" y="3370746"/>
            <a:ext cx="3697666" cy="2771534"/>
          </a:xfrm>
          <a:prstGeom prst="rect">
            <a:avLst/>
          </a:prstGeom>
        </p:spPr>
      </p:pic>
      <p:sp>
        <p:nvSpPr>
          <p:cNvPr id="7" name="TextBox 6"/>
          <p:cNvSpPr txBox="1"/>
          <p:nvPr/>
        </p:nvSpPr>
        <p:spPr>
          <a:xfrm>
            <a:off x="4771291" y="1559169"/>
            <a:ext cx="3094894" cy="1200329"/>
          </a:xfrm>
          <a:prstGeom prst="rect">
            <a:avLst/>
          </a:prstGeom>
          <a:noFill/>
        </p:spPr>
        <p:txBody>
          <a:bodyPr wrap="square" rtlCol="0">
            <a:spAutoFit/>
          </a:bodyPr>
          <a:lstStyle/>
          <a:p>
            <a:endParaRPr lang="hu-HU"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Summer camp for gypsy</a:t>
            </a:r>
            <a:r>
              <a:rPr lang="hu-HU"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Children was offered by </a:t>
            </a:r>
          </a:p>
          <a:p>
            <a:r>
              <a:rPr lang="en-US" dirty="0" smtClean="0">
                <a:latin typeface="Arial" panose="020B0604020202020204" pitchFamily="34" charset="0"/>
                <a:cs typeface="Arial" panose="020B0604020202020204" pitchFamily="34" charset="0"/>
              </a:rPr>
              <a:t>Hungarian</a:t>
            </a:r>
            <a:r>
              <a:rPr lang="hu-HU"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TOS</a:t>
            </a:r>
            <a:endParaRPr lang="en-US" dirty="0">
              <a:latin typeface="Arial" panose="020B0604020202020204" pitchFamily="34" charset="0"/>
              <a:cs typeface="Arial" panose="020B0604020202020204" pitchFamily="34" charset="0"/>
            </a:endParaRPr>
          </a:p>
        </p:txBody>
      </p:sp>
      <p:sp>
        <p:nvSpPr>
          <p:cNvPr id="3" name="Szövegdoboz 2"/>
          <p:cNvSpPr txBox="1"/>
          <p:nvPr/>
        </p:nvSpPr>
        <p:spPr>
          <a:xfrm>
            <a:off x="3997569" y="234462"/>
            <a:ext cx="3606291" cy="1569660"/>
          </a:xfrm>
          <a:prstGeom prst="rect">
            <a:avLst/>
          </a:prstGeom>
          <a:noFill/>
        </p:spPr>
        <p:txBody>
          <a:bodyPr wrap="square" rtlCol="0">
            <a:spAutoFit/>
          </a:bodyPr>
          <a:lstStyle/>
          <a:p>
            <a:r>
              <a:rPr lang="hu-HU" sz="4800" dirty="0" smtClean="0"/>
              <a:t>24. Nyári tábor nálunk</a:t>
            </a:r>
            <a:endParaRPr lang="hu-HU" sz="4800" dirty="0"/>
          </a:p>
        </p:txBody>
      </p:sp>
    </p:spTree>
    <p:extLst>
      <p:ext uri="{BB962C8B-B14F-4D97-AF65-F5344CB8AC3E}">
        <p14:creationId xmlns:p14="http://schemas.microsoft.com/office/powerpoint/2010/main" val="983015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504" y="3052245"/>
            <a:ext cx="4839881" cy="322658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21247">
            <a:off x="311733" y="343020"/>
            <a:ext cx="3582390" cy="238826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2128" y="3294185"/>
            <a:ext cx="4229622" cy="3172216"/>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24506">
            <a:off x="7968177" y="681734"/>
            <a:ext cx="3840189" cy="2560127"/>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7566" y="185805"/>
            <a:ext cx="2826571" cy="2119928"/>
          </a:xfrm>
          <a:prstGeom prst="rect">
            <a:avLst/>
          </a:prstGeom>
        </p:spPr>
      </p:pic>
      <p:sp>
        <p:nvSpPr>
          <p:cNvPr id="10" name="TextBox 9"/>
          <p:cNvSpPr txBox="1"/>
          <p:nvPr/>
        </p:nvSpPr>
        <p:spPr>
          <a:xfrm>
            <a:off x="3716216" y="2313177"/>
            <a:ext cx="4518170" cy="830997"/>
          </a:xfrm>
          <a:prstGeom prst="rect">
            <a:avLst/>
          </a:prstGeom>
          <a:noFill/>
        </p:spPr>
        <p:txBody>
          <a:bodyPr wrap="square" rtlCol="0">
            <a:spAutoFit/>
          </a:bodyPr>
          <a:lstStyle/>
          <a:p>
            <a:r>
              <a:rPr lang="hu-HU" sz="4800" dirty="0" smtClean="0">
                <a:latin typeface="Arial" panose="020B0604020202020204" pitchFamily="34" charset="0"/>
                <a:cs typeface="Arial" panose="020B0604020202020204" pitchFamily="34" charset="0"/>
              </a:rPr>
              <a:t>25. Gyógyítás</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14753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84750">
            <a:off x="477711" y="346439"/>
            <a:ext cx="2557669" cy="34102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54745">
            <a:off x="7521244" y="2954434"/>
            <a:ext cx="4466442" cy="334983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42185">
            <a:off x="334353" y="3399860"/>
            <a:ext cx="3800846" cy="248948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2692" y="2733304"/>
            <a:ext cx="4822473" cy="3616855"/>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45558">
            <a:off x="7895319" y="429319"/>
            <a:ext cx="3893206" cy="2595470"/>
          </a:xfrm>
          <a:prstGeom prst="rect">
            <a:avLst/>
          </a:prstGeom>
        </p:spPr>
      </p:pic>
      <p:sp>
        <p:nvSpPr>
          <p:cNvPr id="8" name="Szövegdoboz 7"/>
          <p:cNvSpPr txBox="1"/>
          <p:nvPr/>
        </p:nvSpPr>
        <p:spPr>
          <a:xfrm>
            <a:off x="3434862" y="597877"/>
            <a:ext cx="4876800" cy="1569660"/>
          </a:xfrm>
          <a:prstGeom prst="rect">
            <a:avLst/>
          </a:prstGeom>
          <a:noFill/>
        </p:spPr>
        <p:txBody>
          <a:bodyPr wrap="square" rtlCol="0">
            <a:spAutoFit/>
          </a:bodyPr>
          <a:lstStyle/>
          <a:p>
            <a:r>
              <a:rPr lang="hu-HU" sz="4800" dirty="0" smtClean="0"/>
              <a:t>26. Állatgyógyítás</a:t>
            </a:r>
          </a:p>
          <a:p>
            <a:r>
              <a:rPr lang="hu-HU" sz="4800" dirty="0" smtClean="0"/>
              <a:t>vegetarianizmus</a:t>
            </a:r>
            <a:endParaRPr lang="hu-HU" sz="4800" dirty="0"/>
          </a:p>
        </p:txBody>
      </p:sp>
    </p:spTree>
    <p:extLst>
      <p:ext uri="{BB962C8B-B14F-4D97-AF65-F5344CB8AC3E}">
        <p14:creationId xmlns:p14="http://schemas.microsoft.com/office/powerpoint/2010/main" val="41829075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964316">
            <a:off x="434118" y="2715167"/>
            <a:ext cx="2799851" cy="373313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200" y="3303434"/>
            <a:ext cx="4763471" cy="297093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13706">
            <a:off x="7269096" y="628230"/>
            <a:ext cx="4625011" cy="249229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94" y="205743"/>
            <a:ext cx="4748784" cy="2932176"/>
          </a:xfrm>
          <a:prstGeom prst="rect">
            <a:avLst/>
          </a:prstGeom>
        </p:spPr>
      </p:pic>
      <p:sp>
        <p:nvSpPr>
          <p:cNvPr id="9" name="TextBox 8"/>
          <p:cNvSpPr txBox="1"/>
          <p:nvPr/>
        </p:nvSpPr>
        <p:spPr>
          <a:xfrm>
            <a:off x="3470031" y="4935676"/>
            <a:ext cx="4149969" cy="923330"/>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Focus on women’s issues: </a:t>
            </a:r>
            <a:endParaRPr lang="hu-HU"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from safety to self-defense to</a:t>
            </a:r>
          </a:p>
          <a:p>
            <a:r>
              <a:rPr lang="en-US" dirty="0">
                <a:latin typeface="Arial" panose="020B0604020202020204" pitchFamily="34" charset="0"/>
                <a:cs typeface="Arial" panose="020B0604020202020204" pitchFamily="34" charset="0"/>
              </a:rPr>
              <a:t>e</a:t>
            </a:r>
            <a:r>
              <a:rPr lang="en-US" dirty="0" smtClean="0">
                <a:latin typeface="Arial" panose="020B0604020202020204" pitchFamily="34" charset="0"/>
                <a:cs typeface="Arial" panose="020B0604020202020204" pitchFamily="34" charset="0"/>
              </a:rPr>
              <a:t>conomic empowerment.</a:t>
            </a:r>
            <a:endParaRPr lang="en-US"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4353" y="389417"/>
            <a:ext cx="3419770" cy="2564828"/>
          </a:xfrm>
          <a:prstGeom prst="rect">
            <a:avLst/>
          </a:prstGeom>
        </p:spPr>
      </p:pic>
      <p:sp>
        <p:nvSpPr>
          <p:cNvPr id="3" name="Szövegdoboz 2"/>
          <p:cNvSpPr txBox="1"/>
          <p:nvPr/>
        </p:nvSpPr>
        <p:spPr>
          <a:xfrm>
            <a:off x="3317631" y="3137919"/>
            <a:ext cx="3751384" cy="1323439"/>
          </a:xfrm>
          <a:prstGeom prst="rect">
            <a:avLst/>
          </a:prstGeom>
          <a:noFill/>
        </p:spPr>
        <p:txBody>
          <a:bodyPr wrap="square" rtlCol="0">
            <a:spAutoFit/>
          </a:bodyPr>
          <a:lstStyle/>
          <a:p>
            <a:r>
              <a:rPr lang="hu-HU" sz="4000" dirty="0" smtClean="0"/>
              <a:t>27. Fókuszban </a:t>
            </a:r>
          </a:p>
          <a:p>
            <a:pPr algn="ctr"/>
            <a:r>
              <a:rPr lang="hu-HU" sz="4000" dirty="0" smtClean="0"/>
              <a:t>a nők</a:t>
            </a:r>
            <a:endParaRPr lang="hu-HU" sz="4000" dirty="0"/>
          </a:p>
        </p:txBody>
      </p:sp>
    </p:spTree>
    <p:extLst>
      <p:ext uri="{BB962C8B-B14F-4D97-AF65-F5344CB8AC3E}">
        <p14:creationId xmlns:p14="http://schemas.microsoft.com/office/powerpoint/2010/main" val="18625942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6234" y="463138"/>
            <a:ext cx="4381129" cy="512936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998684">
            <a:off x="435338" y="1428744"/>
            <a:ext cx="2860129" cy="430165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41640">
            <a:off x="8724691" y="762994"/>
            <a:ext cx="2843055" cy="4552836"/>
          </a:xfrm>
          <a:prstGeom prst="rect">
            <a:avLst/>
          </a:prstGeom>
        </p:spPr>
      </p:pic>
      <p:sp>
        <p:nvSpPr>
          <p:cNvPr id="5" name="TextBox 4"/>
          <p:cNvSpPr txBox="1"/>
          <p:nvPr/>
        </p:nvSpPr>
        <p:spPr>
          <a:xfrm>
            <a:off x="2719754" y="5592505"/>
            <a:ext cx="8522676" cy="707886"/>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TOS Kenya trains young men in landscaping and garden maintenance </a:t>
            </a:r>
          </a:p>
          <a:p>
            <a:r>
              <a:rPr lang="en-US" sz="2000" dirty="0" smtClean="0">
                <a:latin typeface="Arial" panose="020B0604020202020204" pitchFamily="34" charset="0"/>
                <a:cs typeface="Arial" panose="020B0604020202020204" pitchFamily="34" charset="0"/>
              </a:rPr>
              <a:t>to give them marketable skills so that they can provide for their families.</a:t>
            </a:r>
            <a:endParaRPr lang="en-US" sz="2000" dirty="0">
              <a:latin typeface="Arial" panose="020B0604020202020204" pitchFamily="34" charset="0"/>
              <a:cs typeface="Arial" panose="020B0604020202020204" pitchFamily="34" charset="0"/>
            </a:endParaRPr>
          </a:p>
        </p:txBody>
      </p:sp>
      <p:sp>
        <p:nvSpPr>
          <p:cNvPr id="6" name="Szövegdoboz 5"/>
          <p:cNvSpPr txBox="1"/>
          <p:nvPr/>
        </p:nvSpPr>
        <p:spPr>
          <a:xfrm>
            <a:off x="155268" y="281354"/>
            <a:ext cx="3420270" cy="1200329"/>
          </a:xfrm>
          <a:prstGeom prst="rect">
            <a:avLst/>
          </a:prstGeom>
          <a:noFill/>
        </p:spPr>
        <p:txBody>
          <a:bodyPr wrap="square" rtlCol="0">
            <a:spAutoFit/>
          </a:bodyPr>
          <a:lstStyle/>
          <a:p>
            <a:r>
              <a:rPr lang="hu-HU" sz="3600" dirty="0" smtClean="0"/>
              <a:t>28. Férfiak képzése</a:t>
            </a:r>
            <a:endParaRPr lang="hu-HU" sz="3600" dirty="0"/>
          </a:p>
        </p:txBody>
      </p:sp>
    </p:spTree>
    <p:extLst>
      <p:ext uri="{BB962C8B-B14F-4D97-AF65-F5344CB8AC3E}">
        <p14:creationId xmlns:p14="http://schemas.microsoft.com/office/powerpoint/2010/main" val="704197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8280" y="3708941"/>
            <a:ext cx="5598327" cy="314905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8280" y="172793"/>
            <a:ext cx="5150846" cy="344844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45197">
            <a:off x="8832917" y="1625225"/>
            <a:ext cx="2791404" cy="418710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17352">
            <a:off x="525307" y="3622075"/>
            <a:ext cx="3056287" cy="3836389"/>
          </a:xfrm>
          <a:prstGeom prst="rect">
            <a:avLst/>
          </a:prstGeom>
        </p:spPr>
      </p:pic>
      <p:sp>
        <p:nvSpPr>
          <p:cNvPr id="6" name="Szövegdoboz 5"/>
          <p:cNvSpPr txBox="1"/>
          <p:nvPr/>
        </p:nvSpPr>
        <p:spPr>
          <a:xfrm>
            <a:off x="148429" y="501188"/>
            <a:ext cx="3369852" cy="2308324"/>
          </a:xfrm>
          <a:prstGeom prst="rect">
            <a:avLst/>
          </a:prstGeom>
          <a:noFill/>
        </p:spPr>
        <p:txBody>
          <a:bodyPr wrap="square" rtlCol="0">
            <a:spAutoFit/>
          </a:bodyPr>
          <a:lstStyle/>
          <a:p>
            <a:r>
              <a:rPr lang="hu-HU" sz="4800" dirty="0" smtClean="0"/>
              <a:t>2. </a:t>
            </a:r>
            <a:r>
              <a:rPr lang="hu-HU" sz="4800" dirty="0" err="1" smtClean="0"/>
              <a:t>A.Besant-</a:t>
            </a:r>
            <a:r>
              <a:rPr lang="hu-HU" sz="4800" dirty="0" smtClean="0"/>
              <a:t>  </a:t>
            </a:r>
          </a:p>
          <a:p>
            <a:pPr algn="ctr"/>
            <a:r>
              <a:rPr lang="hu-HU" sz="4800" dirty="0" smtClean="0"/>
              <a:t>a szociális aktivista</a:t>
            </a:r>
            <a:endParaRPr lang="hu-HU" sz="4800" dirty="0"/>
          </a:p>
        </p:txBody>
      </p:sp>
    </p:spTree>
    <p:extLst>
      <p:ext uri="{BB962C8B-B14F-4D97-AF65-F5344CB8AC3E}">
        <p14:creationId xmlns:p14="http://schemas.microsoft.com/office/powerpoint/2010/main" val="41749738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9191" y="695923"/>
            <a:ext cx="4139456" cy="5016108"/>
          </a:xfrm>
          <a:prstGeom prst="rect">
            <a:avLst/>
          </a:prstGeom>
        </p:spPr>
      </p:pic>
      <p:sp>
        <p:nvSpPr>
          <p:cNvPr id="6" name="TextBox 5"/>
          <p:cNvSpPr txBox="1"/>
          <p:nvPr/>
        </p:nvSpPr>
        <p:spPr>
          <a:xfrm>
            <a:off x="6044540" y="1311151"/>
            <a:ext cx="3557449" cy="4524315"/>
          </a:xfrm>
          <a:prstGeom prst="rect">
            <a:avLst/>
          </a:prstGeom>
          <a:noFill/>
        </p:spPr>
        <p:txBody>
          <a:bodyPr wrap="none" rtlCol="0">
            <a:spAutoFit/>
          </a:bodyPr>
          <a:lstStyle/>
          <a:p>
            <a:endParaRPr lang="hu-HU" sz="2400" dirty="0" smtClean="0">
              <a:latin typeface="Arial" panose="020B0604020202020204" pitchFamily="34" charset="0"/>
              <a:cs typeface="Arial" panose="020B0604020202020204" pitchFamily="34" charset="0"/>
            </a:endParaRPr>
          </a:p>
          <a:p>
            <a:endParaRPr lang="hu-HU" sz="2400" dirty="0">
              <a:latin typeface="Arial" panose="020B0604020202020204" pitchFamily="34" charset="0"/>
              <a:cs typeface="Arial" panose="020B0604020202020204" pitchFamily="34" charset="0"/>
            </a:endParaRPr>
          </a:p>
          <a:p>
            <a:endParaRPr lang="hu-HU" sz="2400" dirty="0" smtClean="0">
              <a:latin typeface="Arial" panose="020B0604020202020204" pitchFamily="34" charset="0"/>
              <a:cs typeface="Arial" panose="020B0604020202020204" pitchFamily="34" charset="0"/>
            </a:endParaRPr>
          </a:p>
          <a:p>
            <a:endParaRPr lang="hu-HU" sz="2400" dirty="0">
              <a:latin typeface="Arial" panose="020B0604020202020204" pitchFamily="34" charset="0"/>
              <a:cs typeface="Arial" panose="020B0604020202020204" pitchFamily="34" charset="0"/>
            </a:endParaRPr>
          </a:p>
          <a:p>
            <a:endParaRPr lang="hu-HU" sz="2400" dirty="0" smtClean="0">
              <a:latin typeface="Arial" panose="020B0604020202020204" pitchFamily="34" charset="0"/>
              <a:cs typeface="Arial" panose="020B0604020202020204" pitchFamily="34" charset="0"/>
            </a:endParaRPr>
          </a:p>
          <a:p>
            <a:endParaRPr lang="hu-HU" sz="2400" dirty="0">
              <a:latin typeface="Arial" panose="020B0604020202020204" pitchFamily="34" charset="0"/>
              <a:cs typeface="Arial" panose="020B0604020202020204" pitchFamily="34" charset="0"/>
            </a:endParaRPr>
          </a:p>
          <a:p>
            <a:pPr algn="r"/>
            <a:r>
              <a:rPr lang="en-US" sz="2400" dirty="0" smtClean="0">
                <a:latin typeface="Arial" panose="020B0604020202020204" pitchFamily="34" charset="0"/>
                <a:cs typeface="Arial" panose="020B0604020202020204" pitchFamily="34" charset="0"/>
              </a:rPr>
              <a:t>The TOS in Bolivia was </a:t>
            </a:r>
          </a:p>
          <a:p>
            <a:pPr algn="r"/>
            <a:r>
              <a:rPr lang="en-US" sz="2400" dirty="0" smtClean="0">
                <a:latin typeface="Arial" panose="020B0604020202020204" pitchFamily="34" charset="0"/>
                <a:cs typeface="Arial" panose="020B0604020202020204" pitchFamily="34" charset="0"/>
              </a:rPr>
              <a:t>awarded a medal and a </a:t>
            </a:r>
          </a:p>
          <a:p>
            <a:pPr algn="r"/>
            <a:r>
              <a:rPr lang="en-US" sz="2400" dirty="0" smtClean="0">
                <a:latin typeface="Arial" panose="020B0604020202020204" pitchFamily="34" charset="0"/>
                <a:cs typeface="Arial" panose="020B0604020202020204" pitchFamily="34" charset="0"/>
              </a:rPr>
              <a:t>special commendation </a:t>
            </a:r>
          </a:p>
          <a:p>
            <a:pPr algn="r"/>
            <a:r>
              <a:rPr lang="en-US" sz="2400" dirty="0" smtClean="0">
                <a:latin typeface="Arial" panose="020B0604020202020204" pitchFamily="34" charset="0"/>
                <a:cs typeface="Arial" panose="020B0604020202020204" pitchFamily="34" charset="0"/>
              </a:rPr>
              <a:t>by the government of </a:t>
            </a:r>
          </a:p>
          <a:p>
            <a:pPr algn="r"/>
            <a:r>
              <a:rPr lang="en-US" sz="2400" dirty="0" smtClean="0">
                <a:latin typeface="Arial" panose="020B0604020202020204" pitchFamily="34" charset="0"/>
                <a:cs typeface="Arial" panose="020B0604020202020204" pitchFamily="34" charset="0"/>
              </a:rPr>
              <a:t>Bolivia for its </a:t>
            </a:r>
          </a:p>
          <a:p>
            <a:pPr algn="r"/>
            <a:r>
              <a:rPr lang="en-US" sz="2400" dirty="0" smtClean="0">
                <a:latin typeface="Arial" panose="020B0604020202020204" pitchFamily="34" charset="0"/>
                <a:cs typeface="Arial" panose="020B0604020202020204" pitchFamily="34" charset="0"/>
              </a:rPr>
              <a:t>humanitarian work.</a:t>
            </a:r>
            <a:endParaRPr lang="en-US" sz="2400" dirty="0">
              <a:latin typeface="Arial" panose="020B0604020202020204" pitchFamily="34" charset="0"/>
              <a:cs typeface="Arial" panose="020B0604020202020204" pitchFamily="34" charset="0"/>
            </a:endParaRPr>
          </a:p>
        </p:txBody>
      </p:sp>
      <p:sp>
        <p:nvSpPr>
          <p:cNvPr id="2" name="Szövegdoboz 1"/>
          <p:cNvSpPr txBox="1"/>
          <p:nvPr/>
        </p:nvSpPr>
        <p:spPr>
          <a:xfrm>
            <a:off x="5826369" y="695923"/>
            <a:ext cx="5638800" cy="2308324"/>
          </a:xfrm>
          <a:prstGeom prst="rect">
            <a:avLst/>
          </a:prstGeom>
          <a:noFill/>
        </p:spPr>
        <p:txBody>
          <a:bodyPr wrap="square" rtlCol="0">
            <a:spAutoFit/>
          </a:bodyPr>
          <a:lstStyle/>
          <a:p>
            <a:r>
              <a:rPr lang="hu-HU" sz="4800" dirty="0" smtClean="0"/>
              <a:t>29. Elismerés humanitárius munkáért, </a:t>
            </a:r>
            <a:r>
              <a:rPr lang="hu-HU" sz="4800" dirty="0" err="1" smtClean="0"/>
              <a:t>Bolivia</a:t>
            </a:r>
            <a:r>
              <a:rPr lang="hu-HU" sz="4800" dirty="0" smtClean="0"/>
              <a:t> </a:t>
            </a:r>
            <a:endParaRPr lang="hu-HU" sz="4800" dirty="0"/>
          </a:p>
        </p:txBody>
      </p:sp>
    </p:spTree>
    <p:extLst>
      <p:ext uri="{BB962C8B-B14F-4D97-AF65-F5344CB8AC3E}">
        <p14:creationId xmlns:p14="http://schemas.microsoft.com/office/powerpoint/2010/main" val="18219338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529" y="0"/>
            <a:ext cx="10058400" cy="5995444"/>
          </a:xfrm>
        </p:spPr>
        <p:txBody>
          <a:bodyPr>
            <a:normAutofit/>
          </a:bodyPr>
          <a:lstStyle/>
          <a:p>
            <a:r>
              <a:rPr lang="hu-HU" sz="4000" b="1" dirty="0" smtClean="0"/>
              <a:t/>
            </a:r>
            <a:br>
              <a:rPr lang="hu-HU" sz="4000" b="1" dirty="0" smtClean="0"/>
            </a:br>
            <a:r>
              <a:rPr lang="hu-HU" sz="4000" b="1" dirty="0" smtClean="0"/>
              <a:t>„</a:t>
            </a:r>
            <a:r>
              <a:rPr lang="hu-HU" sz="4000" b="1" dirty="0"/>
              <a:t>Aki nem gyakorolja az önzetlenséget, aki nem kész az utolsó falatját </a:t>
            </a:r>
            <a:r>
              <a:rPr lang="hu-HU" sz="4000" b="1" dirty="0" smtClean="0"/>
              <a:t>megosztani </a:t>
            </a:r>
            <a:r>
              <a:rPr lang="hu-HU" sz="4000" b="1" dirty="0"/>
              <a:t>egy nála gyengébbel, aki elmulaszt embertársán segíteni – legyen az bármilyen fajtájú, nemzetiségű vagy hitű – bárhol és bármikor találkozik is a szenvedéssel, és aki süket az emberi nyomorúság kiáltására, aki ártatlant hall rágalmazni és nem védi meg, mint ahogy megvédené önmagát, az nem </a:t>
            </a:r>
            <a:r>
              <a:rPr lang="hu-HU" sz="4000" b="1" dirty="0" err="1"/>
              <a:t>teozófus</a:t>
            </a:r>
            <a:r>
              <a:rPr lang="hu-HU" sz="4000" b="1" dirty="0"/>
              <a:t>.” (H.P. </a:t>
            </a:r>
            <a:r>
              <a:rPr lang="hu-HU" sz="4000" b="1" dirty="0" err="1"/>
              <a:t>Blavatsky</a:t>
            </a:r>
            <a:r>
              <a:rPr lang="hu-HU" sz="4000" b="1" dirty="0"/>
              <a:t>: Gyakorlati okkultizmus)</a:t>
            </a:r>
            <a:br>
              <a:rPr lang="hu-HU" sz="4000" b="1" dirty="0"/>
            </a:b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64483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414" y="2312989"/>
            <a:ext cx="5355411" cy="393343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46" y="2312989"/>
            <a:ext cx="5244576" cy="3933432"/>
          </a:xfrm>
          <a:prstGeom prst="rect">
            <a:avLst/>
          </a:prstGeom>
        </p:spPr>
      </p:pic>
      <p:sp>
        <p:nvSpPr>
          <p:cNvPr id="6" name="TextBox 5"/>
          <p:cNvSpPr txBox="1"/>
          <p:nvPr/>
        </p:nvSpPr>
        <p:spPr>
          <a:xfrm>
            <a:off x="1582615" y="334509"/>
            <a:ext cx="8386569" cy="1446550"/>
          </a:xfrm>
          <a:prstGeom prst="rect">
            <a:avLst/>
          </a:prstGeom>
          <a:noFill/>
        </p:spPr>
        <p:txBody>
          <a:bodyPr wrap="square" rtlCol="0">
            <a:spAutoFit/>
          </a:bodyPr>
          <a:lstStyle/>
          <a:p>
            <a:pPr algn="ctr"/>
            <a:r>
              <a:rPr lang="hu-HU" sz="4400" dirty="0" smtClean="0">
                <a:latin typeface="Arial" panose="020B0604020202020204" pitchFamily="34" charset="0"/>
                <a:cs typeface="Arial" panose="020B0604020202020204" pitchFamily="34" charset="0"/>
              </a:rPr>
              <a:t>Önkéntesek </a:t>
            </a:r>
          </a:p>
          <a:p>
            <a:pPr algn="ctr"/>
            <a:r>
              <a:rPr lang="hu-HU" sz="4400" dirty="0" smtClean="0">
                <a:latin typeface="Arial" panose="020B0604020202020204" pitchFamily="34" charset="0"/>
                <a:cs typeface="Arial" panose="020B0604020202020204" pitchFamily="34" charset="0"/>
              </a:rPr>
              <a:t>Ukrajnából és Magyarországról</a:t>
            </a:r>
            <a:endParaRPr lang="en-US" sz="4400" dirty="0">
              <a:latin typeface="Arial" panose="020B0604020202020204" pitchFamily="34" charset="0"/>
              <a:cs typeface="Arial" panose="020B0604020202020204" pitchFamily="34" charset="0"/>
            </a:endParaRPr>
          </a:p>
        </p:txBody>
      </p:sp>
      <p:sp>
        <p:nvSpPr>
          <p:cNvPr id="7" name="TextBox 6"/>
          <p:cNvSpPr txBox="1"/>
          <p:nvPr/>
        </p:nvSpPr>
        <p:spPr>
          <a:xfrm>
            <a:off x="246185" y="1570892"/>
            <a:ext cx="3149777" cy="707886"/>
          </a:xfrm>
          <a:prstGeom prst="rect">
            <a:avLst/>
          </a:prstGeom>
          <a:noFill/>
        </p:spPr>
        <p:txBody>
          <a:bodyPr wrap="square" rtlCol="0">
            <a:spAutoFit/>
          </a:bodyPr>
          <a:lstStyle/>
          <a:p>
            <a:endParaRPr lang="hu-HU"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Ukraine - volunteers</a:t>
            </a:r>
            <a:endParaRPr lang="en-US" sz="2000" dirty="0">
              <a:latin typeface="Arial" panose="020B0604020202020204" pitchFamily="34" charset="0"/>
              <a:cs typeface="Arial" panose="020B0604020202020204" pitchFamily="34" charset="0"/>
            </a:endParaRPr>
          </a:p>
        </p:txBody>
      </p:sp>
      <p:sp>
        <p:nvSpPr>
          <p:cNvPr id="8" name="TextBox 7"/>
          <p:cNvSpPr txBox="1"/>
          <p:nvPr/>
        </p:nvSpPr>
        <p:spPr>
          <a:xfrm>
            <a:off x="8377761" y="1761917"/>
            <a:ext cx="2964273" cy="400110"/>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Hungary – team building</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3846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idx="4294967295"/>
          </p:nvPr>
        </p:nvSpPr>
        <p:spPr>
          <a:xfrm>
            <a:off x="633045" y="962025"/>
            <a:ext cx="11558955" cy="738188"/>
          </a:xfrm>
        </p:spPr>
        <p:txBody>
          <a:bodyPr>
            <a:normAutofit fontScale="90000"/>
          </a:bodyPr>
          <a:lstStyle/>
          <a:p>
            <a:r>
              <a:rPr lang="hu-HU" sz="4800" b="1" dirty="0" smtClean="0"/>
              <a:t>A kezdetek </a:t>
            </a:r>
            <a:r>
              <a:rPr lang="hu-HU" sz="4800" b="1" dirty="0"/>
              <a:t>Magyarországon </a:t>
            </a:r>
            <a:br>
              <a:rPr lang="hu-HU" sz="4800" b="1" dirty="0"/>
            </a:br>
            <a:endParaRPr lang="hu-HU" sz="4800" dirty="0"/>
          </a:p>
        </p:txBody>
      </p:sp>
      <p:sp>
        <p:nvSpPr>
          <p:cNvPr id="9" name="Szövegdoboz 8"/>
          <p:cNvSpPr txBox="1"/>
          <p:nvPr/>
        </p:nvSpPr>
        <p:spPr>
          <a:xfrm>
            <a:off x="633045" y="1336431"/>
            <a:ext cx="11007969" cy="5632311"/>
          </a:xfrm>
          <a:prstGeom prst="rect">
            <a:avLst/>
          </a:prstGeom>
          <a:noFill/>
        </p:spPr>
        <p:txBody>
          <a:bodyPr wrap="square" rtlCol="0">
            <a:spAutoFit/>
          </a:bodyPr>
          <a:lstStyle/>
          <a:p>
            <a:r>
              <a:rPr lang="hu-HU" b="1" dirty="0" err="1" smtClean="0"/>
              <a:t>Reish</a:t>
            </a:r>
            <a:r>
              <a:rPr lang="hu-HU" b="1" dirty="0" smtClean="0"/>
              <a:t> Alfréd előadásából – 1925 – idézet a Mester levelekből</a:t>
            </a:r>
          </a:p>
          <a:p>
            <a:endParaRPr lang="hu-HU" dirty="0"/>
          </a:p>
          <a:p>
            <a:pPr algn="just"/>
            <a:r>
              <a:rPr lang="hu-HU" sz="2400" dirty="0" smtClean="0"/>
              <a:t>„A </a:t>
            </a:r>
            <a:r>
              <a:rPr lang="hu-HU" sz="2400" dirty="0"/>
              <a:t>teozófiát gyakorlativá kell </a:t>
            </a:r>
            <a:r>
              <a:rPr lang="hu-HU" sz="2400" dirty="0" smtClean="0"/>
              <a:t>tenni, és </a:t>
            </a:r>
            <a:r>
              <a:rPr lang="hu-HU" sz="2400" dirty="0"/>
              <a:t>ezért fel kell szabadítani minden letérés alól </a:t>
            </a:r>
            <a:r>
              <a:rPr lang="hu-HU" sz="2400" dirty="0" smtClean="0"/>
              <a:t>– a céltalan szónoklatok és a szép szavak helyett. </a:t>
            </a:r>
            <a:r>
              <a:rPr lang="hu-HU" sz="2400" dirty="0"/>
              <a:t>Hadd tegye meg minden </a:t>
            </a:r>
            <a:r>
              <a:rPr lang="hu-HU" sz="2400" dirty="0" err="1"/>
              <a:t>teozófus</a:t>
            </a:r>
            <a:r>
              <a:rPr lang="hu-HU" sz="2400" dirty="0"/>
              <a:t> csakis a kötelességét, azt, amit </a:t>
            </a:r>
            <a:r>
              <a:rPr lang="hu-HU" sz="2400" dirty="0" smtClean="0"/>
              <a:t>megtehet és meg kellene </a:t>
            </a:r>
            <a:r>
              <a:rPr lang="hu-HU" sz="2400" dirty="0"/>
              <a:t>tennie, s akkor </a:t>
            </a:r>
            <a:r>
              <a:rPr lang="hu-HU" sz="2400" dirty="0" smtClean="0"/>
              <a:t>hamarosan azt fogjuk tapasztalni, hogy szemmel </a:t>
            </a:r>
            <a:r>
              <a:rPr lang="hu-HU" sz="2400" dirty="0"/>
              <a:t>láthatóan </a:t>
            </a:r>
            <a:r>
              <a:rPr lang="hu-HU" sz="2400" dirty="0" smtClean="0"/>
              <a:t>csökken </a:t>
            </a:r>
            <a:r>
              <a:rPr lang="hu-HU" sz="2400" dirty="0"/>
              <a:t>az emberi nyomorúság </a:t>
            </a:r>
            <a:r>
              <a:rPr lang="hu-HU" sz="2400" dirty="0" smtClean="0"/>
              <a:t> </a:t>
            </a:r>
            <a:r>
              <a:rPr lang="hu-HU" sz="2400" dirty="0"/>
              <a:t>Társulatotok minden </a:t>
            </a:r>
            <a:r>
              <a:rPr lang="hu-HU" sz="2400" dirty="0" smtClean="0"/>
              <a:t>ágazatának </a:t>
            </a:r>
            <a:r>
              <a:rPr lang="hu-HU" sz="2400" dirty="0"/>
              <a:t>területén belül és </a:t>
            </a:r>
            <a:r>
              <a:rPr lang="hu-HU" sz="2400" dirty="0" smtClean="0"/>
              <a:t>a körül… </a:t>
            </a:r>
            <a:r>
              <a:rPr lang="hu-HU" sz="2400" dirty="0"/>
              <a:t>Feledkezzetek meg énetekről a másokért folytatott munka közben, s feladatotok könnyű és világos lesz</a:t>
            </a:r>
            <a:r>
              <a:rPr lang="hu-HU" sz="2400" dirty="0" smtClean="0"/>
              <a:t>.”</a:t>
            </a:r>
            <a:endParaRPr lang="hu-HU" sz="2400" dirty="0"/>
          </a:p>
          <a:p>
            <a:pPr algn="just"/>
            <a:endParaRPr lang="hu-HU" sz="2400" dirty="0" smtClean="0"/>
          </a:p>
          <a:p>
            <a:pPr algn="just"/>
            <a:r>
              <a:rPr lang="hu-HU" sz="2400" dirty="0" smtClean="0"/>
              <a:t>„Vigyétek </a:t>
            </a:r>
            <a:r>
              <a:rPr lang="hu-HU" sz="2400" dirty="0"/>
              <a:t>át jó szándékaitokat késedelem nélkül a gyakorlatba, és sohase engedjétek, hogy egyetlen egy is csupán szándék maradjon. Eközben azonban ne várjatok jutalmat, de még elismerést </a:t>
            </a:r>
            <a:r>
              <a:rPr lang="hu-HU" sz="2400" dirty="0" smtClean="0"/>
              <a:t>sem </a:t>
            </a:r>
            <a:r>
              <a:rPr lang="hu-HU" sz="2400" dirty="0"/>
              <a:t>azért a jóért, amit esetleg tettetek. A jutalom és elismerés bennetek van és elválaszthatatlan tőletek, mert csakis Benső Énetek tudja igazi mértékük és értékük szerint </a:t>
            </a:r>
            <a:r>
              <a:rPr lang="hu-HU" sz="2400" dirty="0" smtClean="0"/>
              <a:t>méltányolni.”</a:t>
            </a:r>
          </a:p>
          <a:p>
            <a:r>
              <a:rPr lang="hu-HU" dirty="0" smtClean="0"/>
              <a:t> </a:t>
            </a:r>
          </a:p>
          <a:p>
            <a:endParaRPr lang="hu-HU" dirty="0"/>
          </a:p>
        </p:txBody>
      </p:sp>
    </p:spTree>
    <p:extLst>
      <p:ext uri="{BB962C8B-B14F-4D97-AF65-F5344CB8AC3E}">
        <p14:creationId xmlns:p14="http://schemas.microsoft.com/office/powerpoint/2010/main" val="23367478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églalap 5"/>
          <p:cNvSpPr/>
          <p:nvPr/>
        </p:nvSpPr>
        <p:spPr>
          <a:xfrm>
            <a:off x="304800" y="152401"/>
            <a:ext cx="11582400" cy="6617196"/>
          </a:xfrm>
          <a:prstGeom prst="rect">
            <a:avLst/>
          </a:prstGeom>
        </p:spPr>
        <p:txBody>
          <a:bodyPr wrap="square">
            <a:spAutoFit/>
          </a:bodyPr>
          <a:lstStyle/>
          <a:p>
            <a:pPr algn="just"/>
            <a:r>
              <a:rPr lang="hu-HU" sz="4800" dirty="0" smtClean="0"/>
              <a:t>A korai időszakban végzett munkák …</a:t>
            </a:r>
          </a:p>
          <a:p>
            <a:pPr algn="just"/>
            <a:endParaRPr lang="hu-HU" dirty="0" smtClean="0"/>
          </a:p>
          <a:p>
            <a:pPr algn="just"/>
            <a:r>
              <a:rPr lang="hu-HU" sz="2000" dirty="0" smtClean="0"/>
              <a:t>„Az I. világháború idején békemeditációkat tartottak. A segítés számtalan lehetőségét kihasználták, a közvetlen fizikai és erkölcsi, valamint a közvetett szellemi jótékonyságig (ápolás, segélynyújtás, erkölcsi bátorítás, előadások).”</a:t>
            </a:r>
          </a:p>
          <a:p>
            <a:pPr algn="just"/>
            <a:endParaRPr lang="hu-HU" sz="2000" dirty="0" smtClean="0"/>
          </a:p>
          <a:p>
            <a:pPr algn="just"/>
            <a:r>
              <a:rPr lang="hu-HU" sz="2000" dirty="0" smtClean="0"/>
              <a:t>„A szociális munkák közül fennmaradt egy feljegyzés az 1925.dec.27-i karácsonyi ünnepélyről, hogy a Magyar Asztalkörrel együttműködve 30 szegény gyereket láttak el fehérneművel, új cipővel, harisnyával, kesztyűvel, sapkával, zsebkendővel, és azon kívül kakaót, kalácsot és édességet kaptak a gyerekek. </a:t>
            </a:r>
          </a:p>
          <a:p>
            <a:pPr algn="just"/>
            <a:r>
              <a:rPr lang="hu-HU" sz="2000" dirty="0" smtClean="0"/>
              <a:t>Egy nyomorgó özvegyet és két unokáját az utolsó pillanatban mentették meg. Egy hadirokkant részére teljes babakelengyét, az újpesti nyomorgó iskolás gyerekek részére különböző ruhadarabokat, néhány esetben gyorssegélyt, több gyereknek cipőt és harisnyát ajándékoztak. Két gyermeket hosszas diplomáciai eljárással hoztak haza megszállt területről. Két állás nélküli tisztviselőt hivatalban elhelyeztek. Egy német hölgy lelkiismeretlen kihasználását és kiutasítását megakadályozták. Állandó raktárt tartottak fenn használható és jó karban levő ruha – és </a:t>
            </a:r>
            <a:r>
              <a:rPr lang="hu-HU" sz="2000" dirty="0" err="1" smtClean="0"/>
              <a:t>fehérneműkből</a:t>
            </a:r>
            <a:r>
              <a:rPr lang="hu-HU" sz="2000" dirty="0" smtClean="0"/>
              <a:t>, hogy szükség esetén azonnal segítségükre siessenek az arra rászorulóknak.” </a:t>
            </a:r>
          </a:p>
          <a:p>
            <a:pPr algn="just"/>
            <a:endParaRPr lang="hu-HU" sz="2000" dirty="0"/>
          </a:p>
          <a:p>
            <a:pPr algn="just"/>
            <a:r>
              <a:rPr lang="hu-HU" sz="2000" dirty="0" smtClean="0"/>
              <a:t>Témák, amikkel foglalkoztak: ifjúkori bűnözés, általános jótékonyság egy perifériális kerületben, szegények foglalkoztatása, tanítása</a:t>
            </a:r>
          </a:p>
          <a:p>
            <a:endParaRPr lang="hu-HU" dirty="0"/>
          </a:p>
        </p:txBody>
      </p:sp>
    </p:spTree>
    <p:extLst>
      <p:ext uri="{BB962C8B-B14F-4D97-AF65-F5344CB8AC3E}">
        <p14:creationId xmlns:p14="http://schemas.microsoft.com/office/powerpoint/2010/main" val="1835850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Dokumentumok\Képek\2011_02_26\Zsákolá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0936" y="3645876"/>
            <a:ext cx="3313725" cy="24852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Dokumentumok\Képek\2010_09_25\IMG_19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29374">
            <a:off x="282917" y="1912034"/>
            <a:ext cx="5201920" cy="3901440"/>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410307" y="202059"/>
            <a:ext cx="5931877" cy="1569660"/>
          </a:xfrm>
          <a:prstGeom prst="rect">
            <a:avLst/>
          </a:prstGeom>
          <a:noFill/>
        </p:spPr>
        <p:txBody>
          <a:bodyPr wrap="square" rtlCol="0">
            <a:spAutoFit/>
          </a:bodyPr>
          <a:lstStyle/>
          <a:p>
            <a:r>
              <a:rPr lang="hu-HU" sz="4800" dirty="0" smtClean="0"/>
              <a:t>2010.09.25. Megalakul a </a:t>
            </a:r>
            <a:r>
              <a:rPr lang="hu-HU" sz="4800" dirty="0" err="1" smtClean="0"/>
              <a:t>Ma-Tesz</a:t>
            </a:r>
            <a:r>
              <a:rPr lang="hu-HU" sz="4800" dirty="0" smtClean="0"/>
              <a:t> csoport</a:t>
            </a:r>
            <a:endParaRPr lang="hu-HU" sz="4800" dirty="0"/>
          </a:p>
        </p:txBody>
      </p:sp>
      <p:pic>
        <p:nvPicPr>
          <p:cNvPr id="1029" name="Picture 5" descr="E:\Dokumentumok\Képek\2011_03_20\Készülődés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28934">
            <a:off x="6747798" y="338211"/>
            <a:ext cx="4196862" cy="31476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Dokumentumok\Képek\2011_03_12\Csilla szendvics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99753" y="3223846"/>
            <a:ext cx="3876432" cy="2907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0858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Dokumentumok\Képek\2011_08_05\Mateszese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7385" y="342900"/>
            <a:ext cx="5697415" cy="42730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user\Pictures\MATESZ\2010-12\Babaszob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92" y="389060"/>
            <a:ext cx="5106683" cy="28699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user\Pictures\MATESZ\2010-12\Csomagola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79085">
            <a:off x="1535722" y="3217982"/>
            <a:ext cx="4281267" cy="3210950"/>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5572675" y="4829908"/>
            <a:ext cx="6080063" cy="369332"/>
          </a:xfrm>
          <a:prstGeom prst="rect">
            <a:avLst/>
          </a:prstGeom>
          <a:noFill/>
        </p:spPr>
        <p:txBody>
          <a:bodyPr wrap="square" rtlCol="0">
            <a:spAutoFit/>
          </a:bodyPr>
          <a:lstStyle/>
          <a:p>
            <a:pPr algn="r"/>
            <a:r>
              <a:rPr lang="hu-HU" dirty="0" smtClean="0"/>
              <a:t>Borsodnádasdi családsegítőkkel</a:t>
            </a:r>
            <a:endParaRPr lang="hu-HU" dirty="0"/>
          </a:p>
        </p:txBody>
      </p:sp>
    </p:spTree>
    <p:extLst>
      <p:ext uri="{BB962C8B-B14F-4D97-AF65-F5344CB8AC3E}">
        <p14:creationId xmlns:p14="http://schemas.microsoft.com/office/powerpoint/2010/main" val="2908017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user\Pictures\2016_10_06\receptfüz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146436">
            <a:off x="932080" y="350908"/>
            <a:ext cx="4074599" cy="30540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C:\Users\user\Pictures\MATESZ\2010-12\Au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71291">
            <a:off x="419962" y="2647316"/>
            <a:ext cx="4988408" cy="374130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E:\Dokumentumok\Képek\TEOVILKONGRESS\TOS - Jótékonysági bazá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28823">
            <a:off x="5823755" y="761669"/>
            <a:ext cx="6150556" cy="4612917"/>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p:cNvSpPr txBox="1"/>
          <p:nvPr/>
        </p:nvSpPr>
        <p:spPr>
          <a:xfrm>
            <a:off x="5931877" y="5802923"/>
            <a:ext cx="6060831" cy="369332"/>
          </a:xfrm>
          <a:prstGeom prst="rect">
            <a:avLst/>
          </a:prstGeom>
          <a:noFill/>
        </p:spPr>
        <p:txBody>
          <a:bodyPr wrap="square" rtlCol="0">
            <a:spAutoFit/>
          </a:bodyPr>
          <a:lstStyle/>
          <a:p>
            <a:pPr algn="r"/>
            <a:r>
              <a:rPr lang="hu-HU" dirty="0" smtClean="0"/>
              <a:t>2010 Római </a:t>
            </a:r>
            <a:r>
              <a:rPr lang="hu-HU" dirty="0" err="1" smtClean="0"/>
              <a:t>Teo</a:t>
            </a:r>
            <a:r>
              <a:rPr lang="hu-HU" dirty="0" smtClean="0"/>
              <a:t>. Világkonferencia – Diana </a:t>
            </a:r>
            <a:r>
              <a:rPr lang="hu-HU" dirty="0" err="1" smtClean="0"/>
              <a:t>Chapotin</a:t>
            </a:r>
            <a:endParaRPr lang="hu-HU" dirty="0"/>
          </a:p>
        </p:txBody>
      </p:sp>
      <p:sp>
        <p:nvSpPr>
          <p:cNvPr id="5" name="Szövegdoboz 4"/>
          <p:cNvSpPr txBox="1"/>
          <p:nvPr/>
        </p:nvSpPr>
        <p:spPr>
          <a:xfrm>
            <a:off x="5087815" y="245401"/>
            <a:ext cx="4501662" cy="369332"/>
          </a:xfrm>
          <a:prstGeom prst="rect">
            <a:avLst/>
          </a:prstGeom>
          <a:noFill/>
        </p:spPr>
        <p:txBody>
          <a:bodyPr wrap="square" rtlCol="0">
            <a:spAutoFit/>
          </a:bodyPr>
          <a:lstStyle/>
          <a:p>
            <a:r>
              <a:rPr lang="hu-HU" dirty="0" err="1" smtClean="0"/>
              <a:t>Vegetariánus</a:t>
            </a:r>
            <a:r>
              <a:rPr lang="hu-HU" dirty="0" smtClean="0"/>
              <a:t> receptfüzetünk</a:t>
            </a:r>
            <a:endParaRPr lang="hu-HU" dirty="0"/>
          </a:p>
        </p:txBody>
      </p:sp>
    </p:spTree>
    <p:extLst>
      <p:ext uri="{BB962C8B-B14F-4D97-AF65-F5344CB8AC3E}">
        <p14:creationId xmlns:p14="http://schemas.microsoft.com/office/powerpoint/2010/main" val="19641387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679938" y="574431"/>
            <a:ext cx="7807570" cy="830997"/>
          </a:xfrm>
          <a:prstGeom prst="rect">
            <a:avLst/>
          </a:prstGeom>
          <a:noFill/>
        </p:spPr>
        <p:txBody>
          <a:bodyPr wrap="square" rtlCol="0">
            <a:spAutoFit/>
          </a:bodyPr>
          <a:lstStyle/>
          <a:p>
            <a:r>
              <a:rPr lang="hu-HU" sz="4800" dirty="0" smtClean="0"/>
              <a:t>Tevékenységeink ma </a:t>
            </a:r>
            <a:endParaRPr lang="hu-HU" sz="4800" dirty="0"/>
          </a:p>
        </p:txBody>
      </p:sp>
      <p:pic>
        <p:nvPicPr>
          <p:cNvPr id="1027" name="Picture 3" descr="C:\Users\user\Pictures\2015_12_19\IMG_81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148" y="1600200"/>
            <a:ext cx="5476240" cy="41046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Pictures\2015_12_19\IMG_81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1788" y="1600200"/>
            <a:ext cx="5476240" cy="4104640"/>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p:cNvSpPr txBox="1"/>
          <p:nvPr/>
        </p:nvSpPr>
        <p:spPr>
          <a:xfrm>
            <a:off x="6389077" y="989929"/>
            <a:ext cx="5275385" cy="369332"/>
          </a:xfrm>
          <a:prstGeom prst="rect">
            <a:avLst/>
          </a:prstGeom>
          <a:noFill/>
        </p:spPr>
        <p:txBody>
          <a:bodyPr wrap="square" rtlCol="0">
            <a:spAutoFit/>
          </a:bodyPr>
          <a:lstStyle/>
          <a:p>
            <a:pPr algn="r"/>
            <a:r>
              <a:rPr lang="hu-HU" dirty="0" smtClean="0"/>
              <a:t>Tápióbicskei karácsonyi adományozás</a:t>
            </a:r>
            <a:endParaRPr lang="hu-HU" dirty="0"/>
          </a:p>
        </p:txBody>
      </p:sp>
    </p:spTree>
    <p:extLst>
      <p:ext uri="{BB962C8B-B14F-4D97-AF65-F5344CB8AC3E}">
        <p14:creationId xmlns:p14="http://schemas.microsoft.com/office/powerpoint/2010/main" val="8617313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MA-TESZ ALAPÍTVÁNY\Gyereknap2016.05.31.Sajópetri\IMG_32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62" y="943448"/>
            <a:ext cx="6846276" cy="48666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MA-TESZ ALAPÍTVÁNY\Anikó a foglalkoztatóban.2016.már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5257" y="2706930"/>
            <a:ext cx="5521265" cy="330700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user\Pictures\MATESZ\NANCY\Tapiobicske 2016 Activity Hous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54961">
            <a:off x="7633807" y="219366"/>
            <a:ext cx="3989511" cy="2990282"/>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p:cNvSpPr txBox="1"/>
          <p:nvPr/>
        </p:nvSpPr>
        <p:spPr>
          <a:xfrm>
            <a:off x="246184" y="293077"/>
            <a:ext cx="7282319" cy="369332"/>
          </a:xfrm>
          <a:prstGeom prst="rect">
            <a:avLst/>
          </a:prstGeom>
          <a:noFill/>
        </p:spPr>
        <p:txBody>
          <a:bodyPr wrap="square" rtlCol="0">
            <a:spAutoFit/>
          </a:bodyPr>
          <a:lstStyle/>
          <a:p>
            <a:r>
              <a:rPr lang="hu-HU" dirty="0" smtClean="0"/>
              <a:t>Sajópetri gyermeknap     -         Tápióbicskei  Foglalkoztató Ház támogatása</a:t>
            </a:r>
            <a:endParaRPr lang="hu-HU" dirty="0"/>
          </a:p>
        </p:txBody>
      </p:sp>
    </p:spTree>
    <p:extLst>
      <p:ext uri="{BB962C8B-B14F-4D97-AF65-F5344CB8AC3E}">
        <p14:creationId xmlns:p14="http://schemas.microsoft.com/office/powerpoint/2010/main" val="26094443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1257" y="902526"/>
            <a:ext cx="11578441" cy="5468164"/>
          </a:xfrm>
          <a:prstGeom prst="rect">
            <a:avLst/>
          </a:prstGeom>
        </p:spPr>
        <p:txBody>
          <a:bodyPr wrap="square">
            <a:spAutoFit/>
          </a:bodyPr>
          <a:lstStyle/>
          <a:p>
            <a:pPr marL="365760" marR="365760" algn="just">
              <a:lnSpc>
                <a:spcPct val="150000"/>
              </a:lnSpc>
              <a:spcBef>
                <a:spcPts val="0"/>
              </a:spcBef>
              <a:spcAft>
                <a:spcPts val="800"/>
              </a:spcAft>
            </a:pPr>
            <a:endParaRPr lang="hu-HU" sz="2800" dirty="0" smtClean="0">
              <a:latin typeface="Arial" panose="020B0604020202020204" pitchFamily="34" charset="0"/>
              <a:ea typeface="Calibri" panose="020F0502020204030204" pitchFamily="34" charset="0"/>
              <a:cs typeface="Times New Roman" panose="02020603050405020304" pitchFamily="18" charset="0"/>
            </a:endParaRPr>
          </a:p>
          <a:p>
            <a:pPr marL="365760" marR="365760" algn="just">
              <a:lnSpc>
                <a:spcPct val="150000"/>
              </a:lnSpc>
              <a:spcBef>
                <a:spcPts val="0"/>
              </a:spcBef>
              <a:spcAft>
                <a:spcPts val="800"/>
              </a:spcAft>
            </a:pPr>
            <a:r>
              <a:rPr lang="en-US" sz="2800" dirty="0" smtClean="0">
                <a:latin typeface="Arial" panose="020B0604020202020204" pitchFamily="34" charset="0"/>
                <a:ea typeface="Calibri" panose="020F0502020204030204" pitchFamily="34" charset="0"/>
                <a:cs typeface="Times New Roman" panose="02020603050405020304" pitchFamily="18" charset="0"/>
              </a:rPr>
              <a:t>“</a:t>
            </a:r>
            <a:r>
              <a:rPr lang="en-US" sz="2800" dirty="0">
                <a:latin typeface="Arial" panose="020B0604020202020204" pitchFamily="34" charset="0"/>
                <a:ea typeface="Calibri" panose="020F0502020204030204" pitchFamily="34" charset="0"/>
                <a:cs typeface="Times New Roman" panose="02020603050405020304" pitchFamily="18" charset="0"/>
              </a:rPr>
              <a:t>What of our practice? . . . our lodges should not be contented with a programme of lectures, private and public, and with classes. The members should be known as good workers in all branches of beneficent activity. The Lodge should be the centre, not the circumference, of our work. To the lodge for inspiration and knowledge; to the world for service and teaching.” </a:t>
            </a:r>
            <a:endParaRPr lang="en-US" sz="2800" dirty="0" smtClean="0">
              <a:latin typeface="Arial" panose="020B0604020202020204" pitchFamily="34" charset="0"/>
              <a:ea typeface="Calibri" panose="020F0502020204030204" pitchFamily="34" charset="0"/>
              <a:cs typeface="Times New Roman" panose="02020603050405020304" pitchFamily="18" charset="0"/>
            </a:endParaRPr>
          </a:p>
          <a:p>
            <a:pPr marL="365760" marR="365760" algn="just">
              <a:lnSpc>
                <a:spcPct val="150000"/>
              </a:lnSpc>
              <a:spcBef>
                <a:spcPts val="0"/>
              </a:spcBef>
              <a:spcAft>
                <a:spcPts val="800"/>
              </a:spcAft>
            </a:pPr>
            <a:r>
              <a:rPr lang="en-US" sz="2800" dirty="0">
                <a:effectLst/>
                <a:latin typeface="Arial" panose="020B0604020202020204" pitchFamily="34" charset="0"/>
                <a:ea typeface="Calibri" panose="020F0502020204030204" pitchFamily="34" charset="0"/>
                <a:cs typeface="Times New Roman" panose="02020603050405020304" pitchFamily="18" charset="0"/>
              </a:rPr>
              <a:t> </a:t>
            </a:r>
            <a:r>
              <a:rPr lang="en-US" sz="2800" dirty="0" smtClean="0">
                <a:effectLst/>
                <a:latin typeface="Arial" panose="020B0604020202020204" pitchFamily="34" charset="0"/>
                <a:ea typeface="Calibri" panose="020F0502020204030204" pitchFamily="34" charset="0"/>
                <a:cs typeface="Times New Roman" panose="02020603050405020304" pitchFamily="18" charset="0"/>
              </a:rPr>
              <a:t>                                                                - Annie Besant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Szövegdoboz 1"/>
          <p:cNvSpPr txBox="1"/>
          <p:nvPr/>
        </p:nvSpPr>
        <p:spPr>
          <a:xfrm>
            <a:off x="703384" y="468924"/>
            <a:ext cx="10726615" cy="830997"/>
          </a:xfrm>
          <a:prstGeom prst="rect">
            <a:avLst/>
          </a:prstGeom>
          <a:noFill/>
        </p:spPr>
        <p:txBody>
          <a:bodyPr wrap="square" rtlCol="0">
            <a:spAutoFit/>
          </a:bodyPr>
          <a:lstStyle/>
          <a:p>
            <a:r>
              <a:rPr lang="hu-HU" sz="4800" dirty="0" smtClean="0"/>
              <a:t>3. A világ számára szolgálat és tanítás…</a:t>
            </a:r>
            <a:endParaRPr lang="hu-HU" sz="4800" dirty="0"/>
          </a:p>
        </p:txBody>
      </p:sp>
    </p:spTree>
    <p:extLst>
      <p:ext uri="{BB962C8B-B14F-4D97-AF65-F5344CB8AC3E}">
        <p14:creationId xmlns:p14="http://schemas.microsoft.com/office/powerpoint/2010/main" val="1139678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user\Pictures\MATESZ\NANCY\Tapiobicske 2016. Activity House 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9645" y="404447"/>
            <a:ext cx="5343770" cy="32062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E:\MA-TESZ ALAPÍTVÁNY\SZEPSI RUHAADOMÁNY\TISZTASÁGCSOMAGOK 2015.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15106">
            <a:off x="7204486" y="3697197"/>
            <a:ext cx="4272407" cy="2403229"/>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Users\user\Pictures\MATESZ\NANCY\Tapiobicse 2016 Activity House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495" y="87924"/>
            <a:ext cx="5476240" cy="410464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user\Pictures\MATESZ\NANCY\Books donationsx.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54200">
            <a:off x="634466" y="3270125"/>
            <a:ext cx="4343166" cy="3257375"/>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5017477" y="4548554"/>
            <a:ext cx="2203938" cy="1754326"/>
          </a:xfrm>
          <a:prstGeom prst="rect">
            <a:avLst/>
          </a:prstGeom>
          <a:noFill/>
        </p:spPr>
        <p:txBody>
          <a:bodyPr wrap="square" rtlCol="0">
            <a:spAutoFit/>
          </a:bodyPr>
          <a:lstStyle/>
          <a:p>
            <a:pPr algn="ctr"/>
            <a:r>
              <a:rPr lang="hu-HU" dirty="0" smtClean="0"/>
              <a:t>Fogadj örökbe napok – élelmezés</a:t>
            </a:r>
          </a:p>
          <a:p>
            <a:pPr algn="ctr"/>
            <a:endParaRPr lang="hu-HU" dirty="0"/>
          </a:p>
          <a:p>
            <a:pPr algn="ctr"/>
            <a:r>
              <a:rPr lang="hu-HU" dirty="0" smtClean="0"/>
              <a:t>Könyvadományok,</a:t>
            </a:r>
          </a:p>
          <a:p>
            <a:pPr algn="ctr"/>
            <a:r>
              <a:rPr lang="hu-HU" dirty="0" smtClean="0"/>
              <a:t>Tisztasági felszerelések</a:t>
            </a:r>
            <a:endParaRPr lang="hu-HU" dirty="0"/>
          </a:p>
        </p:txBody>
      </p:sp>
    </p:spTree>
    <p:extLst>
      <p:ext uri="{BB962C8B-B14F-4D97-AF65-F5344CB8AC3E}">
        <p14:creationId xmlns:p14="http://schemas.microsoft.com/office/powerpoint/2010/main" val="20951954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MA-TESZ ALAPÍTVÁNY\RUHAADOMÁNY TBICSKÉRE 2016.06\DSCN591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5971" y="3046533"/>
            <a:ext cx="4548554" cy="341141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MA-TESZ ALAPÍTVÁNY\RUHAADOMÁNY TBICSKÉRE 2016.06\DSCN589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648" y="3370382"/>
            <a:ext cx="4335586" cy="325169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E:\MA-TESZ ALAPÍTVÁNY\SZEPSI RUHAADOMÁNY\13567496_1058633257524529_7419365198098049751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5061" y="638907"/>
            <a:ext cx="5617308" cy="337038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user\Pictures\MATESZ\NANCY\Clothes donation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256300">
            <a:off x="147216" y="1536119"/>
            <a:ext cx="4215384" cy="3160776"/>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328246" y="410308"/>
            <a:ext cx="5861539" cy="923330"/>
          </a:xfrm>
          <a:prstGeom prst="rect">
            <a:avLst/>
          </a:prstGeom>
          <a:noFill/>
        </p:spPr>
        <p:txBody>
          <a:bodyPr wrap="square" rtlCol="0">
            <a:spAutoFit/>
          </a:bodyPr>
          <a:lstStyle/>
          <a:p>
            <a:pPr algn="ctr"/>
            <a:r>
              <a:rPr lang="hu-HU" dirty="0" smtClean="0"/>
              <a:t>Ruha adományok válogatása, szortírozása, szállítása</a:t>
            </a:r>
          </a:p>
          <a:p>
            <a:pPr algn="ctr"/>
            <a:r>
              <a:rPr lang="hu-HU" dirty="0" smtClean="0"/>
              <a:t>Tápióbicske, Sajópetri és a szlovákiai Szepsi mélyszegénységébe </a:t>
            </a:r>
            <a:endParaRPr lang="hu-HU" dirty="0"/>
          </a:p>
        </p:txBody>
      </p:sp>
    </p:spTree>
    <p:extLst>
      <p:ext uri="{BB962C8B-B14F-4D97-AF65-F5344CB8AC3E}">
        <p14:creationId xmlns:p14="http://schemas.microsoft.com/office/powerpoint/2010/main" val="36848843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E:\MA-TESZ ALAPÍTVÁNY\mosógép adomány 2016.08.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0094" y="304799"/>
            <a:ext cx="4572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content-vie1-1.xx.fbcdn.net/v/t1.0-9/14570276_1201824819881525_5034072473672099489_n.jpg?oh=22363eb2a4283a3f1608e73e48643713&amp;oe=58A4F1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88816">
            <a:off x="391137" y="158606"/>
            <a:ext cx="2783417" cy="2087563"/>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3289159" y="304799"/>
            <a:ext cx="3205426" cy="1200329"/>
          </a:xfrm>
          <a:prstGeom prst="rect">
            <a:avLst/>
          </a:prstGeom>
          <a:noFill/>
        </p:spPr>
        <p:txBody>
          <a:bodyPr wrap="square" rtlCol="0">
            <a:spAutoFit/>
          </a:bodyPr>
          <a:lstStyle/>
          <a:p>
            <a:pPr algn="ctr"/>
            <a:r>
              <a:rPr lang="hu-HU" dirty="0" smtClean="0"/>
              <a:t>Tárgyi adományok, még működő gépek, felszerelések közvetítése a rászorulóknak</a:t>
            </a:r>
            <a:endParaRPr lang="hu-HU" dirty="0"/>
          </a:p>
          <a:p>
            <a:endParaRPr lang="hu-HU" dirty="0" smtClean="0"/>
          </a:p>
        </p:txBody>
      </p:sp>
      <p:pic>
        <p:nvPicPr>
          <p:cNvPr id="1030" name="Picture 6" descr="https://scontent-vie1-1.xx.fbcdn.net/v/t1.0-9/14199200_1173726026024738_4821300768734730471_n.jpg?oh=a5ae9de8f91d2dd48321c3d772339e6a&amp;oe=586A1E7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582" y="2542377"/>
            <a:ext cx="4756151" cy="35671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scontent-vie1-1.xx.fbcdn.net/v/t1.0-9/14237638_1173725929358081_6580194338225215459_n.jpg?oh=97c00d2d919edba8e12ea3048366674d&amp;oe=58A66AC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9920">
            <a:off x="4436713" y="1926133"/>
            <a:ext cx="4281422" cy="321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6406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Users\user\Pictures\2016_07_05\IMG_9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476600">
            <a:off x="5991402" y="548831"/>
            <a:ext cx="6052678" cy="4541825"/>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445478" y="152398"/>
            <a:ext cx="5685692" cy="369332"/>
          </a:xfrm>
          <a:prstGeom prst="rect">
            <a:avLst/>
          </a:prstGeom>
          <a:noFill/>
        </p:spPr>
        <p:txBody>
          <a:bodyPr wrap="square" rtlCol="0">
            <a:spAutoFit/>
          </a:bodyPr>
          <a:lstStyle/>
          <a:p>
            <a:r>
              <a:rPr lang="hu-HU" dirty="0" smtClean="0"/>
              <a:t>Szepsi gyerekek Budapesten</a:t>
            </a:r>
            <a:endParaRPr lang="hu-HU" dirty="0"/>
          </a:p>
        </p:txBody>
      </p:sp>
      <p:pic>
        <p:nvPicPr>
          <p:cNvPr id="8" name="Picture 10" descr="https://scontent-vie1-1.xx.fbcdn.net/v/t1.0-9/14232439_1171854559545218_733279589929639152_n.jpg?oh=fa7e215277632f5be4246f0b4da50047&amp;oe=585FE17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06" y="863075"/>
            <a:ext cx="5971164" cy="44783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user\Pictures\MATESZ\NANCY\Szepsis Children in Budapest 2016.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4011" y="3305907"/>
            <a:ext cx="3814317" cy="2862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371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MA-TESZ ALAPÍTVÁNY\Sipos_csalad\DSCN88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398266">
            <a:off x="164124" y="1207477"/>
            <a:ext cx="6518030" cy="488852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E:\MA-TESZ ALAPÍTVÁNY\Sipos_csalad\DSCN87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5939" y="2825262"/>
            <a:ext cx="4783015" cy="358726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MA-TESZ ALAPÍTVÁNY\Sipos_csalad\DSCN874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74642">
            <a:off x="7026898" y="484399"/>
            <a:ext cx="3950677" cy="2963008"/>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304800" y="445477"/>
            <a:ext cx="6142893" cy="369332"/>
          </a:xfrm>
          <a:prstGeom prst="rect">
            <a:avLst/>
          </a:prstGeom>
          <a:noFill/>
        </p:spPr>
        <p:txBody>
          <a:bodyPr wrap="square" rtlCol="0">
            <a:spAutoFit/>
          </a:bodyPr>
          <a:lstStyle/>
          <a:p>
            <a:r>
              <a:rPr lang="hu-HU" dirty="0" smtClean="0"/>
              <a:t>A Sipos család iskolakezdési támogatása</a:t>
            </a:r>
            <a:endParaRPr lang="hu-HU" dirty="0"/>
          </a:p>
        </p:txBody>
      </p:sp>
    </p:spTree>
    <p:extLst>
      <p:ext uri="{BB962C8B-B14F-4D97-AF65-F5344CB8AC3E}">
        <p14:creationId xmlns:p14="http://schemas.microsoft.com/office/powerpoint/2010/main" val="21885170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668215" y="621323"/>
            <a:ext cx="10480431" cy="369332"/>
          </a:xfrm>
          <a:prstGeom prst="rect">
            <a:avLst/>
          </a:prstGeom>
          <a:noFill/>
        </p:spPr>
        <p:txBody>
          <a:bodyPr wrap="square" rtlCol="0">
            <a:spAutoFit/>
          </a:bodyPr>
          <a:lstStyle/>
          <a:p>
            <a:r>
              <a:rPr lang="hu-HU" dirty="0" smtClean="0"/>
              <a:t>Utánfutónyi szeretetcsomagok székesfehérvári </a:t>
            </a:r>
            <a:r>
              <a:rPr lang="hu-HU" dirty="0" err="1" smtClean="0"/>
              <a:t>Ma-Tesz</a:t>
            </a:r>
            <a:r>
              <a:rPr lang="hu-HU" dirty="0" smtClean="0"/>
              <a:t> tagjainktól 12 rászoruló gyereknek és a Sipos családnak</a:t>
            </a:r>
            <a:endParaRPr lang="hu-HU" dirty="0"/>
          </a:p>
        </p:txBody>
      </p:sp>
      <p:pic>
        <p:nvPicPr>
          <p:cNvPr id="2052" name="Picture 4" descr="https://scontent-vie1-1.xx.fbcdn.net/v/t1.0-9/14333165_1093763154011871_3230738732313289063_n.jpg?oh=bfd0f692341a6cfc0ec13423efec993b&amp;oe=5898615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35483">
            <a:off x="8374996" y="1222408"/>
            <a:ext cx="3725743" cy="279430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scontent-vie1-1.xx.fbcdn.net/v/t1.0-9/14369972_1093763237345196_2199607090949355823_n.jpg?oh=14b8527bba4a28b0a14b619994a0ede8&amp;oe=58A3D74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48860">
            <a:off x="5636762" y="2090158"/>
            <a:ext cx="5293945" cy="41015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scontent-vie1-1.xx.fbcdn.net/v/t1.0-9/14355698_10205563732052319_3845399877789037209_n.jpg?oh=f9a1c626071c0fa673ccb068cc9c9f96&amp;oe=58A7F6A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51317">
            <a:off x="239347" y="1406770"/>
            <a:ext cx="5752290" cy="4314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8402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user\Pictures\2016_08_06\IMG_91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0553" y="977414"/>
            <a:ext cx="3573581" cy="2680186"/>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user\Pictures\2016_08_06\IMG_916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20223">
            <a:off x="358665" y="3365989"/>
            <a:ext cx="4117037" cy="308777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user\Pictures\2016_08_08\IMG_92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99385">
            <a:off x="5158154" y="1354016"/>
            <a:ext cx="6517364" cy="4888736"/>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363415" y="480646"/>
            <a:ext cx="11019693" cy="369332"/>
          </a:xfrm>
          <a:prstGeom prst="rect">
            <a:avLst/>
          </a:prstGeom>
          <a:noFill/>
        </p:spPr>
        <p:txBody>
          <a:bodyPr wrap="square" rtlCol="0">
            <a:spAutoFit/>
          </a:bodyPr>
          <a:lstStyle/>
          <a:p>
            <a:pPr algn="ctr"/>
            <a:r>
              <a:rPr lang="hu-HU" dirty="0" smtClean="0"/>
              <a:t>Jutalom a jó tanulásért    -    Egyhetes kisecseti nyaralás - sokszínű foglalkoztatással </a:t>
            </a:r>
            <a:endParaRPr lang="hu-HU" dirty="0"/>
          </a:p>
        </p:txBody>
      </p:sp>
    </p:spTree>
    <p:extLst>
      <p:ext uri="{BB962C8B-B14F-4D97-AF65-F5344CB8AC3E}">
        <p14:creationId xmlns:p14="http://schemas.microsoft.com/office/powerpoint/2010/main" val="10501548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user\Pictures\2016_08_05\IMG_91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488231">
            <a:off x="5716175" y="1242646"/>
            <a:ext cx="5955321" cy="4466491"/>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Users\user\Pictures\MATESZ\NANCY\Books donation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70279">
            <a:off x="304800" y="2014542"/>
            <a:ext cx="5040923" cy="3778354"/>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p:cNvSpPr txBox="1"/>
          <p:nvPr/>
        </p:nvSpPr>
        <p:spPr>
          <a:xfrm>
            <a:off x="304800" y="855785"/>
            <a:ext cx="5240215" cy="369332"/>
          </a:xfrm>
          <a:prstGeom prst="rect">
            <a:avLst/>
          </a:prstGeom>
          <a:noFill/>
        </p:spPr>
        <p:txBody>
          <a:bodyPr wrap="square" rtlCol="0">
            <a:spAutoFit/>
          </a:bodyPr>
          <a:lstStyle/>
          <a:p>
            <a:r>
              <a:rPr lang="hu-HU" dirty="0" smtClean="0"/>
              <a:t>Jutalomkönyv- és tisztálkodási szerek adományozása</a:t>
            </a:r>
            <a:endParaRPr lang="hu-HU" dirty="0"/>
          </a:p>
        </p:txBody>
      </p:sp>
    </p:spTree>
    <p:extLst>
      <p:ext uri="{BB962C8B-B14F-4D97-AF65-F5344CB8AC3E}">
        <p14:creationId xmlns:p14="http://schemas.microsoft.com/office/powerpoint/2010/main" val="27418435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scontent-fra3-1.xx.fbcdn.net/v/t1.0-9/14021637_1187573104596999_4429809378228561199_n.jpg?oh=2bfeec7361795ebb1109c05b55cfade3&amp;oe=58A8E84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22568">
            <a:off x="307730" y="1393332"/>
            <a:ext cx="4437031" cy="33277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scontent-fra3-1.xx.fbcdn.net/v/t1.0-9/14022176_10208132047117074_7370895179508545125_n.jpg?oh=359fd27237b3c356b68e2f0b0e02d039&amp;oe=58984D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5870" y="1669049"/>
            <a:ext cx="7579946" cy="4547968"/>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515815" y="468923"/>
            <a:ext cx="8042031" cy="369332"/>
          </a:xfrm>
          <a:prstGeom prst="rect">
            <a:avLst/>
          </a:prstGeom>
          <a:noFill/>
        </p:spPr>
        <p:txBody>
          <a:bodyPr wrap="square" rtlCol="0">
            <a:spAutoFit/>
          </a:bodyPr>
          <a:lstStyle/>
          <a:p>
            <a:r>
              <a:rPr lang="hu-HU" dirty="0" smtClean="0"/>
              <a:t>A nemzetközi elnök megtisztelő látogatása Budapesten 2016. augusztusában</a:t>
            </a:r>
            <a:endParaRPr lang="hu-HU" dirty="0"/>
          </a:p>
        </p:txBody>
      </p:sp>
    </p:spTree>
    <p:extLst>
      <p:ext uri="{BB962C8B-B14F-4D97-AF65-F5344CB8AC3E}">
        <p14:creationId xmlns:p14="http://schemas.microsoft.com/office/powerpoint/2010/main" val="8753574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user\Pictures\2016_05_08\IMG_87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9325" y="506047"/>
            <a:ext cx="5730961" cy="430041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user\Pictures\2016_05_08\DSCN58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62552">
            <a:off x="422030" y="1535723"/>
            <a:ext cx="5814647" cy="4360985"/>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527538" y="506047"/>
            <a:ext cx="4700954" cy="369332"/>
          </a:xfrm>
          <a:prstGeom prst="rect">
            <a:avLst/>
          </a:prstGeom>
          <a:noFill/>
        </p:spPr>
        <p:txBody>
          <a:bodyPr wrap="square" rtlCol="0">
            <a:spAutoFit/>
          </a:bodyPr>
          <a:lstStyle/>
          <a:p>
            <a:r>
              <a:rPr lang="hu-HU" dirty="0" smtClean="0"/>
              <a:t>Csapatot építünk …</a:t>
            </a:r>
            <a:endParaRPr lang="hu-HU" dirty="0"/>
          </a:p>
        </p:txBody>
      </p:sp>
    </p:spTree>
    <p:extLst>
      <p:ext uri="{BB962C8B-B14F-4D97-AF65-F5344CB8AC3E}">
        <p14:creationId xmlns:p14="http://schemas.microsoft.com/office/powerpoint/2010/main" val="17347215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rigpawiki.org/images/6/6c/13DL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170072">
            <a:off x="396037" y="441229"/>
            <a:ext cx="2786002" cy="26140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ergeant.senate.ca.gov/sites/sergeant.senate.ca.gov/files/imagefield_thumbs/sml-Airplane-over-East-side-of-Capitol-19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98888">
            <a:off x="8159007" y="433978"/>
            <a:ext cx="38100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ageofex.marinersmuseum.org/mm_images/G6701909P35_FrtPc_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82941">
            <a:off x="463565" y="3172272"/>
            <a:ext cx="2371208" cy="33397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eb.uri.edu/nonviolence/files/Gandhi-on-Pea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0067" y="2310916"/>
            <a:ext cx="4552334" cy="40183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courses.wccnet.edu/~jrush/women%20march1.b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41564">
            <a:off x="7811193" y="3985101"/>
            <a:ext cx="3970000" cy="2646667"/>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p:cNvSpPr txBox="1"/>
          <p:nvPr/>
        </p:nvSpPr>
        <p:spPr>
          <a:xfrm>
            <a:off x="773723" y="7092460"/>
            <a:ext cx="10550769" cy="1200329"/>
          </a:xfrm>
          <a:prstGeom prst="rect">
            <a:avLst/>
          </a:prstGeom>
          <a:noFill/>
        </p:spPr>
        <p:txBody>
          <a:bodyPr wrap="square" rtlCol="0">
            <a:spAutoFit/>
          </a:bodyPr>
          <a:lstStyle/>
          <a:p>
            <a:pPr algn="ctr"/>
            <a:r>
              <a:rPr lang="hu-HU" sz="2400" b="1" dirty="0"/>
              <a:t>“Önmagunk megtalálásának a legjobb módja, ha elveszünk mások szolgálatában.” (</a:t>
            </a:r>
            <a:r>
              <a:rPr lang="hu-HU" sz="2400" b="1" dirty="0" err="1"/>
              <a:t>Mahatma</a:t>
            </a:r>
            <a:r>
              <a:rPr lang="hu-HU" sz="2400" b="1" dirty="0"/>
              <a:t> Gandhi</a:t>
            </a:r>
            <a:r>
              <a:rPr lang="hu-HU" sz="2400" dirty="0" smtClean="0"/>
              <a:t>)</a:t>
            </a:r>
          </a:p>
          <a:p>
            <a:pPr algn="ctr"/>
            <a:endParaRPr lang="hu-HU" sz="2400" dirty="0"/>
          </a:p>
        </p:txBody>
      </p:sp>
      <p:sp>
        <p:nvSpPr>
          <p:cNvPr id="4" name="Szövegdoboz 3"/>
          <p:cNvSpPr txBox="1"/>
          <p:nvPr/>
        </p:nvSpPr>
        <p:spPr>
          <a:xfrm>
            <a:off x="3364523" y="328246"/>
            <a:ext cx="5052646" cy="1569660"/>
          </a:xfrm>
          <a:prstGeom prst="rect">
            <a:avLst/>
          </a:prstGeom>
          <a:noFill/>
        </p:spPr>
        <p:txBody>
          <a:bodyPr wrap="square" rtlCol="0">
            <a:spAutoFit/>
          </a:bodyPr>
          <a:lstStyle/>
          <a:p>
            <a:r>
              <a:rPr lang="hu-HU" sz="4800" dirty="0" smtClean="0"/>
              <a:t>4. A kezdeti korszakról röviden</a:t>
            </a:r>
            <a:endParaRPr lang="hu-HU" sz="4800" dirty="0"/>
          </a:p>
        </p:txBody>
      </p:sp>
    </p:spTree>
    <p:extLst>
      <p:ext uri="{BB962C8B-B14F-4D97-AF65-F5344CB8AC3E}">
        <p14:creationId xmlns:p14="http://schemas.microsoft.com/office/powerpoint/2010/main" val="2211163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user\Pictures\2016_07_07\IMG_90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74" y="969888"/>
            <a:ext cx="6630110" cy="497371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E:\Dokumentumok\Képek\TEOZÓFIA\healing_ang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4860" y="120064"/>
            <a:ext cx="4334609" cy="6208042"/>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281354" y="398585"/>
            <a:ext cx="6509630" cy="369332"/>
          </a:xfrm>
          <a:prstGeom prst="rect">
            <a:avLst/>
          </a:prstGeom>
          <a:noFill/>
        </p:spPr>
        <p:txBody>
          <a:bodyPr wrap="square" rtlCol="0">
            <a:spAutoFit/>
          </a:bodyPr>
          <a:lstStyle/>
          <a:p>
            <a:r>
              <a:rPr lang="hu-HU" dirty="0" smtClean="0"/>
              <a:t>Virtuális gyógyító csoportunk  5 éve folyamatosan  működik</a:t>
            </a:r>
            <a:endParaRPr lang="hu-HU" dirty="0"/>
          </a:p>
        </p:txBody>
      </p:sp>
    </p:spTree>
    <p:extLst>
      <p:ext uri="{BB962C8B-B14F-4D97-AF65-F5344CB8AC3E}">
        <p14:creationId xmlns:p14="http://schemas.microsoft.com/office/powerpoint/2010/main" val="33242539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Kép 0" descr="fejlec_wo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158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églalap 1"/>
          <p:cNvSpPr/>
          <p:nvPr/>
        </p:nvSpPr>
        <p:spPr>
          <a:xfrm>
            <a:off x="140677" y="1582339"/>
            <a:ext cx="12051323" cy="5262979"/>
          </a:xfrm>
          <a:prstGeom prst="rect">
            <a:avLst/>
          </a:prstGeom>
        </p:spPr>
        <p:txBody>
          <a:bodyPr wrap="square">
            <a:spAutoFit/>
          </a:bodyPr>
          <a:lstStyle/>
          <a:p>
            <a:pPr algn="ctr"/>
            <a:r>
              <a:rPr lang="hu-HU" sz="3200" dirty="0"/>
              <a:t>Ó, szeretet ereje!</a:t>
            </a:r>
          </a:p>
          <a:p>
            <a:r>
              <a:rPr lang="hu-HU" sz="2000" dirty="0"/>
              <a:t> </a:t>
            </a:r>
          </a:p>
          <a:p>
            <a:pPr algn="ctr"/>
            <a:r>
              <a:rPr lang="hu-HU" sz="2400" dirty="0"/>
              <a:t>Elkötelezzük magunkat neked hűségünkkel, </a:t>
            </a:r>
            <a:endParaRPr lang="hu-HU" sz="2400" dirty="0" smtClean="0"/>
          </a:p>
          <a:p>
            <a:pPr algn="ctr"/>
            <a:r>
              <a:rPr lang="hu-HU" sz="2400" dirty="0" smtClean="0"/>
              <a:t>tudva </a:t>
            </a:r>
            <a:r>
              <a:rPr lang="hu-HU" sz="2400" dirty="0"/>
              <a:t>azt, hogy csak a szeretet tudja megváltani a világot. </a:t>
            </a:r>
          </a:p>
          <a:p>
            <a:pPr algn="ctr"/>
            <a:endParaRPr lang="hu-HU" sz="2400" dirty="0" smtClean="0"/>
          </a:p>
          <a:p>
            <a:pPr algn="ctr"/>
            <a:r>
              <a:rPr lang="hu-HU" sz="2400" dirty="0" smtClean="0"/>
              <a:t>Áldásodat hívjuk </a:t>
            </a:r>
            <a:r>
              <a:rPr lang="hu-HU" sz="2400" dirty="0"/>
              <a:t>mindazokra, akik arra törekednek, hogy Téged szolgáljanak.</a:t>
            </a:r>
          </a:p>
          <a:p>
            <a:pPr algn="ctr"/>
            <a:endParaRPr lang="hu-HU" sz="2400" dirty="0" smtClean="0"/>
          </a:p>
          <a:p>
            <a:pPr algn="ctr"/>
            <a:r>
              <a:rPr lang="hu-HU" sz="2400" dirty="0" smtClean="0"/>
              <a:t>Kérjük az </a:t>
            </a:r>
            <a:r>
              <a:rPr lang="hu-HU" sz="2400" dirty="0"/>
              <a:t>áldásodat mindazokra, </a:t>
            </a:r>
            <a:r>
              <a:rPr lang="hu-HU" sz="2400" b="1" dirty="0"/>
              <a:t>akik szenvednek</a:t>
            </a:r>
            <a:r>
              <a:rPr lang="hu-HU" sz="2400" dirty="0"/>
              <a:t>, </a:t>
            </a:r>
            <a:endParaRPr lang="hu-HU" sz="2400" dirty="0" smtClean="0"/>
          </a:p>
          <a:p>
            <a:pPr algn="ctr"/>
            <a:r>
              <a:rPr lang="hu-HU" sz="2400" dirty="0" smtClean="0"/>
              <a:t>burkold </a:t>
            </a:r>
            <a:r>
              <a:rPr lang="hu-HU" sz="2400" dirty="0"/>
              <a:t>be a Te szeretetedbe őket </a:t>
            </a:r>
            <a:r>
              <a:rPr lang="hu-HU" sz="2400" dirty="0" smtClean="0"/>
              <a:t>szenvedéseik és </a:t>
            </a:r>
            <a:r>
              <a:rPr lang="hu-HU" sz="2400" dirty="0"/>
              <a:t>megpróbáltatásaik közepette.</a:t>
            </a:r>
          </a:p>
          <a:p>
            <a:pPr algn="ctr"/>
            <a:endParaRPr lang="hu-HU" sz="2400" dirty="0" smtClean="0"/>
          </a:p>
          <a:p>
            <a:pPr algn="ctr"/>
            <a:r>
              <a:rPr lang="hu-HU" sz="2400" dirty="0" smtClean="0"/>
              <a:t>Kérjük </a:t>
            </a:r>
            <a:r>
              <a:rPr lang="hu-HU" sz="2400" dirty="0"/>
              <a:t>az áldásodat mindazokra, </a:t>
            </a:r>
            <a:r>
              <a:rPr lang="hu-HU" sz="2400" b="1" dirty="0"/>
              <a:t>akik szenvedést okoznak</a:t>
            </a:r>
            <a:r>
              <a:rPr lang="hu-HU" sz="2400" dirty="0"/>
              <a:t>, </a:t>
            </a:r>
            <a:endParaRPr lang="hu-HU" sz="2400" dirty="0" smtClean="0"/>
          </a:p>
          <a:p>
            <a:pPr algn="ctr"/>
            <a:r>
              <a:rPr lang="hu-HU" sz="2400" dirty="0" smtClean="0"/>
              <a:t>hogy </a:t>
            </a:r>
            <a:r>
              <a:rPr lang="hu-HU" sz="2400" dirty="0"/>
              <a:t>visszatérhessenek hozzád és szolgáljanak Téged!</a:t>
            </a:r>
          </a:p>
          <a:p>
            <a:pPr algn="ctr"/>
            <a:r>
              <a:rPr lang="hu-HU" sz="2400" dirty="0"/>
              <a:t> </a:t>
            </a:r>
          </a:p>
          <a:p>
            <a:pPr algn="ctr"/>
            <a:r>
              <a:rPr lang="hu-HU" sz="2000" dirty="0"/>
              <a:t>(G. </a:t>
            </a:r>
            <a:r>
              <a:rPr lang="hu-HU" sz="2000" dirty="0" err="1"/>
              <a:t>Arundale</a:t>
            </a:r>
            <a:r>
              <a:rPr lang="hu-HU" sz="2000" dirty="0"/>
              <a:t> invokációja)</a:t>
            </a:r>
          </a:p>
        </p:txBody>
      </p:sp>
    </p:spTree>
    <p:extLst>
      <p:ext uri="{BB962C8B-B14F-4D97-AF65-F5344CB8AC3E}">
        <p14:creationId xmlns:p14="http://schemas.microsoft.com/office/powerpoint/2010/main" val="23362116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Dokumentumok\Képek\RERICH\Rerich Nagarju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0262" y="1619284"/>
            <a:ext cx="6924213" cy="4347761"/>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539262" y="609600"/>
            <a:ext cx="7573107" cy="2985433"/>
          </a:xfrm>
          <a:prstGeom prst="rect">
            <a:avLst/>
          </a:prstGeom>
          <a:noFill/>
        </p:spPr>
        <p:txBody>
          <a:bodyPr wrap="square" rtlCol="0">
            <a:spAutoFit/>
          </a:bodyPr>
          <a:lstStyle/>
          <a:p>
            <a:r>
              <a:rPr lang="hu-HU" sz="4800" dirty="0" smtClean="0"/>
              <a:t>Oktávokkal feljebb….</a:t>
            </a:r>
          </a:p>
          <a:p>
            <a:endParaRPr lang="hu-HU" sz="2000" dirty="0" smtClean="0"/>
          </a:p>
          <a:p>
            <a:r>
              <a:rPr lang="hu-HU" sz="2000" dirty="0" smtClean="0"/>
              <a:t>A Csend hangja és </a:t>
            </a:r>
            <a:r>
              <a:rPr lang="hu-HU" sz="2000" dirty="0" err="1" smtClean="0"/>
              <a:t>Nagarjuna</a:t>
            </a:r>
            <a:r>
              <a:rPr lang="hu-HU" sz="2000" dirty="0" smtClean="0"/>
              <a:t> </a:t>
            </a:r>
          </a:p>
          <a:p>
            <a:endParaRPr lang="hu-HU" sz="2000" dirty="0"/>
          </a:p>
          <a:p>
            <a:r>
              <a:rPr lang="hu-HU" sz="2000" dirty="0" err="1" smtClean="0"/>
              <a:t>Nirmanakayak</a:t>
            </a:r>
            <a:endParaRPr lang="hu-HU" sz="2000" dirty="0" smtClean="0"/>
          </a:p>
          <a:p>
            <a:endParaRPr lang="hu-HU" sz="2000" dirty="0"/>
          </a:p>
          <a:p>
            <a:r>
              <a:rPr lang="hu-HU" sz="2000" dirty="0" smtClean="0"/>
              <a:t>Az ideál, amiről beszélek</a:t>
            </a:r>
          </a:p>
          <a:p>
            <a:endParaRPr lang="hu-HU" sz="2000" dirty="0"/>
          </a:p>
        </p:txBody>
      </p:sp>
      <p:sp>
        <p:nvSpPr>
          <p:cNvPr id="3" name="Szövegdoboz 2"/>
          <p:cNvSpPr txBox="1"/>
          <p:nvPr/>
        </p:nvSpPr>
        <p:spPr>
          <a:xfrm>
            <a:off x="761999" y="5322277"/>
            <a:ext cx="3563815" cy="369332"/>
          </a:xfrm>
          <a:prstGeom prst="rect">
            <a:avLst/>
          </a:prstGeom>
          <a:noFill/>
        </p:spPr>
        <p:txBody>
          <a:bodyPr wrap="square" rtlCol="0">
            <a:spAutoFit/>
          </a:bodyPr>
          <a:lstStyle/>
          <a:p>
            <a:pPr algn="r"/>
            <a:r>
              <a:rPr lang="hu-HU" dirty="0" smtClean="0"/>
              <a:t>  Ny. </a:t>
            </a:r>
            <a:r>
              <a:rPr lang="hu-HU" dirty="0" err="1" smtClean="0"/>
              <a:t>Roerich</a:t>
            </a:r>
            <a:r>
              <a:rPr lang="hu-HU" dirty="0" smtClean="0"/>
              <a:t> képe</a:t>
            </a:r>
            <a:endParaRPr lang="hu-HU" dirty="0"/>
          </a:p>
        </p:txBody>
      </p:sp>
    </p:spTree>
    <p:extLst>
      <p:ext uri="{BB962C8B-B14F-4D97-AF65-F5344CB8AC3E}">
        <p14:creationId xmlns:p14="http://schemas.microsoft.com/office/powerpoint/2010/main" val="38042574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808892" y="633046"/>
            <a:ext cx="9870831" cy="830997"/>
          </a:xfrm>
          <a:prstGeom prst="rect">
            <a:avLst/>
          </a:prstGeom>
          <a:noFill/>
        </p:spPr>
        <p:txBody>
          <a:bodyPr wrap="square" rtlCol="0">
            <a:spAutoFit/>
          </a:bodyPr>
          <a:lstStyle/>
          <a:p>
            <a:r>
              <a:rPr lang="hu-HU" sz="4800" dirty="0" smtClean="0"/>
              <a:t>Cselekvő élet - a Csend hangja alapján </a:t>
            </a:r>
            <a:endParaRPr lang="hu-HU" sz="4800" dirty="0"/>
          </a:p>
        </p:txBody>
      </p:sp>
      <p:sp>
        <p:nvSpPr>
          <p:cNvPr id="3" name="Szövegdoboz 2"/>
          <p:cNvSpPr txBox="1"/>
          <p:nvPr/>
        </p:nvSpPr>
        <p:spPr>
          <a:xfrm>
            <a:off x="1817078" y="1464043"/>
            <a:ext cx="7748954" cy="646331"/>
          </a:xfrm>
          <a:prstGeom prst="rect">
            <a:avLst/>
          </a:prstGeom>
          <a:noFill/>
        </p:spPr>
        <p:txBody>
          <a:bodyPr wrap="square" rtlCol="0">
            <a:spAutoFit/>
          </a:bodyPr>
          <a:lstStyle/>
          <a:p>
            <a:pPr algn="ctr"/>
            <a:r>
              <a:rPr lang="hu-HU" b="1" dirty="0" smtClean="0"/>
              <a:t>Az első kulcs: </a:t>
            </a:r>
            <a:r>
              <a:rPr lang="hu-HU" b="1" dirty="0" err="1" smtClean="0"/>
              <a:t>Dána</a:t>
            </a:r>
            <a:r>
              <a:rPr lang="hu-HU" b="1" dirty="0" smtClean="0"/>
              <a:t>, az irgalmasság,  szeretet és gyöngéd könyörület</a:t>
            </a:r>
          </a:p>
          <a:p>
            <a:pPr algn="ctr"/>
            <a:r>
              <a:rPr lang="hu-HU" dirty="0" smtClean="0"/>
              <a:t>az Ösvény kezdetén álló kapu előtt…</a:t>
            </a:r>
            <a:endParaRPr lang="hu-HU" dirty="0"/>
          </a:p>
        </p:txBody>
      </p:sp>
      <p:pic>
        <p:nvPicPr>
          <p:cNvPr id="1026" name="Picture 2" descr="Képtalálat a következőre: „régi kulcsok”">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0612" y="2274277"/>
            <a:ext cx="6767389" cy="4171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5241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715108" y="1160584"/>
            <a:ext cx="10597661" cy="5016758"/>
          </a:xfrm>
          <a:prstGeom prst="rect">
            <a:avLst/>
          </a:prstGeom>
          <a:noFill/>
        </p:spPr>
        <p:txBody>
          <a:bodyPr wrap="square" rtlCol="0">
            <a:spAutoFit/>
          </a:bodyPr>
          <a:lstStyle/>
          <a:p>
            <a:pPr algn="ctr"/>
            <a:r>
              <a:rPr lang="hu-HU" sz="4000" b="1" dirty="0" smtClean="0">
                <a:ln w="17780" cmpd="sng">
                  <a:solidFill>
                    <a:schemeClr val="accent1">
                      <a:tint val="3000"/>
                    </a:schemeClr>
                  </a:solidFill>
                  <a:prstDash val="solid"/>
                  <a:miter lim="800000"/>
                </a:ln>
                <a:solidFill>
                  <a:srgbClr val="00B050"/>
                </a:solidFill>
                <a:effectLst>
                  <a:outerShdw blurRad="55000" dist="50800" dir="5400000" algn="tl">
                    <a:srgbClr val="000000">
                      <a:alpha val="33000"/>
                    </a:srgbClr>
                  </a:outerShdw>
                </a:effectLst>
              </a:rPr>
              <a:t>„Légy alázatos, ha el akarod érni a bölcsességet,</a:t>
            </a:r>
          </a:p>
          <a:p>
            <a:pPr algn="ctr"/>
            <a:r>
              <a:rPr lang="hu-HU" sz="4000" b="1" dirty="0" smtClean="0">
                <a:ln w="17780" cmpd="sng">
                  <a:solidFill>
                    <a:schemeClr val="accent1">
                      <a:tint val="3000"/>
                    </a:schemeClr>
                  </a:solidFill>
                  <a:prstDash val="solid"/>
                  <a:miter lim="800000"/>
                </a:ln>
                <a:solidFill>
                  <a:srgbClr val="00B050"/>
                </a:solidFill>
                <a:effectLst>
                  <a:outerShdw blurRad="55000" dist="50800" dir="5400000" algn="tl">
                    <a:srgbClr val="000000">
                      <a:alpha val="33000"/>
                    </a:srgbClr>
                  </a:outerShdw>
                </a:effectLst>
              </a:rPr>
              <a:t>És légy még alázatosabb. Ha ura vagy annak.”  </a:t>
            </a:r>
          </a:p>
          <a:p>
            <a:endParaRPr lang="hu-HU" sz="4000" b="1" dirty="0"/>
          </a:p>
          <a:p>
            <a:pPr algn="ctr"/>
            <a:r>
              <a:rPr lang="hu-HU" sz="4000" dirty="0" smtClean="0"/>
              <a:t>Köszönöm a megtisztelő figyelmet!</a:t>
            </a:r>
          </a:p>
          <a:p>
            <a:pPr algn="ctr"/>
            <a:endParaRPr lang="hu-HU" sz="4000" b="1" dirty="0"/>
          </a:p>
          <a:p>
            <a:pPr algn="ctr"/>
            <a:r>
              <a:rPr lang="hu-HU" sz="4000" b="1" dirty="0" smtClean="0">
                <a:solidFill>
                  <a:srgbClr val="7030A0"/>
                </a:solidFill>
              </a:rPr>
              <a:t>A </a:t>
            </a:r>
            <a:r>
              <a:rPr lang="hu-HU" sz="4000" b="1" dirty="0" err="1" smtClean="0">
                <a:solidFill>
                  <a:srgbClr val="7030A0"/>
                </a:solidFill>
              </a:rPr>
              <a:t>Ma-Tesz</a:t>
            </a:r>
            <a:r>
              <a:rPr lang="hu-HU" sz="4000" b="1" dirty="0" smtClean="0">
                <a:solidFill>
                  <a:srgbClr val="7030A0"/>
                </a:solidFill>
              </a:rPr>
              <a:t> várja soraiba mindazokat, akik önkéntesként, </a:t>
            </a:r>
          </a:p>
          <a:p>
            <a:pPr algn="ctr"/>
            <a:r>
              <a:rPr lang="hu-HU" sz="4000" b="1" dirty="0" smtClean="0">
                <a:solidFill>
                  <a:srgbClr val="7030A0"/>
                </a:solidFill>
              </a:rPr>
              <a:t>szívből vállalják a szolgálati munkát.</a:t>
            </a:r>
            <a:endParaRPr lang="hu-HU" sz="4000" b="1" dirty="0">
              <a:solidFill>
                <a:srgbClr val="7030A0"/>
              </a:solidFill>
            </a:endParaRPr>
          </a:p>
        </p:txBody>
      </p:sp>
    </p:spTree>
    <p:extLst>
      <p:ext uri="{BB962C8B-B14F-4D97-AF65-F5344CB8AC3E}">
        <p14:creationId xmlns:p14="http://schemas.microsoft.com/office/powerpoint/2010/main" val="1199712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09325">
            <a:off x="7968341" y="882443"/>
            <a:ext cx="3538666" cy="460989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4277" y="2884897"/>
            <a:ext cx="4349261" cy="4085333"/>
          </a:xfrm>
          <a:prstGeom prst="rect">
            <a:avLst/>
          </a:prstGeom>
        </p:spPr>
      </p:pic>
      <p:sp>
        <p:nvSpPr>
          <p:cNvPr id="5" name="Szövegdoboz 4"/>
          <p:cNvSpPr txBox="1"/>
          <p:nvPr/>
        </p:nvSpPr>
        <p:spPr>
          <a:xfrm>
            <a:off x="363415" y="211015"/>
            <a:ext cx="7491047" cy="2308324"/>
          </a:xfrm>
          <a:prstGeom prst="rect">
            <a:avLst/>
          </a:prstGeom>
          <a:noFill/>
        </p:spPr>
        <p:txBody>
          <a:bodyPr wrap="square" rtlCol="0">
            <a:spAutoFit/>
          </a:bodyPr>
          <a:lstStyle/>
          <a:p>
            <a:r>
              <a:rPr lang="hu-HU" sz="4800" b="1" dirty="0" smtClean="0"/>
              <a:t>5. Nem számít </a:t>
            </a:r>
          </a:p>
          <a:p>
            <a:r>
              <a:rPr lang="hu-HU" sz="4800" b="1" dirty="0" smtClean="0"/>
              <a:t>hogyan nevezzük el, </a:t>
            </a:r>
          </a:p>
          <a:p>
            <a:r>
              <a:rPr lang="hu-HU" sz="4800" b="1" dirty="0" smtClean="0"/>
              <a:t>a munka legyen elvégezve</a:t>
            </a:r>
            <a:endParaRPr lang="hu-HU" sz="4800" b="1" dirty="0"/>
          </a:p>
        </p:txBody>
      </p:sp>
    </p:spTree>
    <p:extLst>
      <p:ext uri="{BB962C8B-B14F-4D97-AF65-F5344CB8AC3E}">
        <p14:creationId xmlns:p14="http://schemas.microsoft.com/office/powerpoint/2010/main" val="39328012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50411">
            <a:off x="416351" y="2768759"/>
            <a:ext cx="5288552" cy="3503666"/>
          </a:xfrm>
          <a:prstGeom prst="rect">
            <a:avLst/>
          </a:prstGeom>
        </p:spPr>
      </p:pic>
      <p:pic>
        <p:nvPicPr>
          <p:cNvPr id="2052" name="Picture 4" descr="http://www.homerevo.com/wp-content/uploads/Modern-Workplace-Design-Created-By-Pierandrei-Associati-House-Pho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7676" y="4096992"/>
            <a:ext cx="4193166" cy="31430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lerablog.org/wp-content/uploads/2014/01/School-Childr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18986">
            <a:off x="8427743" y="1189972"/>
            <a:ext cx="3287883" cy="25551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renewedlivinginc.com/wp-content/uploads/2012/04/iStock_000012953502Mediu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28346" y="1801277"/>
            <a:ext cx="4037328" cy="2689174"/>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p:cNvSpPr txBox="1"/>
          <p:nvPr/>
        </p:nvSpPr>
        <p:spPr>
          <a:xfrm>
            <a:off x="480645" y="504092"/>
            <a:ext cx="8018585" cy="830997"/>
          </a:xfrm>
          <a:prstGeom prst="rect">
            <a:avLst/>
          </a:prstGeom>
          <a:noFill/>
        </p:spPr>
        <p:txBody>
          <a:bodyPr wrap="square" rtlCol="0">
            <a:spAutoFit/>
          </a:bodyPr>
          <a:lstStyle/>
          <a:p>
            <a:r>
              <a:rPr lang="hu-HU" sz="4800" dirty="0"/>
              <a:t>6</a:t>
            </a:r>
            <a:r>
              <a:rPr lang="hu-HU" sz="4800" dirty="0" smtClean="0"/>
              <a:t>.  Változott a világ 1908 óta…</a:t>
            </a:r>
            <a:endParaRPr lang="hu-HU" sz="4800" dirty="0"/>
          </a:p>
        </p:txBody>
      </p:sp>
    </p:spTree>
    <p:extLst>
      <p:ext uri="{BB962C8B-B14F-4D97-AF65-F5344CB8AC3E}">
        <p14:creationId xmlns:p14="http://schemas.microsoft.com/office/powerpoint/2010/main" val="18458258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latinlink.usmediaconsulting.com/wp-content/uploads/2013/01/social_medi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167349">
            <a:off x="6491132" y="1320342"/>
            <a:ext cx="4870127" cy="325144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cronkitehhh.jmc.asu.edu/wp-content/uploads/2011/09/01-Social-Media-Commercialisation53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328" y="3039847"/>
            <a:ext cx="3038839" cy="30388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s://encrypted-tbn3.gstatic.com/images?q=tbn:ANd9GcQpB_UR0d7Vt3hxfYnJUyScTVhtloy7FtV1fLSD_N9L4ztLn6B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56321">
            <a:off x="3374684" y="3679245"/>
            <a:ext cx="3740720" cy="28019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http://fc03.deviantart.net/fs70/f/2011/336/e/4/e4efc8f612ff0caa58258d208b686b6a-d4hx36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17244">
            <a:off x="8195525" y="523507"/>
            <a:ext cx="3612350" cy="270926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womensmediasummit.com/wp-content/uploads/2009/09/mediacoverag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8592" y="3481754"/>
            <a:ext cx="4097362" cy="2785864"/>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p:cNvSpPr txBox="1"/>
          <p:nvPr/>
        </p:nvSpPr>
        <p:spPr>
          <a:xfrm>
            <a:off x="338328" y="392288"/>
            <a:ext cx="5886626" cy="1815882"/>
          </a:xfrm>
          <a:prstGeom prst="rect">
            <a:avLst/>
          </a:prstGeom>
          <a:noFill/>
        </p:spPr>
        <p:txBody>
          <a:bodyPr wrap="square" rtlCol="0">
            <a:spAutoFit/>
          </a:bodyPr>
          <a:lstStyle/>
          <a:p>
            <a:r>
              <a:rPr lang="hu-HU" sz="4800" dirty="0" smtClean="0"/>
              <a:t>7. Minden EGY... </a:t>
            </a:r>
          </a:p>
          <a:p>
            <a:pPr algn="r"/>
            <a:r>
              <a:rPr lang="hu-HU" sz="3200" dirty="0" smtClean="0"/>
              <a:t>Mások szolgálatával is önmagunkat szolgáljuk</a:t>
            </a:r>
            <a:endParaRPr lang="hu-HU" sz="3200" dirty="0"/>
          </a:p>
        </p:txBody>
      </p:sp>
    </p:spTree>
    <p:extLst>
      <p:ext uri="{BB962C8B-B14F-4D97-AF65-F5344CB8AC3E}">
        <p14:creationId xmlns:p14="http://schemas.microsoft.com/office/powerpoint/2010/main" val="38842752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http://www.theoservice.org/sites/theoservice.org/files/lotuscentenary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9757" y="4188155"/>
            <a:ext cx="2400300" cy="190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098" name="Picture 2" descr="http://image.slidesharecdn.com/charityorganizations-121113153123-phpapp01/95/charity-organizations-1-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98348">
            <a:off x="318077" y="1963198"/>
            <a:ext cx="3427755" cy="257350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lifecheating.com/wp-content/uploads/2014/06/charit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86970">
            <a:off x="7536023" y="867511"/>
            <a:ext cx="4248150" cy="274320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ts-leeds.org.uk/images/TOSlog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1284" y="1921352"/>
            <a:ext cx="4268077" cy="445582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theosophyqld.org.au/images/tos/tos-logo-dov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716042">
            <a:off x="572742" y="4495111"/>
            <a:ext cx="2559643" cy="1126244"/>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293076" y="351692"/>
            <a:ext cx="7104185" cy="1569660"/>
          </a:xfrm>
          <a:prstGeom prst="rect">
            <a:avLst/>
          </a:prstGeom>
          <a:noFill/>
        </p:spPr>
        <p:txBody>
          <a:bodyPr wrap="square" rtlCol="0">
            <a:spAutoFit/>
          </a:bodyPr>
          <a:lstStyle/>
          <a:p>
            <a:pPr algn="ctr"/>
            <a:r>
              <a:rPr lang="hu-HU" sz="4800" dirty="0" smtClean="0"/>
              <a:t>8. Jószolgálati tevékenység 1908 óta</a:t>
            </a:r>
            <a:endParaRPr lang="hu-HU" sz="4800" dirty="0"/>
          </a:p>
        </p:txBody>
      </p:sp>
    </p:spTree>
    <p:extLst>
      <p:ext uri="{BB962C8B-B14F-4D97-AF65-F5344CB8AC3E}">
        <p14:creationId xmlns:p14="http://schemas.microsoft.com/office/powerpoint/2010/main" val="4164117271"/>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2168</TotalTime>
  <Words>1193</Words>
  <Application>Microsoft Office PowerPoint</Application>
  <PresentationFormat>Egyéni</PresentationFormat>
  <Paragraphs>205</Paragraphs>
  <Slides>54</Slides>
  <Notes>0</Notes>
  <HiddenSlides>0</HiddenSlides>
  <MMClips>0</MMClips>
  <ScaleCrop>false</ScaleCrop>
  <HeadingPairs>
    <vt:vector size="4" baseType="variant">
      <vt:variant>
        <vt:lpstr>Téma</vt:lpstr>
      </vt:variant>
      <vt:variant>
        <vt:i4>1</vt:i4>
      </vt:variant>
      <vt:variant>
        <vt:lpstr>Diacímek</vt:lpstr>
      </vt:variant>
      <vt:variant>
        <vt:i4>54</vt:i4>
      </vt:variant>
    </vt:vector>
  </HeadingPairs>
  <TitlesOfParts>
    <vt:vector size="55" baseType="lpstr">
      <vt:lpstr>Retrospect</vt:lpstr>
      <vt:lpstr>A TEOZÓFIAI SZOLGÁLAT -  A CSELEKVÉS ÚTJA A szolgálat munkája a nagyvilágban és itthon </vt:lpstr>
      <vt:lpstr>1. A TOS jószolgálati szervezet</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 „Aki nem gyakorolja az önzetlenséget, aki nem kész az utolsó falatját megosztani egy nála gyengébbel, aki elmulaszt embertársán segíteni – legyen az bármilyen fajtájú, nemzetiségű vagy hitű – bárhol és bármikor találkozik is a szenvedéssel, és aki süket az emberi nyomorúság kiáltására, aki ártatlant hall rágalmazni és nem védi meg, mint ahogy megvédené önmagát, az nem teozófus.” (H.P. Blavatsky: Gyakorlati okkultizmus) </vt:lpstr>
      <vt:lpstr>PowerPoint bemutató</vt:lpstr>
      <vt:lpstr>A kezdetek Magyarországon  </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Nancy</dc:creator>
  <cp:lastModifiedBy>user</cp:lastModifiedBy>
  <cp:revision>182</cp:revision>
  <dcterms:created xsi:type="dcterms:W3CDTF">2014-07-23T20:38:13Z</dcterms:created>
  <dcterms:modified xsi:type="dcterms:W3CDTF">2016-10-17T18:09:27Z</dcterms:modified>
</cp:coreProperties>
</file>