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68" r:id="rId3"/>
    <p:sldId id="276" r:id="rId4"/>
    <p:sldId id="320" r:id="rId5"/>
    <p:sldId id="369" r:id="rId6"/>
    <p:sldId id="351" r:id="rId7"/>
    <p:sldId id="357" r:id="rId8"/>
    <p:sldId id="335" r:id="rId9"/>
    <p:sldId id="361" r:id="rId10"/>
    <p:sldId id="362" r:id="rId11"/>
    <p:sldId id="363" r:id="rId12"/>
    <p:sldId id="341" r:id="rId13"/>
    <p:sldId id="370" r:id="rId14"/>
    <p:sldId id="371" r:id="rId15"/>
    <p:sldId id="353" r:id="rId16"/>
    <p:sldId id="358" r:id="rId17"/>
    <p:sldId id="359" r:id="rId18"/>
    <p:sldId id="350" r:id="rId19"/>
    <p:sldId id="308" r:id="rId20"/>
    <p:sldId id="360" r:id="rId21"/>
    <p:sldId id="372" r:id="rId22"/>
    <p:sldId id="317" r:id="rId23"/>
    <p:sldId id="331" r:id="rId24"/>
    <p:sldId id="346" r:id="rId25"/>
    <p:sldId id="339" r:id="rId26"/>
    <p:sldId id="338" r:id="rId27"/>
    <p:sldId id="354" r:id="rId28"/>
    <p:sldId id="374" r:id="rId29"/>
    <p:sldId id="366" r:id="rId30"/>
    <p:sldId id="373" r:id="rId31"/>
    <p:sldId id="375" r:id="rId32"/>
    <p:sldId id="376" r:id="rId33"/>
    <p:sldId id="377" r:id="rId34"/>
    <p:sldId id="378" r:id="rId35"/>
    <p:sldId id="305" r:id="rId36"/>
    <p:sldId id="381" r:id="rId37"/>
    <p:sldId id="382" r:id="rId38"/>
    <p:sldId id="383" r:id="rId39"/>
    <p:sldId id="384" r:id="rId40"/>
    <p:sldId id="385" r:id="rId41"/>
    <p:sldId id="386" r:id="rId42"/>
    <p:sldId id="348" r:id="rId43"/>
    <p:sldId id="379" r:id="rId44"/>
    <p:sldId id="367" r:id="rId45"/>
    <p:sldId id="318" r:id="rId46"/>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2EC"/>
    <a:srgbClr val="BF95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33" autoAdjust="0"/>
  </p:normalViewPr>
  <p:slideViewPr>
    <p:cSldViewPr>
      <p:cViewPr varScale="1">
        <p:scale>
          <a:sx n="57" d="100"/>
          <a:sy n="57" d="100"/>
        </p:scale>
        <p:origin x="-151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DB6EEE-5C19-4122-8626-6F13629A69D0}" type="datetimeFigureOut">
              <a:rPr lang="hu-HU" smtClean="0"/>
              <a:pPr/>
              <a:t>2016.11.15.</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975DFB-1E97-446D-B7F5-247A3D0245DF}" type="slidenum">
              <a:rPr lang="hu-HU" smtClean="0"/>
              <a:pPr/>
              <a:t>‹#›</a:t>
            </a:fld>
            <a:endParaRPr lang="hu-HU"/>
          </a:p>
        </p:txBody>
      </p:sp>
    </p:spTree>
    <p:extLst>
      <p:ext uri="{BB962C8B-B14F-4D97-AF65-F5344CB8AC3E}">
        <p14:creationId xmlns:p14="http://schemas.microsoft.com/office/powerpoint/2010/main" xmlns="" val="215519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84543-AC40-4B0E-BAB3-3D94B2B271B0}" type="datetimeFigureOut">
              <a:rPr lang="hu-HU" smtClean="0"/>
              <a:pPr/>
              <a:t>2016.11.15.</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D3D6A-CC9C-4BF0-BBF9-5561136470F2}" type="slidenum">
              <a:rPr lang="hu-HU" smtClean="0"/>
              <a:pPr/>
              <a:t>‹#›</a:t>
            </a:fld>
            <a:endParaRPr lang="hu-HU"/>
          </a:p>
        </p:txBody>
      </p:sp>
    </p:spTree>
    <p:extLst>
      <p:ext uri="{BB962C8B-B14F-4D97-AF65-F5344CB8AC3E}">
        <p14:creationId xmlns:p14="http://schemas.microsoft.com/office/powerpoint/2010/main" xmlns="" val="2940020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Bevezetésként azt szeretném mondani, hogy nagy öröm és megtiszteltetés itt lenni és bemutatni a Szabad Katolikus Egyház tevékenységét.</a:t>
            </a:r>
            <a:r>
              <a:rPr lang="hu-HU" sz="1200" kern="1200" baseline="0" dirty="0" smtClean="0">
                <a:solidFill>
                  <a:schemeClr val="tx1"/>
                </a:solidFill>
                <a:latin typeface="+mn-lt"/>
                <a:ea typeface="+mn-ea"/>
                <a:cs typeface="+mn-cs"/>
              </a:rPr>
              <a:t> </a:t>
            </a:r>
            <a:r>
              <a:rPr lang="hu-HU" sz="1200" kern="1200" dirty="0" smtClean="0">
                <a:solidFill>
                  <a:schemeClr val="tx1"/>
                </a:solidFill>
                <a:latin typeface="+mn-lt"/>
                <a:ea typeface="+mn-ea"/>
                <a:cs typeface="+mn-cs"/>
              </a:rPr>
              <a:t>Hadd emlékeztessek mindenkit, hogy az itt közölt tanítások a figyelem felkeltés céljára szolgálnak, és a leghalványabb lehetőségét is el akarom kerülni annak, hogy valaki az elhangzottakat végső igazságnak tekintse. Körünkben a véleménynyilvánítás teljesen szabad ezekben a kérdésekben. És ha én időnként teljes meggyőződéssel is beszélek bizonyos témákról, az nem jelenti azt, hogy azt kötelező érvényűnek kellene tekinti mindenki más számára.</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11</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12</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Az újrakeresztelés és újrabérmálást követően </a:t>
            </a:r>
            <a:r>
              <a:rPr lang="hu-HU" dirty="0" err="1" smtClean="0"/>
              <a:t>Wedgwood</a:t>
            </a:r>
            <a:r>
              <a:rPr lang="hu-HU" dirty="0" smtClean="0"/>
              <a:t> megkapta az alsóbb</a:t>
            </a:r>
            <a:r>
              <a:rPr lang="hu-HU" baseline="0" dirty="0" smtClean="0"/>
              <a:t> rendeket, majd az </a:t>
            </a:r>
            <a:r>
              <a:rPr lang="hu-HU" baseline="0" dirty="0" err="1" smtClean="0"/>
              <a:t>al-diakónus</a:t>
            </a:r>
            <a:r>
              <a:rPr lang="hu-HU" baseline="0" dirty="0" smtClean="0"/>
              <a:t>, diakónus avatás után,</a:t>
            </a:r>
            <a:r>
              <a:rPr lang="hu-HU" dirty="0" smtClean="0"/>
              <a:t> 1913. július 22-én pappá szentelték. „</a:t>
            </a:r>
            <a:r>
              <a:rPr lang="en-US" dirty="0" smtClean="0"/>
              <a:t>These ceremonies all took place in an oratory which I equipped in my rooms at 1 Upper W </a:t>
            </a:r>
            <a:r>
              <a:rPr lang="en-US" dirty="0" err="1" smtClean="0"/>
              <a:t>oburn</a:t>
            </a:r>
            <a:r>
              <a:rPr lang="en-US" dirty="0" smtClean="0"/>
              <a:t> Place, London, opposite the Headquarters of the T.S. where I worked as General Secretary.</a:t>
            </a:r>
            <a:r>
              <a:rPr lang="hu-HU" dirty="0" smtClean="0"/>
              <a:t>” A következő két évben az érsek a TT más tagjait is pappá szentelte. Közben </a:t>
            </a:r>
            <a:r>
              <a:rPr lang="hu-HU" dirty="0" err="1" smtClean="0"/>
              <a:t>Wedgwood</a:t>
            </a:r>
            <a:r>
              <a:rPr lang="hu-HU" dirty="0" smtClean="0"/>
              <a:t> külföldre</a:t>
            </a:r>
            <a:r>
              <a:rPr lang="hu-HU" baseline="0" dirty="0" smtClean="0"/>
              <a:t>, Indiába és Ausztráliába utazott. „</a:t>
            </a:r>
            <a:r>
              <a:rPr lang="hu-HU" sz="1200" kern="1200" dirty="0" smtClean="0">
                <a:solidFill>
                  <a:schemeClr val="tx1"/>
                </a:solidFill>
                <a:latin typeface="+mn-lt"/>
                <a:ea typeface="+mn-ea"/>
                <a:cs typeface="+mn-cs"/>
              </a:rPr>
              <a:t>I </a:t>
            </a:r>
            <a:r>
              <a:rPr lang="hu-HU" sz="1200" kern="1200" dirty="0" err="1" smtClean="0">
                <a:solidFill>
                  <a:schemeClr val="tx1"/>
                </a:solidFill>
                <a:latin typeface="+mn-lt"/>
                <a:ea typeface="+mn-ea"/>
                <a:cs typeface="+mn-cs"/>
              </a:rPr>
              <a:t>arrived</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home</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to</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learn</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that</a:t>
            </a:r>
            <a:r>
              <a:rPr lang="hu-HU" sz="1200" kern="1200" dirty="0" smtClean="0">
                <a:solidFill>
                  <a:schemeClr val="tx1"/>
                </a:solidFill>
                <a:latin typeface="+mn-lt"/>
                <a:ea typeface="+mn-ea"/>
                <a:cs typeface="+mn-cs"/>
              </a:rPr>
              <a:t> Robert King and Rupert </a:t>
            </a:r>
            <a:r>
              <a:rPr lang="hu-HU" sz="1200" kern="1200" dirty="0" err="1" smtClean="0">
                <a:solidFill>
                  <a:schemeClr val="tx1"/>
                </a:solidFill>
                <a:latin typeface="+mn-lt"/>
                <a:ea typeface="+mn-ea"/>
                <a:cs typeface="+mn-cs"/>
              </a:rPr>
              <a:t>Gauntlett</a:t>
            </a:r>
            <a:r>
              <a:rPr lang="hu-HU" sz="1200" kern="1200" dirty="0" smtClean="0">
                <a:solidFill>
                  <a:schemeClr val="tx1"/>
                </a:solidFill>
                <a:latin typeface="+mn-lt"/>
                <a:ea typeface="+mn-ea"/>
                <a:cs typeface="+mn-cs"/>
              </a:rPr>
              <a:t> had </a:t>
            </a:r>
            <a:r>
              <a:rPr lang="hu-HU" sz="1200" kern="1200" dirty="0" err="1" smtClean="0">
                <a:solidFill>
                  <a:schemeClr val="tx1"/>
                </a:solidFill>
                <a:latin typeface="+mn-lt"/>
                <a:ea typeface="+mn-ea"/>
                <a:cs typeface="+mn-cs"/>
              </a:rPr>
              <a:t>been</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consecrated</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bishops</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by</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Bishop</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Willoughby</a:t>
            </a:r>
            <a:r>
              <a:rPr lang="hu-HU" sz="1200" kern="1200" dirty="0" smtClean="0">
                <a:solidFill>
                  <a:schemeClr val="tx1"/>
                </a:solidFill>
                <a:latin typeface="+mn-lt"/>
                <a:ea typeface="+mn-ea"/>
                <a:cs typeface="+mn-cs"/>
              </a:rPr>
              <a:t>”.</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14</a:t>
            </a:fld>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Szabad Katolikus Egyház</a:t>
            </a:r>
            <a:r>
              <a:rPr lang="hu-HU" baseline="0" dirty="0" smtClean="0"/>
              <a:t> megalakulását innentől számítjuk. Az Egyház idén ünnepli fennállásának 100 éves évfordulóját.</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15</a:t>
            </a:fld>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dirty="0" smtClean="0"/>
              <a:t>Three days later, </a:t>
            </a:r>
            <a:r>
              <a:rPr lang="en-US" dirty="0" err="1" smtClean="0"/>
              <a:t>Leadbeater</a:t>
            </a:r>
            <a:r>
              <a:rPr lang="en-US" dirty="0" smtClean="0"/>
              <a:t> wrote to </a:t>
            </a:r>
            <a:r>
              <a:rPr lang="en-US" dirty="0" err="1" smtClean="0"/>
              <a:t>Mrs</a:t>
            </a:r>
            <a:r>
              <a:rPr lang="en-US" dirty="0" smtClean="0"/>
              <a:t> Besant:</a:t>
            </a:r>
          </a:p>
          <a:p>
            <a:r>
              <a:rPr lang="en-US" i="1" dirty="0" smtClean="0"/>
              <a:t>Wedgwood has arrived and is in good health. His consecration to the Episcopate had the unexpected result of putting him practically at the head of the Old Catholic movement as far as the British Empire is concerned, all his colleagues (except, I think, one) in it being Theosophists ready to work under this direction. This being so, he desires most earnestly to offer the movement to the World Teacher as one of the vehicles for His force, and a channel for the preparation for His Coming. I took him therefore to the LORD MAITREYA at the Festival, and He was graciously pleased to accept the offer, and to say that he thought the movement would fill a niche in the scheme and would be useful to Him. From what He said I inferred that He Himself had so guided events as to produce this curious result, that a branch of the Catholic Church, having the Apostolic Succession in a form which cannot be questioned, should be entirely in the hands of Theosophists, who are willing and eager to do exactly as He wishes. He explained that this was a method of bringing over the Holy Orders of the old plan into the new one, and that this Old Catholic Church might very likely be the only branch of Christianity which would wholly and officially recognize and follow Him when He comes. He does not want it to be aggressive in any way, but to go on quite quietly for the present, carrying on its services for its small congregation in London (as it is doing), gradually drawing around it those who love the Catholic ritual, but want a Theosophical interpretation of it and of the doctrine of the Church</a:t>
            </a:r>
            <a:r>
              <a:rPr lang="en-US" dirty="0" smtClean="0"/>
              <a:t>. [</a:t>
            </a:r>
            <a:r>
              <a:rPr lang="en-US" dirty="0" err="1" smtClean="0"/>
              <a:t>Jinarajadasa</a:t>
            </a:r>
            <a:r>
              <a:rPr lang="en-US" dirty="0" smtClean="0"/>
              <a:t>, </a:t>
            </a:r>
            <a:r>
              <a:rPr lang="en-US" b="1" dirty="0" smtClean="0"/>
              <a:t>On the Liberal Catholic Church</a:t>
            </a:r>
            <a:r>
              <a:rPr lang="en-US" dirty="0" smtClean="0"/>
              <a:t>, Theosophical Publish House, </a:t>
            </a:r>
            <a:r>
              <a:rPr lang="en-US" dirty="0" err="1" smtClean="0"/>
              <a:t>Adyar</a:t>
            </a:r>
            <a:r>
              <a:rPr lang="en-US" dirty="0" smtClean="0"/>
              <a:t>, 1952:3-4]</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16</a:t>
            </a:fld>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17</a:t>
            </a:fld>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two tendencies just described are manifestations of inherent qualities of the human mind, one pointing as it were downwards, perceiving the presumed solidity and "reality" of matter and all earthly things; the other instinctively pointing upwards towards heaven, seeing an ideal vision of the divine unity in the diversity of all creation. </a:t>
            </a:r>
            <a:endParaRPr lang="hu-HU" sz="1200" kern="1200" baseline="0" dirty="0" smtClean="0">
              <a:solidFill>
                <a:schemeClr val="tx1"/>
              </a:solidFill>
              <a:latin typeface="+mn-lt"/>
              <a:ea typeface="+mn-ea"/>
              <a:cs typeface="+mn-cs"/>
            </a:endParaRPr>
          </a:p>
          <a:p>
            <a:r>
              <a:rPr lang="en-US" dirty="0" smtClean="0"/>
              <a:t>All through the history of Christianity we find two tendencies:</a:t>
            </a:r>
          </a:p>
          <a:p>
            <a:r>
              <a:rPr lang="en-US" dirty="0" smtClean="0"/>
              <a:t>(1) A more strict, orthodox and limited attitude holding only certain narrowly defined be-</a:t>
            </a:r>
            <a:r>
              <a:rPr lang="en-US" dirty="0" err="1" smtClean="0"/>
              <a:t>liefs</a:t>
            </a:r>
            <a:r>
              <a:rPr lang="en-US" dirty="0" smtClean="0"/>
              <a:t> and doctrines, usually derived from Scripture or from a particular Church Father or theologian's views.</a:t>
            </a:r>
          </a:p>
          <a:p>
            <a:r>
              <a:rPr lang="en-US" dirty="0" smtClean="0"/>
              <a:t>(2) A more open, "liberal" tendency, a willingness to accept what appeals to common sense and human intuition, including teachings from other religions and philosophies.</a:t>
            </a:r>
          </a:p>
          <a:p>
            <a:r>
              <a:rPr lang="en-US" dirty="0" smtClean="0"/>
              <a:t>The first attitude is usually accompanied by intolerance, condemnation and persecution of those who think differently. It has a tendency to end up in narrow dogmatism and a literal and materialistic interpretation which gradually kills all fresh insight and initiative.</a:t>
            </a:r>
          </a:p>
          <a:p>
            <a:r>
              <a:rPr lang="en-US" dirty="0" smtClean="0"/>
              <a:t>The second attitude is one of tolerance and appreciation of other views and often has a tendency to distil from many sources a world-view which appeals to the human heart and reason. This is what we may term the liberal view. It is sometimes inclined to be syncretistic (i.e., trying to combine different doctrines), an attitude which is anathema to the dogmatic mind which can accept only one truth or revelation.</a:t>
            </a:r>
            <a:endParaRPr lang="hu-HU" dirty="0" smtClean="0"/>
          </a:p>
          <a:p>
            <a:endParaRPr lang="hu-HU" dirty="0" smtClean="0"/>
          </a:p>
          <a:p>
            <a:r>
              <a:rPr lang="en-US" dirty="0" smtClean="0"/>
              <a:t>These qualities are inherent, God-given characteristics in man, both equally part of his divine mission on earth. One to explore the created world to its ultimate depth, the other to soar on</a:t>
            </a:r>
            <a:r>
              <a:rPr lang="hu-HU" dirty="0" smtClean="0"/>
              <a:t> </a:t>
            </a:r>
            <a:r>
              <a:rPr lang="en-US" dirty="0" smtClean="0"/>
              <a:t>the wings of contemplation and devotion back to God, at the same time man's innermost self and his ultimate goal.</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18</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F82D3D6A-CC9C-4BF0-BBF9-5561136470F2}" type="slidenum">
              <a:rPr lang="hu-HU" smtClean="0"/>
              <a:pPr/>
              <a:t>19</a:t>
            </a:fld>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20</a:t>
            </a:fld>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21</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baseline="0" dirty="0" smtClean="0"/>
              <a:t>Az elmúlt években néhány előadás már elhangzott hasonló témában.  …</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a:t>
            </a:fld>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lnSpcReduction="10000"/>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22</a:t>
            </a:fld>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Vannak azonban néhányan olyanok is, akik egyik istentisztelethez sem csatlakoznak, egyszerűen azért, mert számukra egyik sem a legmegfelelőbb útja a fejlődésüknek. De a legkisebb mértékben sem érezhető, hogy ezért ez a néhány ember vallástalan volna, vagy pedig bármi tekintetben alacsonyabb rendű lenne, mint a legrendszeresebb látogatók. Tökéletesen fölismerik, hogy a hegycsúcsra sok ösvény vezet, s hogy minden ember teljesen szabadon választhatja azt, ami neki a legjobbnak látszik. A legtöbb esetben az ember kiválasztja a maga ösvényét, és azt meg is tartja, de sohasem történik meg vele, hogy elítélné embertársát, mert az másként választott, vagy éppen egyiket sem választotta a meglévőkből.</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23</a:t>
            </a:fld>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24</a:t>
            </a:fld>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25</a:t>
            </a:fld>
            <a:endParaRPr 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26</a:t>
            </a:fld>
            <a:endParaRPr lang="hu-H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27</a:t>
            </a:fld>
            <a:endParaRPr lang="hu-H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29</a:t>
            </a:fld>
            <a:endParaRPr lang="hu-H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30</a:t>
            </a:fld>
            <a:endParaRPr lang="hu-H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smtClean="0"/>
              <a:t>1149 Budapest Egressy út 6/a</a:t>
            </a:r>
          </a:p>
        </p:txBody>
      </p:sp>
      <p:sp>
        <p:nvSpPr>
          <p:cNvPr id="4" name="Dia számának helye 3"/>
          <p:cNvSpPr>
            <a:spLocks noGrp="1"/>
          </p:cNvSpPr>
          <p:nvPr>
            <p:ph type="sldNum" sz="quarter" idx="10"/>
          </p:nvPr>
        </p:nvSpPr>
        <p:spPr/>
        <p:txBody>
          <a:bodyPr/>
          <a:lstStyle/>
          <a:p>
            <a:fld id="{F82D3D6A-CC9C-4BF0-BBF9-5561136470F2}" type="slidenum">
              <a:rPr lang="hu-HU" smtClean="0"/>
              <a:pPr/>
              <a:t>35</a:t>
            </a:fld>
            <a:endParaRPr lang="hu-H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42</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Sok olyan Teozófiai tanítás van, amely tisztánlátó kutatásokon alapul. A Teozófiai</a:t>
            </a:r>
            <a:r>
              <a:rPr lang="hu-HU" baseline="0" dirty="0" smtClean="0"/>
              <a:t> Társulat arra ösztönzi tagjait, hogy szabadon gondolkozzanak a tanításokról és azt fogadják el, amikről maguk is meggyőződtek. Mégis sok olyan téma van, amihez legalább is eleinte hit kell.</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3</a:t>
            </a:fld>
            <a:endParaRPr lang="hu-H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43</a:t>
            </a:fld>
            <a:endParaRPr lang="hu-H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44</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Mai témánk a Szabad Katolikus Egyház,</a:t>
            </a:r>
            <a:r>
              <a:rPr lang="hu-HU" baseline="0" dirty="0" smtClean="0"/>
              <a:t> amiről az egyház egyik püspöke így nyilatkozott:….. </a:t>
            </a:r>
            <a:endParaRPr lang="hu-HU" dirty="0" smtClean="0"/>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4</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6</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7</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8</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9</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10</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CEFB5472-EE73-4F9B-9681-16DAC3794A0E}" type="datetimeFigureOut">
              <a:rPr lang="hu-HU" smtClean="0"/>
              <a:pPr/>
              <a:t>2016.11.15.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EFB5472-EE73-4F9B-9681-16DAC3794A0E}" type="datetimeFigureOut">
              <a:rPr lang="hu-HU" smtClean="0"/>
              <a:pPr/>
              <a:t>2016.11.15.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EFB5472-EE73-4F9B-9681-16DAC3794A0E}" type="datetimeFigureOut">
              <a:rPr lang="hu-HU" smtClean="0"/>
              <a:pPr/>
              <a:t>2016.11.15.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EFB5472-EE73-4F9B-9681-16DAC3794A0E}" type="datetimeFigureOut">
              <a:rPr lang="hu-HU" smtClean="0"/>
              <a:pPr/>
              <a:t>2016.11.15.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CEFB5472-EE73-4F9B-9681-16DAC3794A0E}" type="datetimeFigureOut">
              <a:rPr lang="hu-HU" smtClean="0"/>
              <a:pPr/>
              <a:t>2016.11.15.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CEFB5472-EE73-4F9B-9681-16DAC3794A0E}" type="datetimeFigureOut">
              <a:rPr lang="hu-HU" smtClean="0"/>
              <a:pPr/>
              <a:t>2016.11.15.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CEFB5472-EE73-4F9B-9681-16DAC3794A0E}" type="datetimeFigureOut">
              <a:rPr lang="hu-HU" smtClean="0"/>
              <a:pPr/>
              <a:t>2016.11.15.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CEFB5472-EE73-4F9B-9681-16DAC3794A0E}" type="datetimeFigureOut">
              <a:rPr lang="hu-HU" smtClean="0"/>
              <a:pPr/>
              <a:t>2016.11.15.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CEFB5472-EE73-4F9B-9681-16DAC3794A0E}" type="datetimeFigureOut">
              <a:rPr lang="hu-HU" smtClean="0"/>
              <a:pPr/>
              <a:t>2016.11.15.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EFB5472-EE73-4F9B-9681-16DAC3794A0E}" type="datetimeFigureOut">
              <a:rPr lang="hu-HU" smtClean="0"/>
              <a:pPr/>
              <a:t>2016.11.15.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EFB5472-EE73-4F9B-9681-16DAC3794A0E}" type="datetimeFigureOut">
              <a:rPr lang="hu-HU" smtClean="0"/>
              <a:pPr/>
              <a:t>2016.11.15.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B5472-EE73-4F9B-9681-16DAC3794A0E}" type="datetimeFigureOut">
              <a:rPr lang="hu-HU" smtClean="0"/>
              <a:pPr/>
              <a:t>2016.11.15.</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98AEA-FA72-44BF-8092-2A715321FF76}" type="slidenum">
              <a:rPr lang="hu-HU" smtClean="0"/>
              <a:pPr/>
              <a:t>‹#›</a:t>
            </a:fld>
            <a:endParaRPr lang="hu-HU"/>
          </a:p>
        </p:txBody>
      </p:sp>
      <p:pic>
        <p:nvPicPr>
          <p:cNvPr id="7" name="Kép 6" descr="TSlogo.jpg"/>
          <p:cNvPicPr>
            <a:picLocks noChangeAspect="1"/>
          </p:cNvPicPr>
          <p:nvPr userDrawn="1"/>
        </p:nvPicPr>
        <p:blipFill>
          <a:blip r:embed="rId13" cstate="print"/>
          <a:stretch>
            <a:fillRect/>
          </a:stretch>
        </p:blipFill>
        <p:spPr>
          <a:xfrm>
            <a:off x="539552" y="332656"/>
            <a:ext cx="499672" cy="5496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thelcc.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thelccusa.org/" TargetMode="External"/><Relationship Id="rId5" Type="http://schemas.openxmlformats.org/officeDocument/2006/relationships/hyperlink" Target="http://www.catolicaliberal.com.br/" TargetMode="External"/><Relationship Id="rId4" Type="http://schemas.openxmlformats.org/officeDocument/2006/relationships/hyperlink" Target="http://www.liberalcatholicchurch.org.au/"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5800" y="1628801"/>
            <a:ext cx="7772400" cy="1971650"/>
          </a:xfrm>
        </p:spPr>
        <p:txBody>
          <a:bodyPr>
            <a:normAutofit fontScale="90000"/>
          </a:bodyPr>
          <a:lstStyle/>
          <a:p>
            <a:r>
              <a:rPr lang="hu-HU" dirty="0" smtClean="0"/>
              <a:t>Teozófia keresztény</a:t>
            </a:r>
            <a:br>
              <a:rPr lang="hu-HU" dirty="0" smtClean="0"/>
            </a:br>
            <a:r>
              <a:rPr lang="hu-HU" dirty="0" smtClean="0"/>
              <a:t>megközelítésben</a:t>
            </a:r>
            <a:br>
              <a:rPr lang="hu-HU" dirty="0" smtClean="0"/>
            </a:br>
            <a:r>
              <a:rPr lang="hu-HU" dirty="0" smtClean="0"/>
              <a:t/>
            </a:r>
            <a:br>
              <a:rPr lang="hu-HU" dirty="0" smtClean="0"/>
            </a:br>
            <a:r>
              <a:rPr lang="hu-HU" dirty="0" smtClean="0"/>
              <a:t>- A Szabad Katolikus Egyház -</a:t>
            </a:r>
            <a:endParaRPr lang="hu-HU" dirty="0"/>
          </a:p>
        </p:txBody>
      </p:sp>
      <p:sp>
        <p:nvSpPr>
          <p:cNvPr id="3" name="Alcím 2"/>
          <p:cNvSpPr>
            <a:spLocks noGrp="1"/>
          </p:cNvSpPr>
          <p:nvPr>
            <p:ph type="subTitle" idx="1"/>
          </p:nvPr>
        </p:nvSpPr>
        <p:spPr>
          <a:xfrm>
            <a:off x="1331640" y="4221088"/>
            <a:ext cx="6400800" cy="1752600"/>
          </a:xfrm>
        </p:spPr>
        <p:txBody>
          <a:bodyPr/>
          <a:lstStyle/>
          <a:p>
            <a:r>
              <a:rPr lang="hu-HU" dirty="0" smtClean="0"/>
              <a:t>Nyilvános előadás</a:t>
            </a:r>
          </a:p>
          <a:p>
            <a:r>
              <a:rPr lang="hu-HU" dirty="0" smtClean="0"/>
              <a:t>Bárány Károly és </a:t>
            </a:r>
            <a:r>
              <a:rPr lang="hu-HU" dirty="0" err="1" smtClean="0"/>
              <a:t>Heiszer</a:t>
            </a:r>
            <a:r>
              <a:rPr lang="hu-HU" dirty="0" smtClean="0"/>
              <a:t> Ferenc</a:t>
            </a:r>
          </a:p>
          <a:p>
            <a:r>
              <a:rPr lang="hu-HU" dirty="0" smtClean="0"/>
              <a:t>2016 ősz</a:t>
            </a:r>
            <a:endParaRPr lang="hu-H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Tévhitek </a:t>
            </a:r>
            <a:r>
              <a:rPr lang="hu-HU" dirty="0" smtClean="0"/>
              <a:t>2.</a:t>
            </a:r>
            <a:endParaRPr lang="hu-HU" dirty="0"/>
          </a:p>
        </p:txBody>
      </p:sp>
      <p:sp>
        <p:nvSpPr>
          <p:cNvPr id="3" name="Tartalom helye 2"/>
          <p:cNvSpPr>
            <a:spLocks noGrp="1"/>
          </p:cNvSpPr>
          <p:nvPr>
            <p:ph idx="1"/>
          </p:nvPr>
        </p:nvSpPr>
        <p:spPr/>
        <p:txBody>
          <a:bodyPr>
            <a:normAutofit lnSpcReduction="10000"/>
          </a:bodyPr>
          <a:lstStyle/>
          <a:p>
            <a:pPr algn="just"/>
            <a:r>
              <a:rPr lang="hu-HU" dirty="0" smtClean="0"/>
              <a:t>5. Hogy egy emberi lélek pokolra kerülhet.</a:t>
            </a:r>
          </a:p>
          <a:p>
            <a:pPr algn="just"/>
            <a:r>
              <a:rPr lang="hu-HU" dirty="0" smtClean="0"/>
              <a:t>6. Hogy örök kínszenvedés vár a bűnös emberi lélekre.</a:t>
            </a:r>
          </a:p>
          <a:p>
            <a:pPr algn="just"/>
            <a:r>
              <a:rPr lang="hu-HU" dirty="0" smtClean="0"/>
              <a:t>7. Hogy a szellem és az emberi tudat anyagba szállása a bűnbe esés következménye és hogy Isten azért küldte Fiát, hogy halálával megváltsa az emberiséget.</a:t>
            </a:r>
          </a:p>
          <a:p>
            <a:pPr algn="just"/>
            <a:r>
              <a:rPr lang="hu-HU" dirty="0" smtClean="0"/>
              <a:t>8. Hogy a Bibliát közvetlenül Isten inspirálta és az szóról szóra igaz.</a:t>
            </a:r>
          </a:p>
        </p:txBody>
      </p:sp>
    </p:spTree>
    <p:extLst>
      <p:ext uri="{BB962C8B-B14F-4D97-AF65-F5344CB8AC3E}">
        <p14:creationId xmlns:p14="http://schemas.microsoft.com/office/powerpoint/2010/main" xmlns="" val="1552926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Tévhitek </a:t>
            </a:r>
            <a:r>
              <a:rPr lang="hu-HU" dirty="0" smtClean="0"/>
              <a:t>3.</a:t>
            </a:r>
            <a:endParaRPr lang="hu-HU" dirty="0"/>
          </a:p>
        </p:txBody>
      </p:sp>
      <p:sp>
        <p:nvSpPr>
          <p:cNvPr id="3" name="Tartalom helye 2"/>
          <p:cNvSpPr>
            <a:spLocks noGrp="1"/>
          </p:cNvSpPr>
          <p:nvPr>
            <p:ph idx="1"/>
          </p:nvPr>
        </p:nvSpPr>
        <p:spPr/>
        <p:txBody>
          <a:bodyPr>
            <a:normAutofit/>
          </a:bodyPr>
          <a:lstStyle/>
          <a:p>
            <a:pPr algn="just"/>
            <a:r>
              <a:rPr lang="hu-HU" dirty="0" smtClean="0"/>
              <a:t>9. Hogy kárhozat vár azokra, akik nem hisznek mindezekben.</a:t>
            </a:r>
          </a:p>
          <a:p>
            <a:pPr algn="just"/>
            <a:r>
              <a:rPr lang="hu-HU" dirty="0" smtClean="0"/>
              <a:t>10. Hogy az emberi léleknek nincs korábbi élete.</a:t>
            </a:r>
          </a:p>
          <a:p>
            <a:pPr algn="just"/>
            <a:r>
              <a:rPr lang="hu-HU" dirty="0" smtClean="0"/>
              <a:t>11. Hogy mindenkinek csak egyetlen földi élete van.</a:t>
            </a:r>
          </a:p>
          <a:p>
            <a:pPr algn="just"/>
            <a:r>
              <a:rPr lang="hu-HU" dirty="0" smtClean="0"/>
              <a:t>12. Hogy a </a:t>
            </a:r>
            <a:r>
              <a:rPr lang="hu-HU" smtClean="0"/>
              <a:t>test feltámadhat.</a:t>
            </a:r>
            <a:endParaRPr lang="hu-HU" dirty="0" smtClean="0"/>
          </a:p>
        </p:txBody>
      </p:sp>
    </p:spTree>
    <p:extLst>
      <p:ext uri="{BB962C8B-B14F-4D97-AF65-F5344CB8AC3E}">
        <p14:creationId xmlns:p14="http://schemas.microsoft.com/office/powerpoint/2010/main" xmlns="" val="3409660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Teológia és </a:t>
            </a:r>
            <a:r>
              <a:rPr lang="hu-HU" dirty="0" smtClean="0"/>
              <a:t>Teozófia</a:t>
            </a:r>
            <a:endParaRPr lang="hu-HU" dirty="0"/>
          </a:p>
        </p:txBody>
      </p:sp>
      <p:sp>
        <p:nvSpPr>
          <p:cNvPr id="3" name="Tartalom helye 2"/>
          <p:cNvSpPr>
            <a:spLocks noGrp="1"/>
          </p:cNvSpPr>
          <p:nvPr>
            <p:ph idx="1"/>
          </p:nvPr>
        </p:nvSpPr>
        <p:spPr/>
        <p:txBody>
          <a:bodyPr>
            <a:normAutofit fontScale="92500" lnSpcReduction="20000"/>
          </a:bodyPr>
          <a:lstStyle/>
          <a:p>
            <a:pPr algn="just"/>
            <a:r>
              <a:rPr lang="hu-HU" dirty="0" smtClean="0"/>
              <a:t>„Az Ősi Bölcsességnek van olyan mondanivalója, ami kifejezetten fontos a Kereszténység számára. Így a Kereszténységnek szüksége van a Teozófiára, hogy megszabaduljon az évszázadok során rárakódott halálfélelemtől és az embereken való uralkodási vágyától. De hajlamos vagyok ennél is tovább menni és azt mondani, hogy a nyugati emberek számára viszont a Teozófiát kell a keresztény tanításokkal átitatni, hogy könnyebben érthetővé és a mindennapi életben egyszerűbben alkalmazhatóvá váljon.”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„apai oldal”</a:t>
            </a:r>
            <a:endParaRPr lang="hu-HU" dirty="0"/>
          </a:p>
        </p:txBody>
      </p:sp>
      <p:pic>
        <p:nvPicPr>
          <p:cNvPr id="6" name="Tartalom helye 5" descr="christian_cross.jpg"/>
          <p:cNvPicPr>
            <a:picLocks noGrp="1" noChangeAspect="1"/>
          </p:cNvPicPr>
          <p:nvPr>
            <p:ph idx="1"/>
          </p:nvPr>
        </p:nvPicPr>
        <p:blipFill>
          <a:blip r:embed="rId2" cstate="print"/>
          <a:stretch>
            <a:fillRect/>
          </a:stretch>
        </p:blipFill>
        <p:spPr>
          <a:xfrm>
            <a:off x="3300984" y="2592165"/>
            <a:ext cx="2542032" cy="254203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Ókatolikus</a:t>
            </a:r>
            <a:r>
              <a:rPr lang="hu-HU" dirty="0" smtClean="0"/>
              <a:t> Egyház</a:t>
            </a:r>
            <a:endParaRPr lang="hu-HU" dirty="0"/>
          </a:p>
        </p:txBody>
      </p:sp>
      <p:sp>
        <p:nvSpPr>
          <p:cNvPr id="3" name="Tartalom helye 2"/>
          <p:cNvSpPr>
            <a:spLocks noGrp="1"/>
          </p:cNvSpPr>
          <p:nvPr>
            <p:ph idx="1"/>
          </p:nvPr>
        </p:nvSpPr>
        <p:spPr/>
        <p:txBody>
          <a:bodyPr>
            <a:normAutofit lnSpcReduction="10000"/>
          </a:bodyPr>
          <a:lstStyle/>
          <a:p>
            <a:pPr algn="just"/>
            <a:r>
              <a:rPr lang="hu-HU" dirty="0" smtClean="0"/>
              <a:t>A Szabad Katolikus Egyház hagyományai az </a:t>
            </a:r>
            <a:r>
              <a:rPr lang="hu-HU" dirty="0" err="1" smtClean="0"/>
              <a:t>Ókatolikus</a:t>
            </a:r>
            <a:r>
              <a:rPr lang="hu-HU" dirty="0" smtClean="0"/>
              <a:t> Egyházból erednek. Az </a:t>
            </a:r>
            <a:r>
              <a:rPr lang="hu-HU" dirty="0" err="1" smtClean="0"/>
              <a:t>Ókatolikusok</a:t>
            </a:r>
            <a:r>
              <a:rPr lang="hu-HU" dirty="0" smtClean="0"/>
              <a:t> 1870-ben szakadtak el Rómától, amikor IX. Pius pápa kinyilvánította a pápai tévedhetetlenség dogmáját.</a:t>
            </a:r>
          </a:p>
          <a:p>
            <a:pPr algn="just"/>
            <a:r>
              <a:rPr lang="hu-HU" dirty="0" smtClean="0"/>
              <a:t>James I. </a:t>
            </a:r>
            <a:r>
              <a:rPr lang="hu-HU" dirty="0" err="1" smtClean="0"/>
              <a:t>Wedgwood</a:t>
            </a:r>
            <a:r>
              <a:rPr lang="hu-HU" dirty="0" smtClean="0"/>
              <a:t> angol </a:t>
            </a:r>
            <a:r>
              <a:rPr lang="hu-HU" dirty="0" err="1" smtClean="0"/>
              <a:t>teozófus</a:t>
            </a:r>
            <a:r>
              <a:rPr lang="hu-HU" dirty="0" smtClean="0"/>
              <a:t> 1913-ban egy újság cikk nyomán vette fel a kapcsolatot A. H. </a:t>
            </a:r>
            <a:r>
              <a:rPr lang="hu-HU" dirty="0" err="1" smtClean="0"/>
              <a:t>Mathew</a:t>
            </a:r>
            <a:r>
              <a:rPr lang="hu-HU" dirty="0" smtClean="0"/>
              <a:t> </a:t>
            </a:r>
            <a:r>
              <a:rPr lang="hu-HU" dirty="0" err="1" smtClean="0"/>
              <a:t>ókatolikus</a:t>
            </a:r>
            <a:r>
              <a:rPr lang="hu-HU" dirty="0" smtClean="0"/>
              <a:t> érsekkel. Innentől felgyorsultak az események…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JAMES INGALL WEDGWOOD</a:t>
            </a:r>
          </a:p>
        </p:txBody>
      </p:sp>
      <p:sp>
        <p:nvSpPr>
          <p:cNvPr id="3" name="Tartalom helye 2"/>
          <p:cNvSpPr>
            <a:spLocks noGrp="1"/>
          </p:cNvSpPr>
          <p:nvPr>
            <p:ph idx="1"/>
          </p:nvPr>
        </p:nvSpPr>
        <p:spPr>
          <a:xfrm>
            <a:off x="457200" y="1268760"/>
            <a:ext cx="8229600" cy="604664"/>
          </a:xfrm>
        </p:spPr>
        <p:txBody>
          <a:bodyPr>
            <a:normAutofit/>
          </a:bodyPr>
          <a:lstStyle/>
          <a:p>
            <a:pPr marL="0" indent="0" algn="ctr">
              <a:buNone/>
            </a:pPr>
            <a:r>
              <a:rPr lang="en-US" smtClean="0"/>
              <a:t>1883</a:t>
            </a:r>
            <a:r>
              <a:rPr lang="hu-HU" smtClean="0"/>
              <a:t>.</a:t>
            </a:r>
            <a:r>
              <a:rPr lang="en-US" smtClean="0"/>
              <a:t> </a:t>
            </a:r>
            <a:r>
              <a:rPr lang="hu-HU" smtClean="0"/>
              <a:t>március</a:t>
            </a:r>
            <a:r>
              <a:rPr lang="en-US" smtClean="0"/>
              <a:t> 24</a:t>
            </a:r>
            <a:r>
              <a:rPr lang="hu-HU" smtClean="0"/>
              <a:t>.</a:t>
            </a:r>
            <a:r>
              <a:rPr lang="en-US" smtClean="0"/>
              <a:t> – 1951</a:t>
            </a:r>
            <a:r>
              <a:rPr lang="hu-HU" smtClean="0"/>
              <a:t>.</a:t>
            </a:r>
            <a:r>
              <a:rPr lang="en-US" smtClean="0"/>
              <a:t> </a:t>
            </a:r>
            <a:r>
              <a:rPr lang="hu-HU" smtClean="0"/>
              <a:t>március </a:t>
            </a:r>
            <a:r>
              <a:rPr lang="en-US" smtClean="0"/>
              <a:t>13</a:t>
            </a:r>
            <a:r>
              <a:rPr lang="hu-HU" smtClean="0"/>
              <a:t>.</a:t>
            </a:r>
            <a:r>
              <a:rPr lang="en-US" smtClean="0"/>
              <a:t> </a:t>
            </a:r>
            <a:endParaRPr lang="hu-HU" dirty="0" smtClean="0"/>
          </a:p>
        </p:txBody>
      </p:sp>
      <p:pic>
        <p:nvPicPr>
          <p:cNvPr id="5" name="Kép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79712" y="1916833"/>
            <a:ext cx="5291402" cy="3816424"/>
          </a:xfrm>
          <a:prstGeom prst="rect">
            <a:avLst/>
          </a:prstGeom>
        </p:spPr>
      </p:pic>
      <p:sp>
        <p:nvSpPr>
          <p:cNvPr id="6" name="Tartalom helye 2"/>
          <p:cNvSpPr txBox="1">
            <a:spLocks/>
          </p:cNvSpPr>
          <p:nvPr/>
        </p:nvSpPr>
        <p:spPr>
          <a:xfrm>
            <a:off x="510613" y="5877272"/>
            <a:ext cx="8229600" cy="604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u-HU" dirty="0" smtClean="0"/>
              <a:t>Püspökké szentelése: </a:t>
            </a:r>
            <a:r>
              <a:rPr lang="en-US" dirty="0" smtClean="0"/>
              <a:t>191</a:t>
            </a:r>
            <a:r>
              <a:rPr lang="hu-HU" dirty="0" smtClean="0"/>
              <a:t>6.</a:t>
            </a:r>
            <a:r>
              <a:rPr lang="en-US" dirty="0" smtClean="0"/>
              <a:t> </a:t>
            </a:r>
            <a:r>
              <a:rPr lang="hu-HU" dirty="0" smtClean="0"/>
              <a:t>február </a:t>
            </a:r>
            <a:r>
              <a:rPr lang="en-US" dirty="0" smtClean="0"/>
              <a:t>13</a:t>
            </a:r>
            <a:r>
              <a:rPr lang="hu-HU" dirty="0" smtClean="0"/>
              <a:t>.</a:t>
            </a:r>
            <a:r>
              <a:rPr lang="en-US" dirty="0" smtClean="0"/>
              <a:t> </a:t>
            </a:r>
            <a:endParaRPr lang="hu-HU" dirty="0" smtClean="0"/>
          </a:p>
        </p:txBody>
      </p:sp>
    </p:spTree>
    <p:extLst>
      <p:ext uri="{BB962C8B-B14F-4D97-AF65-F5344CB8AC3E}">
        <p14:creationId xmlns:p14="http://schemas.microsoft.com/office/powerpoint/2010/main" xmlns="" val="2837296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Charles Webster </a:t>
            </a:r>
            <a:r>
              <a:rPr lang="hu-HU" dirty="0" err="1" smtClean="0"/>
              <a:t>Leadbeater</a:t>
            </a:r>
            <a:r>
              <a:rPr lang="hu-HU" dirty="0" smtClean="0"/>
              <a:t/>
            </a:r>
            <a:br>
              <a:rPr lang="hu-HU" dirty="0" smtClean="0"/>
            </a:br>
            <a:r>
              <a:rPr lang="hu-HU" dirty="0" smtClean="0"/>
              <a:t>(1847?-1934)</a:t>
            </a:r>
          </a:p>
        </p:txBody>
      </p:sp>
      <p:sp>
        <p:nvSpPr>
          <p:cNvPr id="3" name="Tartalom helye 2"/>
          <p:cNvSpPr>
            <a:spLocks noGrp="1"/>
          </p:cNvSpPr>
          <p:nvPr>
            <p:ph idx="1"/>
          </p:nvPr>
        </p:nvSpPr>
        <p:spPr>
          <a:xfrm>
            <a:off x="4211960" y="1600200"/>
            <a:ext cx="4536504" cy="4525963"/>
          </a:xfrm>
        </p:spPr>
        <p:txBody>
          <a:bodyPr>
            <a:normAutofit/>
          </a:bodyPr>
          <a:lstStyle/>
          <a:p>
            <a:pPr algn="just"/>
            <a:r>
              <a:rPr lang="hu-HU" dirty="0" smtClean="0"/>
              <a:t>1916. július 22-én </a:t>
            </a:r>
            <a:r>
              <a:rPr lang="hu-HU" dirty="0" err="1" smtClean="0"/>
              <a:t>Wedgwood</a:t>
            </a:r>
            <a:r>
              <a:rPr lang="hu-HU" dirty="0" smtClean="0"/>
              <a:t> püspökké szentelte </a:t>
            </a:r>
            <a:r>
              <a:rPr lang="hu-HU" dirty="0" err="1" smtClean="0"/>
              <a:t>Leadbeater-t</a:t>
            </a:r>
            <a:r>
              <a:rPr lang="hu-HU" dirty="0" smtClean="0"/>
              <a:t> </a:t>
            </a:r>
            <a:r>
              <a:rPr lang="hu-HU" dirty="0" err="1" smtClean="0"/>
              <a:t>Sydney-ben</a:t>
            </a:r>
            <a:r>
              <a:rPr lang="hu-HU" dirty="0" smtClean="0"/>
              <a:t>, aki három nappal később levelet írt A. </a:t>
            </a:r>
            <a:r>
              <a:rPr lang="hu-HU" err="1" smtClean="0"/>
              <a:t>Besant-nek</a:t>
            </a:r>
            <a:r>
              <a:rPr lang="hu-HU" smtClean="0"/>
              <a:t> a felszentelés körüli eseményekről. </a:t>
            </a:r>
            <a:endParaRPr lang="hu-HU" dirty="0" smtClean="0"/>
          </a:p>
        </p:txBody>
      </p:sp>
      <p:pic>
        <p:nvPicPr>
          <p:cNvPr id="4" name="Kép 3" descr="CWL_bishop.jpg"/>
          <p:cNvPicPr>
            <a:picLocks noChangeAspect="1"/>
          </p:cNvPicPr>
          <p:nvPr/>
        </p:nvPicPr>
        <p:blipFill>
          <a:blip r:embed="rId3" cstate="print"/>
          <a:stretch>
            <a:fillRect/>
          </a:stretch>
        </p:blipFill>
        <p:spPr>
          <a:xfrm>
            <a:off x="683568" y="1628800"/>
            <a:ext cx="3225510" cy="469270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Liturgia kidolgozása</a:t>
            </a:r>
            <a:endParaRPr lang="hu-HU" dirty="0"/>
          </a:p>
        </p:txBody>
      </p:sp>
      <p:sp>
        <p:nvSpPr>
          <p:cNvPr id="3" name="Tartalom helye 2"/>
          <p:cNvSpPr>
            <a:spLocks noGrp="1"/>
          </p:cNvSpPr>
          <p:nvPr>
            <p:ph idx="1"/>
          </p:nvPr>
        </p:nvSpPr>
        <p:spPr/>
        <p:txBody>
          <a:bodyPr>
            <a:normAutofit fontScale="92500"/>
          </a:bodyPr>
          <a:lstStyle/>
          <a:p>
            <a:pPr algn="just"/>
            <a:r>
              <a:rPr lang="hu-HU" dirty="0" smtClean="0"/>
              <a:t>Az Egyházi szertartások kidolgozásának szempontjai: „kiküszöbölni minden téves elképzelést, ami a haragvó, bosszúálló Isten képre utal, akit meg kell békíteni, különben  örökkévaló kárhozat vár minden bűnös emberre”.</a:t>
            </a:r>
          </a:p>
          <a:p>
            <a:pPr algn="just"/>
            <a:r>
              <a:rPr lang="hu-HU" dirty="0" smtClean="0"/>
              <a:t>„Az egész liturgiát felemelővé és örömtelivé tenni, amely jóérzéssel és szeretetteli gondolatokkal árasztja el a résztvevőket és az egész világot”.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Raffaello: Az athéni iskola</a:t>
            </a:r>
            <a:endParaRPr lang="hu-HU" dirty="0"/>
          </a:p>
        </p:txBody>
      </p:sp>
      <p:sp>
        <p:nvSpPr>
          <p:cNvPr id="3" name="Tartalom helye 2"/>
          <p:cNvSpPr>
            <a:spLocks noGrp="1"/>
          </p:cNvSpPr>
          <p:nvPr>
            <p:ph idx="1"/>
          </p:nvPr>
        </p:nvSpPr>
        <p:spPr>
          <a:xfrm>
            <a:off x="323528" y="5301208"/>
            <a:ext cx="8424936" cy="1296144"/>
          </a:xfrm>
        </p:spPr>
        <p:txBody>
          <a:bodyPr>
            <a:normAutofit/>
          </a:bodyPr>
          <a:lstStyle/>
          <a:p>
            <a:pPr algn="ctr">
              <a:buNone/>
            </a:pPr>
            <a:r>
              <a:rPr lang="hu-HU" dirty="0" smtClean="0"/>
              <a:t>Platón a kezével fölfelé </a:t>
            </a:r>
            <a:r>
              <a:rPr lang="hu-HU" smtClean="0"/>
              <a:t>mutat,</a:t>
            </a:r>
          </a:p>
          <a:p>
            <a:pPr algn="ctr">
              <a:buNone/>
            </a:pPr>
            <a:r>
              <a:rPr lang="hu-HU" smtClean="0"/>
              <a:t>Arisztotelész pedig lefelé.</a:t>
            </a:r>
            <a:endParaRPr lang="hu-HU" dirty="0" smtClean="0"/>
          </a:p>
        </p:txBody>
      </p:sp>
      <p:pic>
        <p:nvPicPr>
          <p:cNvPr id="5" name="Kép 4" descr="Raffaello_athen.jpg"/>
          <p:cNvPicPr>
            <a:picLocks noChangeAspect="1"/>
          </p:cNvPicPr>
          <p:nvPr/>
        </p:nvPicPr>
        <p:blipFill>
          <a:blip r:embed="rId3" cstate="print"/>
          <a:stretch>
            <a:fillRect/>
          </a:stretch>
        </p:blipFill>
        <p:spPr>
          <a:xfrm>
            <a:off x="251520" y="1268760"/>
            <a:ext cx="5870855" cy="3672407"/>
          </a:xfrm>
          <a:prstGeom prst="rect">
            <a:avLst/>
          </a:prstGeom>
        </p:spPr>
      </p:pic>
      <p:pic>
        <p:nvPicPr>
          <p:cNvPr id="6" name="Kép 5" descr="Raffaello_athen_zoom.jpg"/>
          <p:cNvPicPr>
            <a:picLocks noChangeAspect="1"/>
          </p:cNvPicPr>
          <p:nvPr/>
        </p:nvPicPr>
        <p:blipFill>
          <a:blip r:embed="rId4" cstate="print"/>
          <a:stretch>
            <a:fillRect/>
          </a:stretch>
        </p:blipFill>
        <p:spPr>
          <a:xfrm>
            <a:off x="6156175" y="1268760"/>
            <a:ext cx="2849921" cy="367240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Szabad Katolikus hitvallás</a:t>
            </a:r>
            <a:endParaRPr lang="hu-HU" dirty="0"/>
          </a:p>
        </p:txBody>
      </p:sp>
      <p:sp>
        <p:nvSpPr>
          <p:cNvPr id="3" name="Tartalom helye 2"/>
          <p:cNvSpPr>
            <a:spLocks noGrp="1"/>
          </p:cNvSpPr>
          <p:nvPr>
            <p:ph idx="1"/>
          </p:nvPr>
        </p:nvSpPr>
        <p:spPr/>
        <p:txBody>
          <a:bodyPr/>
          <a:lstStyle/>
          <a:p>
            <a:pPr algn="just"/>
            <a:r>
              <a:rPr lang="hu-HU" dirty="0" smtClean="0"/>
              <a:t>Hisszük, hogy Isten Szeretet, Hatalom, Igazságosság és Világosság; hogy tökéletes igazság uralkodik a világon, hogy minden gyermeke egy napon lábához ér, ha még oly messze is téved. Hisszük, hogy Isten Atyánk, hogy testvérünk az ember; tudjuk, hogy akkor szolgáljuk Őt legjobban, amikor legjobban szolgáljuk embertestvérünket. Így lesz majd rajtunk áldása és béke mindörökre. AMEN.</a:t>
            </a:r>
            <a:endParaRPr lang="hu-H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Visszatekintés</a:t>
            </a:r>
            <a:endParaRPr lang="hu-HU" dirty="0"/>
          </a:p>
        </p:txBody>
      </p:sp>
      <p:sp>
        <p:nvSpPr>
          <p:cNvPr id="3" name="Tartalom helye 2"/>
          <p:cNvSpPr>
            <a:spLocks noGrp="1"/>
          </p:cNvSpPr>
          <p:nvPr>
            <p:ph idx="1"/>
          </p:nvPr>
        </p:nvSpPr>
        <p:spPr/>
        <p:txBody>
          <a:bodyPr>
            <a:normAutofit fontScale="92500"/>
          </a:bodyPr>
          <a:lstStyle/>
          <a:p>
            <a:pPr algn="ctr">
              <a:buNone/>
            </a:pPr>
            <a:r>
              <a:rPr lang="hu-HU" dirty="0" smtClean="0"/>
              <a:t>Az elmúlt időszak nyilvános teozófiai előadásai hasonló témában</a:t>
            </a:r>
          </a:p>
          <a:p>
            <a:pPr algn="ctr">
              <a:buNone/>
            </a:pPr>
            <a:endParaRPr lang="hu-HU" dirty="0" smtClean="0"/>
          </a:p>
          <a:p>
            <a:r>
              <a:rPr lang="hu-HU" sz="2800" dirty="0" err="1" smtClean="0"/>
              <a:t>Szabari</a:t>
            </a:r>
            <a:r>
              <a:rPr lang="hu-HU" sz="2800" dirty="0" smtClean="0"/>
              <a:t> János: A kereszténység misztériumai - 2011</a:t>
            </a:r>
          </a:p>
          <a:p>
            <a:r>
              <a:rPr lang="hu-HU" sz="2800" dirty="0" err="1" smtClean="0"/>
              <a:t>Szabari</a:t>
            </a:r>
            <a:r>
              <a:rPr lang="hu-HU" sz="2800" dirty="0" smtClean="0"/>
              <a:t> Melinda: A szertartások láthatatlan oldala – 2011</a:t>
            </a:r>
          </a:p>
          <a:p>
            <a:r>
              <a:rPr lang="hu-HU" sz="2800" dirty="0" smtClean="0"/>
              <a:t>Kiss Csilla: A kereszténység a Teozófia tükrében – 2010</a:t>
            </a:r>
          </a:p>
          <a:p>
            <a:endParaRPr lang="hu-HU" sz="2800" dirty="0" smtClean="0"/>
          </a:p>
          <a:p>
            <a:endParaRPr lang="hu-HU" sz="2800" dirty="0" smtClean="0"/>
          </a:p>
          <a:p>
            <a:pPr algn="ctr">
              <a:buNone/>
            </a:pPr>
            <a:r>
              <a:rPr lang="hu-HU" sz="2800" dirty="0" smtClean="0"/>
              <a:t>http://www.teozofia.hu/</a:t>
            </a:r>
            <a:endParaRPr lang="hu-HU"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Szabad Katolikus mise</a:t>
            </a:r>
            <a:endParaRPr lang="hu-HU" dirty="0"/>
          </a:p>
        </p:txBody>
      </p:sp>
      <p:pic>
        <p:nvPicPr>
          <p:cNvPr id="4" name="Kép 3" descr="014.jpg"/>
          <p:cNvPicPr>
            <a:picLocks noChangeAspect="1"/>
          </p:cNvPicPr>
          <p:nvPr/>
        </p:nvPicPr>
        <p:blipFill>
          <a:blip r:embed="rId3" cstate="print"/>
          <a:stretch>
            <a:fillRect/>
          </a:stretch>
        </p:blipFill>
        <p:spPr>
          <a:xfrm>
            <a:off x="683568" y="1412776"/>
            <a:ext cx="7794060" cy="522202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Mise hatása</a:t>
            </a:r>
            <a:endParaRPr lang="hu-HU" dirty="0"/>
          </a:p>
        </p:txBody>
      </p:sp>
      <p:pic>
        <p:nvPicPr>
          <p:cNvPr id="5" name="Tartalom helye 4" descr="Eucharistic_form.jpg"/>
          <p:cNvPicPr>
            <a:picLocks noGrp="1" noChangeAspect="1"/>
          </p:cNvPicPr>
          <p:nvPr>
            <p:ph idx="1"/>
          </p:nvPr>
        </p:nvPicPr>
        <p:blipFill>
          <a:blip r:embed="rId3" cstate="print"/>
          <a:stretch>
            <a:fillRect/>
          </a:stretch>
        </p:blipFill>
        <p:spPr>
          <a:xfrm>
            <a:off x="5148064" y="1628800"/>
            <a:ext cx="2624300" cy="4419874"/>
          </a:xfrm>
        </p:spPr>
      </p:pic>
      <p:pic>
        <p:nvPicPr>
          <p:cNvPr id="6" name="Kép 5" descr="massbild.jpg"/>
          <p:cNvPicPr>
            <a:picLocks noChangeAspect="1"/>
          </p:cNvPicPr>
          <p:nvPr/>
        </p:nvPicPr>
        <p:blipFill>
          <a:blip r:embed="rId4" cstate="print"/>
          <a:stretch>
            <a:fillRect/>
          </a:stretch>
        </p:blipFill>
        <p:spPr>
          <a:xfrm>
            <a:off x="1331640" y="1628800"/>
            <a:ext cx="3242692" cy="434843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Angyali seregek</a:t>
            </a:r>
            <a:endParaRPr lang="hu-HU" dirty="0"/>
          </a:p>
        </p:txBody>
      </p:sp>
      <p:pic>
        <p:nvPicPr>
          <p:cNvPr id="4" name="Tartalom helye 3" descr="angyali-seregek.jpg"/>
          <p:cNvPicPr>
            <a:picLocks noGrp="1" noChangeAspect="1"/>
          </p:cNvPicPr>
          <p:nvPr>
            <p:ph idx="1"/>
          </p:nvPr>
        </p:nvPicPr>
        <p:blipFill>
          <a:blip r:embed="rId3" cstate="print"/>
          <a:stretch>
            <a:fillRect/>
          </a:stretch>
        </p:blipFill>
        <p:spPr>
          <a:xfrm>
            <a:off x="755576" y="1412776"/>
            <a:ext cx="3514725" cy="4381500"/>
          </a:xfrm>
        </p:spPr>
      </p:pic>
      <p:sp>
        <p:nvSpPr>
          <p:cNvPr id="5" name="Szövegdoboz 4"/>
          <p:cNvSpPr txBox="1"/>
          <p:nvPr/>
        </p:nvSpPr>
        <p:spPr>
          <a:xfrm>
            <a:off x="5364088" y="1700808"/>
            <a:ext cx="2031133" cy="3970318"/>
          </a:xfrm>
          <a:prstGeom prst="rect">
            <a:avLst/>
          </a:prstGeom>
          <a:noFill/>
        </p:spPr>
        <p:txBody>
          <a:bodyPr wrap="none" rtlCol="0">
            <a:spAutoFit/>
          </a:bodyPr>
          <a:lstStyle/>
          <a:p>
            <a:r>
              <a:rPr lang="hu-HU" sz="2800" dirty="0" smtClean="0"/>
              <a:t>Angyalok</a:t>
            </a:r>
          </a:p>
          <a:p>
            <a:r>
              <a:rPr lang="hu-HU" sz="2800" dirty="0" smtClean="0"/>
              <a:t>Arkangyalok</a:t>
            </a:r>
          </a:p>
          <a:p>
            <a:r>
              <a:rPr lang="hu-HU" sz="2800" dirty="0" smtClean="0"/>
              <a:t>Trónusok</a:t>
            </a:r>
          </a:p>
          <a:p>
            <a:r>
              <a:rPr lang="hu-HU" sz="2800" dirty="0" smtClean="0"/>
              <a:t>Uralmak</a:t>
            </a:r>
          </a:p>
          <a:p>
            <a:r>
              <a:rPr lang="hu-HU" sz="2800" dirty="0" smtClean="0"/>
              <a:t>Hercegségek</a:t>
            </a:r>
          </a:p>
          <a:p>
            <a:r>
              <a:rPr lang="hu-HU" sz="2800" dirty="0" smtClean="0"/>
              <a:t>Erények</a:t>
            </a:r>
          </a:p>
          <a:p>
            <a:r>
              <a:rPr lang="hu-HU" sz="2800" dirty="0" smtClean="0"/>
              <a:t>Hatalmak</a:t>
            </a:r>
          </a:p>
          <a:p>
            <a:r>
              <a:rPr lang="hu-HU" sz="2800" dirty="0" smtClean="0"/>
              <a:t>Kerubok</a:t>
            </a:r>
          </a:p>
          <a:p>
            <a:r>
              <a:rPr lang="hu-HU" sz="2800" dirty="0" smtClean="0"/>
              <a:t>Szeráfok</a:t>
            </a:r>
            <a:endParaRPr lang="hu-HU" sz="2800" dirty="0"/>
          </a:p>
        </p:txBody>
      </p:sp>
      <p:sp>
        <p:nvSpPr>
          <p:cNvPr id="6" name="Tartalom helye 2"/>
          <p:cNvSpPr txBox="1">
            <a:spLocks/>
          </p:cNvSpPr>
          <p:nvPr/>
        </p:nvSpPr>
        <p:spPr>
          <a:xfrm>
            <a:off x="510613" y="5877272"/>
            <a:ext cx="8229600" cy="604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u-HU" dirty="0" smtClean="0"/>
              <a:t>(színek, illatok, zene, invokáció)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MISE</a:t>
            </a:r>
            <a:endParaRPr lang="hu-HU"/>
          </a:p>
        </p:txBody>
      </p:sp>
      <p:sp>
        <p:nvSpPr>
          <p:cNvPr id="3" name="Tartalom helye 2"/>
          <p:cNvSpPr>
            <a:spLocks noGrp="1"/>
          </p:cNvSpPr>
          <p:nvPr>
            <p:ph idx="1"/>
          </p:nvPr>
        </p:nvSpPr>
        <p:spPr/>
        <p:txBody>
          <a:bodyPr>
            <a:normAutofit fontScale="70000" lnSpcReduction="20000"/>
          </a:bodyPr>
          <a:lstStyle/>
          <a:p>
            <a:pPr algn="just"/>
            <a:r>
              <a:rPr lang="hu-HU" dirty="0" smtClean="0"/>
              <a:t>Az istentiszteletnek nemcsak a jelenlevőkre van meg a jó befolyása, sugárzása nagy körzetben kiterjed, és tisztítja az asztrális és mentális légkört. Ezt a hatást határozottan megérzi minden csak mérsékelten érzékeny ember is, még a templomtól négy-öt kilométernyire is. Azonkívül minden ilyen istentisztelet óriási kitöréshez hasonlóan rózsaszínű gondolatformákat lövell ki, amik a környező vidéket szeretet-gondolatokkal árasztják el úgy, hogy az egész légkör tele van velük. Magában a templomban hatalmas bíbor tölcsér emelkedik, és ez nagymértékben állandó úgy, hogy aki a templomba belép, azonnal megérzi befolyását. Ez ugyancsak állandóan sugárzik a környező vidékre. Ehhez járul még az is, hogy az istentisztelet minden résztvevője, ha hazatér, maga is egy erőközpont, és otthon a belőle kiáradó sugárzást erősen érzik a szomszédok is, akik nem vettek részt az istentiszteleten.</a:t>
            </a:r>
            <a:endParaRPr lang="hu-H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Szentségek Tudománya</a:t>
            </a:r>
            <a:endParaRPr lang="hu-HU" dirty="0"/>
          </a:p>
        </p:txBody>
      </p:sp>
      <p:sp>
        <p:nvSpPr>
          <p:cNvPr id="3" name="Tartalom helye 2"/>
          <p:cNvSpPr>
            <a:spLocks noGrp="1"/>
          </p:cNvSpPr>
          <p:nvPr>
            <p:ph idx="1"/>
          </p:nvPr>
        </p:nvSpPr>
        <p:spPr>
          <a:xfrm>
            <a:off x="467544" y="5085184"/>
            <a:ext cx="8229600" cy="1401019"/>
          </a:xfrm>
        </p:spPr>
        <p:txBody>
          <a:bodyPr>
            <a:normAutofit fontScale="92500" lnSpcReduction="20000"/>
          </a:bodyPr>
          <a:lstStyle/>
          <a:p>
            <a:pPr algn="just"/>
            <a:r>
              <a:rPr lang="hu-HU" dirty="0" smtClean="0"/>
              <a:t>C.W.L: T</a:t>
            </a:r>
            <a:r>
              <a:rPr lang="en-US" dirty="0" smtClean="0"/>
              <a:t>he Science of the Sacraments</a:t>
            </a:r>
            <a:endParaRPr lang="hu-HU" dirty="0" smtClean="0"/>
          </a:p>
          <a:p>
            <a:pPr algn="just"/>
            <a:r>
              <a:rPr lang="hu-HU" dirty="0" smtClean="0"/>
              <a:t>C.W.L: </a:t>
            </a:r>
            <a:r>
              <a:rPr lang="en-US" dirty="0" smtClean="0"/>
              <a:t>The Hidden Side of Christian Festivals</a:t>
            </a:r>
            <a:endParaRPr lang="hu-HU" dirty="0" smtClean="0"/>
          </a:p>
          <a:p>
            <a:pPr algn="ctr">
              <a:buNone/>
            </a:pPr>
            <a:r>
              <a:rPr lang="hu-HU" dirty="0" smtClean="0"/>
              <a:t>(1920)</a:t>
            </a:r>
          </a:p>
        </p:txBody>
      </p:sp>
      <p:pic>
        <p:nvPicPr>
          <p:cNvPr id="4" name="Kép 3" descr="sciencesacramen00leadgoog_0015.jpg"/>
          <p:cNvPicPr>
            <a:picLocks noChangeAspect="1"/>
          </p:cNvPicPr>
          <p:nvPr/>
        </p:nvPicPr>
        <p:blipFill>
          <a:blip r:embed="rId3" cstate="print"/>
          <a:stretch>
            <a:fillRect/>
          </a:stretch>
        </p:blipFill>
        <p:spPr>
          <a:xfrm>
            <a:off x="1907705" y="1262270"/>
            <a:ext cx="2304256" cy="3678898"/>
          </a:xfrm>
          <a:prstGeom prst="rect">
            <a:avLst/>
          </a:prstGeom>
        </p:spPr>
      </p:pic>
      <p:pic>
        <p:nvPicPr>
          <p:cNvPr id="5" name="Kép 4" descr="hidden-side-festivals.jpg"/>
          <p:cNvPicPr>
            <a:picLocks noChangeAspect="1"/>
          </p:cNvPicPr>
          <p:nvPr/>
        </p:nvPicPr>
        <p:blipFill>
          <a:blip r:embed="rId4" cstate="print"/>
          <a:stretch>
            <a:fillRect/>
          </a:stretch>
        </p:blipFill>
        <p:spPr>
          <a:xfrm>
            <a:off x="4932040" y="1268760"/>
            <a:ext cx="2286000" cy="36576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lstStyle/>
          <a:p>
            <a:r>
              <a:rPr lang="hu-HU" dirty="0" smtClean="0"/>
              <a:t>A hét katolikus szentség</a:t>
            </a:r>
            <a:endParaRPr lang="hu-HU" dirty="0"/>
          </a:p>
        </p:txBody>
      </p:sp>
      <p:sp>
        <p:nvSpPr>
          <p:cNvPr id="5" name="Szövegdoboz 4"/>
          <p:cNvSpPr txBox="1"/>
          <p:nvPr/>
        </p:nvSpPr>
        <p:spPr>
          <a:xfrm>
            <a:off x="4932040" y="1412776"/>
            <a:ext cx="3360343" cy="4401205"/>
          </a:xfrm>
          <a:prstGeom prst="rect">
            <a:avLst/>
          </a:prstGeom>
          <a:noFill/>
        </p:spPr>
        <p:txBody>
          <a:bodyPr wrap="none" rtlCol="0">
            <a:spAutoFit/>
          </a:bodyPr>
          <a:lstStyle/>
          <a:p>
            <a:r>
              <a:rPr lang="hu-HU" sz="4000" dirty="0" smtClean="0"/>
              <a:t>keresztelés,</a:t>
            </a:r>
          </a:p>
          <a:p>
            <a:r>
              <a:rPr lang="hu-HU" sz="4000" dirty="0" smtClean="0"/>
              <a:t>bérmálás,</a:t>
            </a:r>
          </a:p>
          <a:p>
            <a:r>
              <a:rPr lang="hu-HU" sz="4000" dirty="0" smtClean="0"/>
              <a:t>oltári szentség,</a:t>
            </a:r>
          </a:p>
          <a:p>
            <a:r>
              <a:rPr lang="hu-HU" sz="4000" dirty="0" smtClean="0"/>
              <a:t>feloldozás,</a:t>
            </a:r>
          </a:p>
          <a:p>
            <a:r>
              <a:rPr lang="hu-HU" sz="4000" dirty="0" smtClean="0"/>
              <a:t>gyógyító kenet,</a:t>
            </a:r>
          </a:p>
          <a:p>
            <a:r>
              <a:rPr lang="hu-HU" sz="4000" dirty="0" smtClean="0"/>
              <a:t>házasság,</a:t>
            </a:r>
          </a:p>
          <a:p>
            <a:r>
              <a:rPr lang="hu-HU" sz="4000" dirty="0" smtClean="0"/>
              <a:t>egyházi rendek</a:t>
            </a:r>
          </a:p>
        </p:txBody>
      </p:sp>
      <p:pic>
        <p:nvPicPr>
          <p:cNvPr id="6" name="Kép 5" descr="szentsegek.jpg"/>
          <p:cNvPicPr>
            <a:picLocks noChangeAspect="1"/>
          </p:cNvPicPr>
          <p:nvPr/>
        </p:nvPicPr>
        <p:blipFill>
          <a:blip r:embed="rId3" cstate="print"/>
          <a:stretch>
            <a:fillRect/>
          </a:stretch>
        </p:blipFill>
        <p:spPr>
          <a:xfrm>
            <a:off x="323528" y="908720"/>
            <a:ext cx="3751419" cy="530120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lstStyle/>
          <a:p>
            <a:r>
              <a:rPr lang="hu-HU" dirty="0" smtClean="0"/>
              <a:t>Szt. </a:t>
            </a:r>
            <a:r>
              <a:rPr lang="hu-HU" dirty="0" err="1" smtClean="0"/>
              <a:t>Alban</a:t>
            </a:r>
            <a:endParaRPr lang="hu-HU" dirty="0"/>
          </a:p>
        </p:txBody>
      </p:sp>
      <p:sp>
        <p:nvSpPr>
          <p:cNvPr id="5" name="Szövegdoboz 4"/>
          <p:cNvSpPr txBox="1"/>
          <p:nvPr/>
        </p:nvSpPr>
        <p:spPr>
          <a:xfrm>
            <a:off x="3275856" y="980728"/>
            <a:ext cx="5520614" cy="5632311"/>
          </a:xfrm>
          <a:prstGeom prst="rect">
            <a:avLst/>
          </a:prstGeom>
          <a:noFill/>
        </p:spPr>
        <p:txBody>
          <a:bodyPr wrap="none" rtlCol="0">
            <a:spAutoFit/>
          </a:bodyPr>
          <a:lstStyle/>
          <a:p>
            <a:pPr algn="ctr"/>
            <a:r>
              <a:rPr lang="hu-HU" sz="2400" dirty="0" smtClean="0"/>
              <a:t>AZ EGYHÁZ VÉDŐSZENTJE</a:t>
            </a:r>
          </a:p>
          <a:p>
            <a:pPr algn="just"/>
            <a:r>
              <a:rPr lang="hu-HU" sz="2400" dirty="0" smtClean="0"/>
              <a:t>A hetedik Sugár feje St. </a:t>
            </a:r>
            <a:r>
              <a:rPr lang="hu-HU" sz="2400" dirty="0" err="1" smtClean="0"/>
              <a:t>Germain</a:t>
            </a:r>
            <a:r>
              <a:rPr lang="hu-HU" sz="2400" dirty="0" smtClean="0"/>
              <a:t> Gróf,</a:t>
            </a:r>
          </a:p>
          <a:p>
            <a:pPr algn="just"/>
            <a:r>
              <a:rPr lang="hu-HU" sz="2400" dirty="0" smtClean="0"/>
              <a:t>akit a tizennyolcadik század történetében</a:t>
            </a:r>
          </a:p>
          <a:p>
            <a:pPr algn="just"/>
            <a:r>
              <a:rPr lang="hu-HU" sz="2400" dirty="0" smtClean="0"/>
              <a:t>ismernek, és akit Rákóczi Mesternek is</a:t>
            </a:r>
          </a:p>
          <a:p>
            <a:pPr algn="just"/>
            <a:r>
              <a:rPr lang="hu-HU" sz="2400" dirty="0" smtClean="0"/>
              <a:t>neveznek néha, miután Ő az utolsó</a:t>
            </a:r>
          </a:p>
          <a:p>
            <a:pPr algn="just"/>
            <a:r>
              <a:rPr lang="hu-HU" sz="2400" dirty="0" smtClean="0"/>
              <a:t>ivadéka ennek a fejedelmi családnak.</a:t>
            </a:r>
          </a:p>
          <a:p>
            <a:pPr algn="just"/>
            <a:r>
              <a:rPr lang="hu-HU" sz="2400" dirty="0" smtClean="0"/>
              <a:t>A tizenhetedik században Francis Bacon,</a:t>
            </a:r>
          </a:p>
          <a:p>
            <a:pPr algn="just"/>
            <a:r>
              <a:rPr lang="hu-HU" sz="2400" dirty="0" smtClean="0"/>
              <a:t>Lord </a:t>
            </a:r>
            <a:r>
              <a:rPr lang="hu-HU" sz="2400" dirty="0" err="1" smtClean="0"/>
              <a:t>Verulam</a:t>
            </a:r>
            <a:r>
              <a:rPr lang="hu-HU" sz="2400" dirty="0" smtClean="0"/>
              <a:t> volt, a tizenhatodik század-</a:t>
            </a:r>
          </a:p>
          <a:p>
            <a:pPr algn="just"/>
            <a:r>
              <a:rPr lang="hu-HU" sz="2400" dirty="0" err="1" smtClean="0"/>
              <a:t>ban</a:t>
            </a:r>
            <a:r>
              <a:rPr lang="hu-HU" sz="2400" dirty="0" smtClean="0"/>
              <a:t> </a:t>
            </a:r>
            <a:r>
              <a:rPr lang="hu-HU" sz="2400" dirty="0" err="1" smtClean="0"/>
              <a:t>Robertus</a:t>
            </a:r>
            <a:r>
              <a:rPr lang="hu-HU" sz="2400" dirty="0" smtClean="0"/>
              <a:t> szerzetes, a tizenötödikben</a:t>
            </a:r>
          </a:p>
          <a:p>
            <a:pPr algn="just"/>
            <a:r>
              <a:rPr lang="hu-HU" sz="2400" dirty="0" smtClean="0"/>
              <a:t>Hunyadi János, a tizennegyedikben</a:t>
            </a:r>
          </a:p>
          <a:p>
            <a:pPr algn="just"/>
            <a:r>
              <a:rPr lang="hu-HU" sz="2400" dirty="0" smtClean="0"/>
              <a:t>Christian </a:t>
            </a:r>
            <a:r>
              <a:rPr lang="hu-HU" sz="2400" dirty="0" err="1" smtClean="0"/>
              <a:t>Rosenkreutz</a:t>
            </a:r>
            <a:r>
              <a:rPr lang="hu-HU" sz="2400" dirty="0" smtClean="0"/>
              <a:t>, a tizenharmadikban</a:t>
            </a:r>
          </a:p>
          <a:p>
            <a:pPr algn="just"/>
            <a:r>
              <a:rPr lang="hu-HU" sz="2400" dirty="0" smtClean="0"/>
              <a:t>Roger Bacon. Az „Okkult Világ” „Magyar</a:t>
            </a:r>
          </a:p>
          <a:p>
            <a:pPr algn="just"/>
            <a:r>
              <a:rPr lang="hu-HU" sz="2400" dirty="0" smtClean="0"/>
              <a:t>Mestere” Ő. Még régebben Ő volt </a:t>
            </a:r>
            <a:r>
              <a:rPr lang="hu-HU" sz="2400" dirty="0" err="1" smtClean="0"/>
              <a:t>Proklos</a:t>
            </a:r>
            <a:r>
              <a:rPr lang="hu-HU" sz="2400" dirty="0" smtClean="0"/>
              <a:t>,</a:t>
            </a:r>
          </a:p>
          <a:p>
            <a:pPr algn="just"/>
            <a:r>
              <a:rPr lang="hu-HU" sz="2400" dirty="0" smtClean="0"/>
              <a:t>a nagy </a:t>
            </a:r>
            <a:r>
              <a:rPr lang="hu-HU" sz="2400" dirty="0" err="1" smtClean="0"/>
              <a:t>neoplatonikus</a:t>
            </a:r>
            <a:r>
              <a:rPr lang="hu-HU" sz="2400" dirty="0" smtClean="0"/>
              <a:t>, és még azelőtt Szent</a:t>
            </a:r>
          </a:p>
          <a:p>
            <a:pPr algn="just"/>
            <a:r>
              <a:rPr lang="hu-HU" sz="2400" dirty="0" err="1" smtClean="0"/>
              <a:t>Alban</a:t>
            </a:r>
            <a:r>
              <a:rPr lang="hu-HU" sz="2400" dirty="0" smtClean="0"/>
              <a:t>.  (C.W.L.: Mesterek és az Ösvény)</a:t>
            </a:r>
          </a:p>
        </p:txBody>
      </p:sp>
      <p:pic>
        <p:nvPicPr>
          <p:cNvPr id="7" name="Kép 6" descr="StAlban.jpg"/>
          <p:cNvPicPr>
            <a:picLocks noChangeAspect="1"/>
          </p:cNvPicPr>
          <p:nvPr/>
        </p:nvPicPr>
        <p:blipFill>
          <a:blip r:embed="rId3" cstate="print"/>
          <a:stretch>
            <a:fillRect/>
          </a:stretch>
        </p:blipFill>
        <p:spPr>
          <a:xfrm>
            <a:off x="467544" y="1412776"/>
            <a:ext cx="2464321" cy="453517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Szabad Katolikus Egyház Magyarországon</a:t>
            </a:r>
            <a:endParaRPr lang="hu-HU" dirty="0"/>
          </a:p>
        </p:txBody>
      </p:sp>
      <p:sp>
        <p:nvSpPr>
          <p:cNvPr id="3" name="Tartalom helye 2"/>
          <p:cNvSpPr>
            <a:spLocks noGrp="1"/>
          </p:cNvSpPr>
          <p:nvPr>
            <p:ph idx="1"/>
          </p:nvPr>
        </p:nvSpPr>
        <p:spPr>
          <a:xfrm>
            <a:off x="457200" y="1600201"/>
            <a:ext cx="8229600" cy="1828800"/>
          </a:xfrm>
        </p:spPr>
        <p:txBody>
          <a:bodyPr>
            <a:normAutofit fontScale="92500" lnSpcReduction="10000"/>
          </a:bodyPr>
          <a:lstStyle/>
          <a:p>
            <a:pPr algn="just"/>
            <a:r>
              <a:rPr lang="hu-HU" dirty="0" smtClean="0"/>
              <a:t>C.S. Price, Szabad Katolikus pap Angliából, celebrált először Szabad Katolikus szentmisét Magyarországon a Szent Jelenlét kápolnában (Délibáb utca 20.), 1926. 08.28-án.</a:t>
            </a:r>
          </a:p>
        </p:txBody>
      </p:sp>
      <p:pic>
        <p:nvPicPr>
          <p:cNvPr id="4" name="Kép 3" descr="CSprice.jpg"/>
          <p:cNvPicPr>
            <a:picLocks noChangeAspect="1"/>
          </p:cNvPicPr>
          <p:nvPr/>
        </p:nvPicPr>
        <p:blipFill>
          <a:blip r:embed="rId3" cstate="print"/>
          <a:stretch>
            <a:fillRect/>
          </a:stretch>
        </p:blipFill>
        <p:spPr>
          <a:xfrm>
            <a:off x="827584" y="3429000"/>
            <a:ext cx="2174379" cy="2876451"/>
          </a:xfrm>
          <a:prstGeom prst="rect">
            <a:avLst/>
          </a:prstGeom>
        </p:spPr>
      </p:pic>
      <p:pic>
        <p:nvPicPr>
          <p:cNvPr id="5" name="Kép 4" descr="1_mise_Hungary.jpg"/>
          <p:cNvPicPr>
            <a:picLocks noChangeAspect="1"/>
          </p:cNvPicPr>
          <p:nvPr/>
        </p:nvPicPr>
        <p:blipFill>
          <a:blip r:embed="rId4" cstate="print"/>
          <a:stretch>
            <a:fillRect/>
          </a:stretch>
        </p:blipFill>
        <p:spPr>
          <a:xfrm>
            <a:off x="3995936" y="3546764"/>
            <a:ext cx="4176464" cy="2762556"/>
          </a:xfrm>
          <a:prstGeom prst="rect">
            <a:avLst/>
          </a:prstGeom>
        </p:spPr>
      </p:pic>
    </p:spTree>
    <p:extLst>
      <p:ext uri="{BB962C8B-B14F-4D97-AF65-F5344CB8AC3E}">
        <p14:creationId xmlns:p14="http://schemas.microsoft.com/office/powerpoint/2010/main" xmlns="" val="749774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t>Wedgwood</a:t>
            </a:r>
            <a:r>
              <a:rPr lang="hu-HU" dirty="0" smtClean="0"/>
              <a:t> és </a:t>
            </a:r>
            <a:r>
              <a:rPr lang="hu-HU" dirty="0" err="1" smtClean="0"/>
              <a:t>Leadbeater</a:t>
            </a:r>
            <a:r>
              <a:rPr lang="hu-HU" dirty="0" smtClean="0"/>
              <a:t/>
            </a:r>
            <a:br>
              <a:rPr lang="hu-HU" dirty="0" smtClean="0"/>
            </a:br>
            <a:r>
              <a:rPr lang="hu-HU" dirty="0" smtClean="0"/>
              <a:t>Magyarországon 1930-ban</a:t>
            </a:r>
            <a:endParaRPr lang="hu-HU" dirty="0"/>
          </a:p>
        </p:txBody>
      </p:sp>
      <p:pic>
        <p:nvPicPr>
          <p:cNvPr id="4" name="Tartalom helye 3" descr="Wedgwood_Leadbeater_1930_Hungary.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Magyar Püspökök 1.</a:t>
            </a:r>
            <a:endParaRPr lang="hu-HU" dirty="0"/>
          </a:p>
        </p:txBody>
      </p:sp>
      <p:sp>
        <p:nvSpPr>
          <p:cNvPr id="3" name="Tartalom helye 2"/>
          <p:cNvSpPr>
            <a:spLocks noGrp="1"/>
          </p:cNvSpPr>
          <p:nvPr>
            <p:ph idx="1"/>
          </p:nvPr>
        </p:nvSpPr>
        <p:spPr/>
        <p:txBody>
          <a:bodyPr>
            <a:normAutofit fontScale="92500" lnSpcReduction="10000"/>
          </a:bodyPr>
          <a:lstStyle/>
          <a:p>
            <a:pPr algn="just"/>
            <a:r>
              <a:rPr lang="hu-HU" dirty="0" smtClean="0"/>
              <a:t>Az </a:t>
            </a:r>
            <a:r>
              <a:rPr lang="hu-HU" dirty="0" err="1" smtClean="0"/>
              <a:t>Ókatolikus</a:t>
            </a:r>
            <a:r>
              <a:rPr lang="hu-HU" dirty="0" smtClean="0"/>
              <a:t> Egyház kevés figyelmet fordít „gyermeke” a Szabad Katolikus Egyház felé. Kivéve néhány </a:t>
            </a:r>
            <a:r>
              <a:rPr lang="hu-HU" b="1" u="sng" dirty="0" smtClean="0"/>
              <a:t>magyar</a:t>
            </a:r>
            <a:r>
              <a:rPr lang="hu-HU" dirty="0" smtClean="0"/>
              <a:t> vonatkozású eseményt.</a:t>
            </a:r>
            <a:r>
              <a:rPr lang="en-US" dirty="0" smtClean="0"/>
              <a:t> </a:t>
            </a:r>
            <a:r>
              <a:rPr lang="hu-HU" smtClean="0"/>
              <a:t>1949-ben </a:t>
            </a:r>
            <a:r>
              <a:rPr lang="hu-HU" dirty="0" smtClean="0"/>
              <a:t>például elfogadták, hogy </a:t>
            </a:r>
            <a:r>
              <a:rPr lang="en-US" dirty="0" err="1" smtClean="0"/>
              <a:t>Vreede</a:t>
            </a:r>
            <a:r>
              <a:rPr lang="hu-HU" dirty="0" smtClean="0"/>
              <a:t> püspök szentelje fel </a:t>
            </a:r>
            <a:r>
              <a:rPr lang="en-US" dirty="0" smtClean="0"/>
              <a:t>Dr</a:t>
            </a:r>
            <a:r>
              <a:rPr lang="en-US" dirty="0"/>
              <a:t>. </a:t>
            </a:r>
            <a:r>
              <a:rPr lang="hu-HU" dirty="0" smtClean="0"/>
              <a:t>Deák </a:t>
            </a:r>
            <a:r>
              <a:rPr lang="en-US" dirty="0" smtClean="0"/>
              <a:t>Vidor</a:t>
            </a:r>
            <a:r>
              <a:rPr lang="hu-HU" dirty="0" err="1" smtClean="0"/>
              <a:t>-t</a:t>
            </a:r>
            <a:r>
              <a:rPr lang="en-US" dirty="0" smtClean="0"/>
              <a:t> </a:t>
            </a:r>
            <a:r>
              <a:rPr lang="hu-HU" dirty="0" err="1" smtClean="0"/>
              <a:t>Ókatolikus</a:t>
            </a:r>
            <a:r>
              <a:rPr lang="hu-HU" dirty="0" smtClean="0"/>
              <a:t> püspökké, aki viszonzásul 1950-ben Ráth </a:t>
            </a:r>
            <a:r>
              <a:rPr lang="en-US" dirty="0" err="1" smtClean="0"/>
              <a:t>Zolt</a:t>
            </a:r>
            <a:r>
              <a:rPr lang="hu-HU" dirty="0" smtClean="0"/>
              <a:t>á</a:t>
            </a:r>
            <a:r>
              <a:rPr lang="en-US" dirty="0" smtClean="0"/>
              <a:t>n</a:t>
            </a:r>
            <a:r>
              <a:rPr lang="hu-HU" dirty="0" smtClean="0"/>
              <a:t>t szentelte Szabad Katolikus püspökké.</a:t>
            </a:r>
          </a:p>
          <a:p>
            <a:pPr algn="just"/>
            <a:r>
              <a:rPr lang="hu-HU" dirty="0" smtClean="0"/>
              <a:t>2012-ben pedig egy </a:t>
            </a:r>
            <a:r>
              <a:rPr lang="hu-HU" dirty="0" err="1" smtClean="0"/>
              <a:t>Ókatolikus</a:t>
            </a:r>
            <a:r>
              <a:rPr lang="hu-HU" dirty="0" smtClean="0"/>
              <a:t> missziót teljesítő püspök ajánlotta fel segítségét a magyarországi Szabad Katolikus Egyház újraindításához.</a:t>
            </a:r>
          </a:p>
        </p:txBody>
      </p:sp>
    </p:spTree>
    <p:extLst>
      <p:ext uri="{BB962C8B-B14F-4D97-AF65-F5344CB8AC3E}">
        <p14:creationId xmlns:p14="http://schemas.microsoft.com/office/powerpoint/2010/main" xmlns="" val="2800618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Teozófiai Társulat</a:t>
            </a:r>
            <a:endParaRPr lang="hu-HU" dirty="0"/>
          </a:p>
        </p:txBody>
      </p:sp>
      <p:sp>
        <p:nvSpPr>
          <p:cNvPr id="3" name="Tartalom helye 2"/>
          <p:cNvSpPr>
            <a:spLocks noGrp="1"/>
          </p:cNvSpPr>
          <p:nvPr>
            <p:ph idx="1"/>
          </p:nvPr>
        </p:nvSpPr>
        <p:spPr/>
        <p:txBody>
          <a:bodyPr>
            <a:normAutofit/>
          </a:bodyPr>
          <a:lstStyle/>
          <a:p>
            <a:pPr algn="just"/>
            <a:r>
              <a:rPr lang="hu-HU" dirty="0" smtClean="0"/>
              <a:t>A TT második célja:  Támogatni a vallások, bölcseletek és tudományok összehasonlító</a:t>
            </a:r>
            <a:br>
              <a:rPr lang="hu-HU" dirty="0" smtClean="0"/>
            </a:br>
            <a:r>
              <a:rPr lang="hu-HU" dirty="0" smtClean="0"/>
              <a:t>tanulmányozását.</a:t>
            </a:r>
          </a:p>
          <a:p>
            <a:pPr algn="just"/>
            <a:r>
              <a:rPr lang="hu-HU" dirty="0" smtClean="0"/>
              <a:t>A Teozófiai Társulat nem vallási jellegű szervezet, bár tagjai között éppúgy vannak különböző vallások követői, mint egyéni hitüket szervezett keretek nélkül gyakorlók.</a:t>
            </a:r>
          </a:p>
          <a:p>
            <a:endParaRPr lang="hu-HU"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Magyar Püspökök 2.</a:t>
            </a:r>
            <a:endParaRPr lang="hu-HU" dirty="0"/>
          </a:p>
        </p:txBody>
      </p:sp>
      <p:pic>
        <p:nvPicPr>
          <p:cNvPr id="5" name="Kép 4" descr="drRath.jpg"/>
          <p:cNvPicPr>
            <a:picLocks noChangeAspect="1"/>
          </p:cNvPicPr>
          <p:nvPr/>
        </p:nvPicPr>
        <p:blipFill>
          <a:blip r:embed="rId3" cstate="print"/>
          <a:stretch>
            <a:fillRect/>
          </a:stretch>
        </p:blipFill>
        <p:spPr>
          <a:xfrm>
            <a:off x="539552" y="1412776"/>
            <a:ext cx="2768476" cy="5180773"/>
          </a:xfrm>
          <a:prstGeom prst="rect">
            <a:avLst/>
          </a:prstGeom>
        </p:spPr>
      </p:pic>
      <p:pic>
        <p:nvPicPr>
          <p:cNvPr id="6" name="Kép 5" descr="MartinovichE.jpg"/>
          <p:cNvPicPr>
            <a:picLocks noChangeAspect="1"/>
          </p:cNvPicPr>
          <p:nvPr/>
        </p:nvPicPr>
        <p:blipFill>
          <a:blip r:embed="rId4" cstate="print"/>
          <a:stretch>
            <a:fillRect/>
          </a:stretch>
        </p:blipFill>
        <p:spPr>
          <a:xfrm>
            <a:off x="3563888" y="1412776"/>
            <a:ext cx="2494628" cy="5112568"/>
          </a:xfrm>
          <a:prstGeom prst="rect">
            <a:avLst/>
          </a:prstGeom>
        </p:spPr>
      </p:pic>
      <p:pic>
        <p:nvPicPr>
          <p:cNvPr id="7" name="Kép 6" descr="LetenoczkyF.jpg"/>
          <p:cNvPicPr>
            <a:picLocks noChangeAspect="1"/>
          </p:cNvPicPr>
          <p:nvPr/>
        </p:nvPicPr>
        <p:blipFill>
          <a:blip r:embed="rId5" cstate="print"/>
          <a:stretch>
            <a:fillRect/>
          </a:stretch>
        </p:blipFill>
        <p:spPr>
          <a:xfrm>
            <a:off x="6156176" y="1484784"/>
            <a:ext cx="2650234" cy="2046536"/>
          </a:xfrm>
          <a:prstGeom prst="rect">
            <a:avLst/>
          </a:prstGeom>
        </p:spPr>
      </p:pic>
      <p:sp>
        <p:nvSpPr>
          <p:cNvPr id="8" name="Text Box 4"/>
          <p:cNvSpPr txBox="1">
            <a:spLocks noChangeArrowheads="1"/>
          </p:cNvSpPr>
          <p:nvPr/>
        </p:nvSpPr>
        <p:spPr bwMode="auto">
          <a:xfrm>
            <a:off x="6516216" y="4365104"/>
            <a:ext cx="2376264" cy="1477328"/>
          </a:xfrm>
          <a:prstGeom prst="rect">
            <a:avLst/>
          </a:prstGeom>
          <a:noFill/>
          <a:ln w="9525">
            <a:noFill/>
            <a:miter lim="800000"/>
            <a:headEnd/>
            <a:tailEnd/>
          </a:ln>
          <a:effectLst/>
        </p:spPr>
        <p:txBody>
          <a:bodyPr wrap="square">
            <a:spAutoFit/>
          </a:bodyPr>
          <a:lstStyle/>
          <a:p>
            <a:pPr algn="ctr"/>
            <a:r>
              <a:rPr lang="nl-NL" dirty="0" smtClean="0"/>
              <a:t>LETENOCZKI Ferenc  </a:t>
            </a:r>
            <a:r>
              <a:rPr lang="hu-HU" dirty="0" smtClean="0"/>
              <a:t>püspökké szentelése: </a:t>
            </a:r>
            <a:r>
              <a:rPr lang="nl-NL" dirty="0" smtClean="0"/>
              <a:t>1962-08-19, Huizen [Naarden], </a:t>
            </a:r>
            <a:r>
              <a:rPr lang="hu-HU" dirty="0" smtClean="0"/>
              <a:t>Hollandia</a:t>
            </a:r>
          </a:p>
          <a:p>
            <a:pPr algn="ctr"/>
            <a:r>
              <a:rPr lang="hu-HU" dirty="0" smtClean="0"/>
              <a:t>Elhunyt: 1994. május 9.</a:t>
            </a:r>
            <a:r>
              <a:rPr lang="nl-NL" dirty="0" smtClean="0"/>
              <a: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Magyar vonatkozású</a:t>
            </a:r>
            <a:br>
              <a:rPr lang="hu-HU" dirty="0" smtClean="0"/>
            </a:br>
            <a:r>
              <a:rPr lang="hu-HU" dirty="0" smtClean="0"/>
              <a:t>szertartások 1.</a:t>
            </a:r>
            <a:endParaRPr lang="hu-HU" dirty="0"/>
          </a:p>
        </p:txBody>
      </p:sp>
      <p:pic>
        <p:nvPicPr>
          <p:cNvPr id="4" name="Kép 3" descr="1997_SubDeacon_ordination.jpg"/>
          <p:cNvPicPr>
            <a:picLocks noChangeAspect="1"/>
          </p:cNvPicPr>
          <p:nvPr/>
        </p:nvPicPr>
        <p:blipFill>
          <a:blip r:embed="rId2" cstate="print"/>
          <a:stretch>
            <a:fillRect/>
          </a:stretch>
        </p:blipFill>
        <p:spPr>
          <a:xfrm>
            <a:off x="1763688" y="1628800"/>
            <a:ext cx="5867400" cy="4181475"/>
          </a:xfrm>
          <a:prstGeom prst="rect">
            <a:avLst/>
          </a:prstGeom>
        </p:spPr>
      </p:pic>
      <p:sp>
        <p:nvSpPr>
          <p:cNvPr id="5" name="Tartalom helye 2"/>
          <p:cNvSpPr txBox="1">
            <a:spLocks/>
          </p:cNvSpPr>
          <p:nvPr/>
        </p:nvSpPr>
        <p:spPr>
          <a:xfrm>
            <a:off x="510613" y="5877272"/>
            <a:ext cx="8229600" cy="604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u-HU" dirty="0" err="1" smtClean="0"/>
              <a:t>Al-diakónus</a:t>
            </a:r>
            <a:r>
              <a:rPr lang="hu-HU" dirty="0" smtClean="0"/>
              <a:t> szentelés: </a:t>
            </a:r>
            <a:r>
              <a:rPr lang="en-US" dirty="0" smtClean="0"/>
              <a:t>19</a:t>
            </a:r>
            <a:r>
              <a:rPr lang="hu-HU" dirty="0" smtClean="0"/>
              <a:t>97.</a:t>
            </a:r>
            <a:r>
              <a:rPr lang="en-US" dirty="0" smtClean="0"/>
              <a:t> </a:t>
            </a:r>
            <a:r>
              <a:rPr lang="hu-HU" dirty="0" smtClean="0"/>
              <a:t>december 7.</a:t>
            </a:r>
            <a:r>
              <a:rPr lang="en-US" dirty="0" smtClean="0"/>
              <a:t> </a:t>
            </a:r>
            <a:endParaRPr lang="hu-HU"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Magyar vonatkozású</a:t>
            </a:r>
            <a:br>
              <a:rPr lang="hu-HU" dirty="0" smtClean="0"/>
            </a:br>
            <a:r>
              <a:rPr lang="hu-HU" dirty="0" smtClean="0"/>
              <a:t>szertartások 2.</a:t>
            </a:r>
            <a:endParaRPr lang="hu-HU" dirty="0"/>
          </a:p>
        </p:txBody>
      </p:sp>
      <p:sp>
        <p:nvSpPr>
          <p:cNvPr id="5" name="Tartalom helye 2"/>
          <p:cNvSpPr txBox="1">
            <a:spLocks/>
          </p:cNvSpPr>
          <p:nvPr/>
        </p:nvSpPr>
        <p:spPr>
          <a:xfrm>
            <a:off x="510613" y="5877272"/>
            <a:ext cx="8229600" cy="604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u-HU" dirty="0" err="1" smtClean="0"/>
              <a:t>Requiem</a:t>
            </a:r>
            <a:r>
              <a:rPr lang="hu-HU" dirty="0" smtClean="0"/>
              <a:t> mise: 2000.</a:t>
            </a:r>
            <a:r>
              <a:rPr lang="en-US" dirty="0" smtClean="0"/>
              <a:t> </a:t>
            </a:r>
            <a:r>
              <a:rPr lang="hu-HU" dirty="0" smtClean="0"/>
              <a:t>szeptember 23.</a:t>
            </a:r>
            <a:r>
              <a:rPr lang="en-US" dirty="0" smtClean="0"/>
              <a:t> </a:t>
            </a:r>
            <a:endParaRPr lang="hu-HU" dirty="0" smtClean="0"/>
          </a:p>
        </p:txBody>
      </p:sp>
      <p:pic>
        <p:nvPicPr>
          <p:cNvPr id="6" name="Kép 5" descr="RL_rekviem_2000-09-23.jpg"/>
          <p:cNvPicPr>
            <a:picLocks noChangeAspect="1"/>
          </p:cNvPicPr>
          <p:nvPr/>
        </p:nvPicPr>
        <p:blipFill>
          <a:blip r:embed="rId2" cstate="print"/>
          <a:stretch>
            <a:fillRect/>
          </a:stretch>
        </p:blipFill>
        <p:spPr>
          <a:xfrm>
            <a:off x="1475656" y="1484784"/>
            <a:ext cx="6527762" cy="443255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Magyar vonatkozású</a:t>
            </a:r>
            <a:br>
              <a:rPr lang="hu-HU" dirty="0" smtClean="0"/>
            </a:br>
            <a:r>
              <a:rPr lang="hu-HU" dirty="0" smtClean="0"/>
              <a:t>szertartások 3.</a:t>
            </a:r>
            <a:endParaRPr lang="hu-HU" dirty="0"/>
          </a:p>
        </p:txBody>
      </p:sp>
      <p:sp>
        <p:nvSpPr>
          <p:cNvPr id="5" name="Tartalom helye 2"/>
          <p:cNvSpPr txBox="1">
            <a:spLocks/>
          </p:cNvSpPr>
          <p:nvPr/>
        </p:nvSpPr>
        <p:spPr>
          <a:xfrm>
            <a:off x="510613" y="5877272"/>
            <a:ext cx="8229600" cy="604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u-HU" dirty="0" smtClean="0"/>
              <a:t>Diakónus szentelés: 2016.</a:t>
            </a:r>
            <a:r>
              <a:rPr lang="en-US" dirty="0" smtClean="0"/>
              <a:t> </a:t>
            </a:r>
            <a:r>
              <a:rPr lang="hu-HU" dirty="0" smtClean="0"/>
              <a:t>február 12.</a:t>
            </a:r>
            <a:r>
              <a:rPr lang="en-US" dirty="0" smtClean="0"/>
              <a:t> </a:t>
            </a:r>
            <a:endParaRPr lang="hu-HU" dirty="0" smtClean="0"/>
          </a:p>
        </p:txBody>
      </p:sp>
      <p:pic>
        <p:nvPicPr>
          <p:cNvPr id="6" name="Kép 5" descr="2016_febr_diakonus.jpg"/>
          <p:cNvPicPr>
            <a:picLocks noChangeAspect="1"/>
          </p:cNvPicPr>
          <p:nvPr/>
        </p:nvPicPr>
        <p:blipFill>
          <a:blip r:embed="rId2" cstate="print"/>
          <a:stretch>
            <a:fillRect/>
          </a:stretch>
        </p:blipFill>
        <p:spPr>
          <a:xfrm>
            <a:off x="611560" y="1484784"/>
            <a:ext cx="7868366" cy="442595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Magyar vonatkozású</a:t>
            </a:r>
            <a:br>
              <a:rPr lang="hu-HU" dirty="0" smtClean="0"/>
            </a:br>
            <a:r>
              <a:rPr lang="hu-HU" dirty="0" smtClean="0"/>
              <a:t>szertartások 4.</a:t>
            </a:r>
            <a:endParaRPr lang="hu-HU" dirty="0"/>
          </a:p>
        </p:txBody>
      </p:sp>
      <p:sp>
        <p:nvSpPr>
          <p:cNvPr id="5" name="Tartalom helye 2"/>
          <p:cNvSpPr txBox="1">
            <a:spLocks/>
          </p:cNvSpPr>
          <p:nvPr/>
        </p:nvSpPr>
        <p:spPr>
          <a:xfrm>
            <a:off x="510613" y="5877272"/>
            <a:ext cx="8229600" cy="604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u-HU" dirty="0" smtClean="0"/>
              <a:t>Pap szentelés: 2016.</a:t>
            </a:r>
            <a:r>
              <a:rPr lang="en-US" dirty="0" smtClean="0"/>
              <a:t> </a:t>
            </a:r>
            <a:r>
              <a:rPr lang="hu-HU" dirty="0" smtClean="0"/>
              <a:t>szeptember 11.</a:t>
            </a:r>
            <a:r>
              <a:rPr lang="en-US" dirty="0" smtClean="0"/>
              <a:t> </a:t>
            </a:r>
            <a:endParaRPr lang="hu-HU" dirty="0" smtClean="0"/>
          </a:p>
        </p:txBody>
      </p:sp>
      <p:pic>
        <p:nvPicPr>
          <p:cNvPr id="7" name="Kép 6" descr="2016_szept_papszenteles.jpg"/>
          <p:cNvPicPr>
            <a:picLocks noChangeAspect="1"/>
          </p:cNvPicPr>
          <p:nvPr/>
        </p:nvPicPr>
        <p:blipFill>
          <a:blip r:embed="rId2" cstate="print"/>
          <a:stretch>
            <a:fillRect/>
          </a:stretch>
        </p:blipFill>
        <p:spPr>
          <a:xfrm>
            <a:off x="1547664" y="1484784"/>
            <a:ext cx="5808645" cy="435648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Szabad Katolikus Oratórium</a:t>
            </a:r>
            <a:br>
              <a:rPr lang="hu-HU" dirty="0" smtClean="0"/>
            </a:br>
            <a:r>
              <a:rPr lang="hu-HU" dirty="0" smtClean="0"/>
              <a:t>(napjainkban)</a:t>
            </a:r>
            <a:endParaRPr lang="hu-HU" dirty="0"/>
          </a:p>
        </p:txBody>
      </p:sp>
      <p:pic>
        <p:nvPicPr>
          <p:cNvPr id="6" name="Tartalom helye 5" descr="LCC_oratorium_BP.jpg"/>
          <p:cNvPicPr>
            <a:picLocks noGrp="1" noChangeAspect="1"/>
          </p:cNvPicPr>
          <p:nvPr>
            <p:ph idx="1"/>
          </p:nvPr>
        </p:nvPicPr>
        <p:blipFill>
          <a:blip r:embed="rId3" cstate="print"/>
          <a:stretch>
            <a:fillRect/>
          </a:stretch>
        </p:blipFill>
        <p:spPr>
          <a:xfrm>
            <a:off x="1825875" y="1600200"/>
            <a:ext cx="5492250" cy="4525963"/>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1- keresztek.jpg"/>
          <p:cNvPicPr>
            <a:picLocks noChangeAspect="1"/>
          </p:cNvPicPr>
          <p:nvPr/>
        </p:nvPicPr>
        <p:blipFill>
          <a:blip r:embed="rId2" cstate="print"/>
          <a:stretch>
            <a:fillRect/>
          </a:stretch>
        </p:blipFill>
        <p:spPr>
          <a:xfrm>
            <a:off x="755577" y="1556791"/>
            <a:ext cx="7823338" cy="4268823"/>
          </a:xfrm>
          <a:prstGeom prst="rect">
            <a:avLst/>
          </a:prstGeom>
        </p:spPr>
      </p:pic>
      <p:sp>
        <p:nvSpPr>
          <p:cNvPr id="3" name="Cím 1"/>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4400" b="0" i="0" u="none" strike="noStrike" kern="1200" cap="none" spc="0" normalizeH="0" baseline="0" noProof="0" dirty="0" smtClean="0">
                <a:ln>
                  <a:noFill/>
                </a:ln>
                <a:solidFill>
                  <a:schemeClr val="tx1"/>
                </a:solidFill>
                <a:effectLst/>
                <a:uLnTx/>
                <a:uFillTx/>
                <a:latin typeface="+mj-lt"/>
                <a:ea typeface="+mj-ea"/>
                <a:cs typeface="+mj-cs"/>
              </a:rPr>
              <a:t>Keresztek</a:t>
            </a:r>
            <a:endParaRPr kumimoji="0" lang="hu-H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2 - alapelvek.jpg"/>
          <p:cNvPicPr>
            <a:picLocks noChangeAspect="1"/>
          </p:cNvPicPr>
          <p:nvPr/>
        </p:nvPicPr>
        <p:blipFill>
          <a:blip r:embed="rId2" cstate="print"/>
          <a:stretch>
            <a:fillRect/>
          </a:stretch>
        </p:blipFill>
        <p:spPr>
          <a:xfrm>
            <a:off x="395536" y="1412776"/>
            <a:ext cx="8387631" cy="4115542"/>
          </a:xfrm>
          <a:prstGeom prst="rect">
            <a:avLst/>
          </a:prstGeom>
        </p:spPr>
      </p:pic>
      <p:sp>
        <p:nvSpPr>
          <p:cNvPr id="3" name="Cím 1"/>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4400" b="0" i="0" u="none" strike="noStrike" kern="1200" cap="none" spc="0" normalizeH="0" baseline="0" noProof="0" dirty="0" smtClean="0">
                <a:ln>
                  <a:noFill/>
                </a:ln>
                <a:solidFill>
                  <a:schemeClr val="tx1"/>
                </a:solidFill>
                <a:effectLst/>
                <a:uLnTx/>
                <a:uFillTx/>
                <a:latin typeface="+mj-lt"/>
                <a:ea typeface="+mj-ea"/>
                <a:cs typeface="+mj-cs"/>
              </a:rPr>
              <a:t>Alapelvek</a:t>
            </a:r>
            <a:endParaRPr kumimoji="0" lang="hu-H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3 - azonosságok.jpg"/>
          <p:cNvPicPr>
            <a:picLocks noChangeAspect="1"/>
          </p:cNvPicPr>
          <p:nvPr/>
        </p:nvPicPr>
        <p:blipFill>
          <a:blip r:embed="rId2" cstate="print"/>
          <a:stretch>
            <a:fillRect/>
          </a:stretch>
        </p:blipFill>
        <p:spPr>
          <a:xfrm>
            <a:off x="899592" y="1412776"/>
            <a:ext cx="7489678" cy="4551502"/>
          </a:xfrm>
          <a:prstGeom prst="rect">
            <a:avLst/>
          </a:prstGeom>
        </p:spPr>
      </p:pic>
      <p:sp>
        <p:nvSpPr>
          <p:cNvPr id="3" name="Cím 1"/>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4400" b="0" i="0" u="none" strike="noStrike" kern="1200" cap="none" spc="0" normalizeH="0" baseline="0" noProof="0" dirty="0" smtClean="0">
                <a:ln>
                  <a:noFill/>
                </a:ln>
                <a:solidFill>
                  <a:schemeClr val="tx1"/>
                </a:solidFill>
                <a:effectLst/>
                <a:uLnTx/>
                <a:uFillTx/>
                <a:latin typeface="+mj-lt"/>
                <a:ea typeface="+mj-ea"/>
                <a:cs typeface="+mj-cs"/>
              </a:rPr>
              <a:t>Azonosságok</a:t>
            </a:r>
            <a:endParaRPr kumimoji="0" lang="hu-H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4 - különbségek.jpg"/>
          <p:cNvPicPr>
            <a:picLocks noChangeAspect="1"/>
          </p:cNvPicPr>
          <p:nvPr/>
        </p:nvPicPr>
        <p:blipFill>
          <a:blip r:embed="rId2" cstate="print"/>
          <a:stretch>
            <a:fillRect/>
          </a:stretch>
        </p:blipFill>
        <p:spPr>
          <a:xfrm>
            <a:off x="971600" y="1124744"/>
            <a:ext cx="7344816" cy="5297788"/>
          </a:xfrm>
          <a:prstGeom prst="rect">
            <a:avLst/>
          </a:prstGeom>
        </p:spPr>
      </p:pic>
      <p:sp>
        <p:nvSpPr>
          <p:cNvPr id="3" name="Cím 1"/>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4400" b="0" i="0" u="none" strike="noStrike" kern="1200" cap="none" spc="0" normalizeH="0" baseline="0" noProof="0" dirty="0" smtClean="0">
                <a:ln>
                  <a:noFill/>
                </a:ln>
                <a:solidFill>
                  <a:schemeClr val="tx1"/>
                </a:solidFill>
                <a:effectLst/>
                <a:uLnTx/>
                <a:uFillTx/>
                <a:latin typeface="+mj-lt"/>
                <a:ea typeface="+mj-ea"/>
                <a:cs typeface="+mj-cs"/>
              </a:rPr>
              <a:t>Különbségek</a:t>
            </a:r>
            <a:endParaRPr kumimoji="0" lang="hu-H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Szabad Katolikus Egyház</a:t>
            </a:r>
            <a:endParaRPr lang="hu-HU" dirty="0"/>
          </a:p>
        </p:txBody>
      </p:sp>
      <p:sp>
        <p:nvSpPr>
          <p:cNvPr id="3" name="Tartalom helye 2"/>
          <p:cNvSpPr>
            <a:spLocks noGrp="1"/>
          </p:cNvSpPr>
          <p:nvPr>
            <p:ph idx="1"/>
          </p:nvPr>
        </p:nvSpPr>
        <p:spPr>
          <a:xfrm>
            <a:off x="395536" y="1484784"/>
            <a:ext cx="4896544" cy="5040560"/>
          </a:xfrm>
        </p:spPr>
        <p:txBody>
          <a:bodyPr>
            <a:normAutofit fontScale="92500" lnSpcReduction="10000"/>
          </a:bodyPr>
          <a:lstStyle/>
          <a:p>
            <a:pPr algn="just"/>
            <a:r>
              <a:rPr lang="hu-HU" dirty="0" smtClean="0"/>
              <a:t>A Szabad Katolikus Egyház „a Kereszténység és a Teozófia kapcsolatából született gyermek”.</a:t>
            </a:r>
            <a:r>
              <a:rPr lang="en-US" dirty="0" smtClean="0"/>
              <a:t> </a:t>
            </a:r>
            <a:r>
              <a:rPr lang="hu-HU" dirty="0" smtClean="0"/>
              <a:t>Apai oldalról a Katolikus hagyományokat és a Szentségeket örökölte, míg anyai oldalról a Teozófiát, az Ősi Bölcsességet, amely a modern Teozófiai Társulatban született újjá.</a:t>
            </a:r>
          </a:p>
          <a:p>
            <a:pPr algn="just"/>
            <a:endParaRPr lang="hu-HU" dirty="0" smtClean="0"/>
          </a:p>
        </p:txBody>
      </p:sp>
      <p:pic>
        <p:nvPicPr>
          <p:cNvPr id="5" name="Kép 4" descr="Father-Mother-Baby Love_s.jpg"/>
          <p:cNvPicPr>
            <a:picLocks noChangeAspect="1"/>
          </p:cNvPicPr>
          <p:nvPr/>
        </p:nvPicPr>
        <p:blipFill>
          <a:blip r:embed="rId3" cstate="print"/>
          <a:stretch>
            <a:fillRect/>
          </a:stretch>
        </p:blipFill>
        <p:spPr>
          <a:xfrm>
            <a:off x="5724128" y="2348880"/>
            <a:ext cx="3071242" cy="3077447"/>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5 - szertartások.jpg"/>
          <p:cNvPicPr>
            <a:picLocks noChangeAspect="1"/>
          </p:cNvPicPr>
          <p:nvPr/>
        </p:nvPicPr>
        <p:blipFill>
          <a:blip r:embed="rId2" cstate="print"/>
          <a:stretch>
            <a:fillRect/>
          </a:stretch>
        </p:blipFill>
        <p:spPr>
          <a:xfrm>
            <a:off x="179512" y="1196752"/>
            <a:ext cx="8679886" cy="4868851"/>
          </a:xfrm>
          <a:prstGeom prst="rect">
            <a:avLst/>
          </a:prstGeom>
        </p:spPr>
      </p:pic>
      <p:sp>
        <p:nvSpPr>
          <p:cNvPr id="3" name="Cím 1"/>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4400" b="0" i="0" u="none" strike="noStrike" kern="1200" cap="none" spc="0" normalizeH="0" baseline="0" noProof="0" dirty="0" smtClean="0">
                <a:ln>
                  <a:noFill/>
                </a:ln>
                <a:solidFill>
                  <a:schemeClr val="tx1"/>
                </a:solidFill>
                <a:effectLst/>
                <a:uLnTx/>
                <a:uFillTx/>
                <a:latin typeface="+mj-lt"/>
                <a:ea typeface="+mj-ea"/>
                <a:cs typeface="+mj-cs"/>
              </a:rPr>
              <a:t>Szertartások</a:t>
            </a:r>
            <a:endParaRPr kumimoji="0" lang="hu-H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6 - Magyar LCC.jpg"/>
          <p:cNvPicPr>
            <a:picLocks noChangeAspect="1"/>
          </p:cNvPicPr>
          <p:nvPr/>
        </p:nvPicPr>
        <p:blipFill>
          <a:blip r:embed="rId2" cstate="print"/>
          <a:stretch>
            <a:fillRect/>
          </a:stretch>
        </p:blipFill>
        <p:spPr>
          <a:xfrm>
            <a:off x="1187624" y="1052736"/>
            <a:ext cx="6840760" cy="5121812"/>
          </a:xfrm>
          <a:prstGeom prst="rect">
            <a:avLst/>
          </a:prstGeom>
        </p:spPr>
      </p:pic>
      <p:sp>
        <p:nvSpPr>
          <p:cNvPr id="3" name="Cím 1"/>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4400" b="0" i="0" u="none" strike="noStrike" kern="1200" cap="none" spc="0" normalizeH="0" baseline="0" noProof="0" dirty="0" smtClean="0">
                <a:ln>
                  <a:noFill/>
                </a:ln>
                <a:solidFill>
                  <a:schemeClr val="tx1"/>
                </a:solidFill>
                <a:effectLst/>
                <a:uLnTx/>
                <a:uFillTx/>
                <a:latin typeface="+mj-lt"/>
                <a:ea typeface="+mj-ea"/>
                <a:cs typeface="+mj-cs"/>
              </a:rPr>
              <a:t>Magyar vonatkozások</a:t>
            </a:r>
            <a:endParaRPr kumimoji="0" lang="hu-H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Szabad Katolikus weboldalak</a:t>
            </a:r>
            <a:endParaRPr lang="hu-HU" dirty="0"/>
          </a:p>
        </p:txBody>
      </p:sp>
      <p:sp>
        <p:nvSpPr>
          <p:cNvPr id="3" name="Tartalom helye 2"/>
          <p:cNvSpPr>
            <a:spLocks noGrp="1"/>
          </p:cNvSpPr>
          <p:nvPr>
            <p:ph idx="1"/>
          </p:nvPr>
        </p:nvSpPr>
        <p:spPr/>
        <p:txBody>
          <a:bodyPr>
            <a:normAutofit lnSpcReduction="10000"/>
          </a:bodyPr>
          <a:lstStyle/>
          <a:p>
            <a:pPr algn="just"/>
            <a:r>
              <a:rPr lang="hu-HU" dirty="0" smtClean="0"/>
              <a:t>Nemzetközi: </a:t>
            </a:r>
            <a:r>
              <a:rPr lang="hu-HU" dirty="0" smtClean="0">
                <a:hlinkClick r:id="rId3"/>
              </a:rPr>
              <a:t>http://www.thelcc.org/</a:t>
            </a:r>
            <a:endParaRPr lang="hu-HU" dirty="0" smtClean="0"/>
          </a:p>
          <a:p>
            <a:pPr algn="just"/>
            <a:endParaRPr lang="hu-HU" dirty="0" smtClean="0"/>
          </a:p>
          <a:p>
            <a:pPr algn="just"/>
            <a:r>
              <a:rPr lang="hu-HU" dirty="0" smtClean="0"/>
              <a:t>Ausztrália: </a:t>
            </a:r>
            <a:r>
              <a:rPr lang="hu-HU" dirty="0" smtClean="0">
                <a:hlinkClick r:id="rId4"/>
              </a:rPr>
              <a:t>http://www.liberalcatholicchurch.org.au/</a:t>
            </a:r>
            <a:endParaRPr lang="hu-HU" dirty="0" smtClean="0"/>
          </a:p>
          <a:p>
            <a:pPr algn="just"/>
            <a:endParaRPr lang="hu-HU" dirty="0" smtClean="0"/>
          </a:p>
          <a:p>
            <a:pPr algn="just"/>
            <a:r>
              <a:rPr lang="hu-HU" dirty="0" smtClean="0"/>
              <a:t>Brazília: </a:t>
            </a:r>
            <a:r>
              <a:rPr lang="hu-HU" dirty="0" smtClean="0">
                <a:hlinkClick r:id="rId5"/>
              </a:rPr>
              <a:t>http://www.catolicaliberal.com.br/</a:t>
            </a:r>
            <a:endParaRPr lang="hu-HU" dirty="0" smtClean="0"/>
          </a:p>
          <a:p>
            <a:pPr algn="just"/>
            <a:endParaRPr lang="hu-HU" dirty="0" smtClean="0"/>
          </a:p>
          <a:p>
            <a:pPr algn="just"/>
            <a:r>
              <a:rPr lang="hu-HU" dirty="0" smtClean="0"/>
              <a:t>USA: </a:t>
            </a:r>
            <a:r>
              <a:rPr lang="hu-HU" dirty="0" smtClean="0">
                <a:hlinkClick r:id="rId6"/>
              </a:rPr>
              <a:t>http://www.thelccusa.org/</a:t>
            </a:r>
            <a:endParaRPr lang="hu-HU" dirty="0" smtClean="0"/>
          </a:p>
          <a:p>
            <a:pPr algn="just"/>
            <a:endParaRPr lang="hu-HU"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u-HU" sz="4400" dirty="0" smtClean="0">
                <a:latin typeface="+mj-lt"/>
                <a:ea typeface="+mj-ea"/>
                <a:cs typeface="+mj-cs"/>
              </a:rPr>
              <a:t>Irodalomjegyzék</a:t>
            </a:r>
            <a:endParaRPr kumimoji="0" lang="hu-H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artalom helye 2"/>
          <p:cNvSpPr txBox="1">
            <a:spLocks/>
          </p:cNvSpPr>
          <p:nvPr/>
        </p:nvSpPr>
        <p:spPr>
          <a:xfrm>
            <a:off x="467544" y="1340768"/>
            <a:ext cx="8363272" cy="4525963"/>
          </a:xfrm>
          <a:prstGeom prst="rect">
            <a:avLst/>
          </a:prstGeom>
        </p:spPr>
        <p:txBody>
          <a:bodyPr/>
          <a:lstStyle/>
          <a:p>
            <a:pPr marL="342900" lvl="0" indent="-342900">
              <a:spcBef>
                <a:spcPct val="20000"/>
              </a:spcBef>
              <a:buFont typeface="Arial" pitchFamily="34" charset="0"/>
              <a:buChar char="•"/>
            </a:pPr>
            <a:r>
              <a:rPr lang="en-US" sz="2400" dirty="0" smtClean="0"/>
              <a:t>+J.I. Wedgwood</a:t>
            </a:r>
            <a:r>
              <a:rPr lang="hu-HU" sz="2400" dirty="0" smtClean="0"/>
              <a:t>:</a:t>
            </a:r>
            <a:r>
              <a:rPr lang="en-US" sz="2400" dirty="0" smtClean="0"/>
              <a:t> Beginnings of the L.C.C. </a:t>
            </a:r>
            <a:endParaRPr lang="hu-HU" sz="2400" dirty="0" smtClean="0"/>
          </a:p>
          <a:p>
            <a:pPr marL="342900" indent="-342900">
              <a:spcBef>
                <a:spcPct val="20000"/>
              </a:spcBef>
              <a:buFont typeface="Arial" pitchFamily="34" charset="0"/>
              <a:buChar char="•"/>
            </a:pPr>
            <a:r>
              <a:rPr lang="en-US" sz="2400" dirty="0" smtClean="0"/>
              <a:t>Fr. A. </a:t>
            </a:r>
            <a:r>
              <a:rPr lang="en-US" sz="2400" dirty="0" err="1" smtClean="0"/>
              <a:t>Cockerham</a:t>
            </a:r>
            <a:r>
              <a:rPr lang="hu-HU" sz="2400" dirty="0" smtClean="0"/>
              <a:t>:</a:t>
            </a:r>
            <a:r>
              <a:rPr lang="en-US" sz="2400" dirty="0" smtClean="0"/>
              <a:t> Apostolic Succession in The L.C.C. </a:t>
            </a:r>
          </a:p>
          <a:p>
            <a:pPr marL="342900" lvl="0" indent="-342900">
              <a:spcBef>
                <a:spcPct val="20000"/>
              </a:spcBef>
              <a:buFont typeface="Arial" pitchFamily="34" charset="0"/>
              <a:buChar char="•"/>
            </a:pPr>
            <a:r>
              <a:rPr lang="en-US" sz="2400" dirty="0" smtClean="0"/>
              <a:t>+C.W. </a:t>
            </a:r>
            <a:r>
              <a:rPr lang="en-US" sz="2400" dirty="0" err="1" smtClean="0"/>
              <a:t>Leadbeater</a:t>
            </a:r>
            <a:r>
              <a:rPr lang="hu-HU" sz="2400" dirty="0" smtClean="0"/>
              <a:t>:</a:t>
            </a:r>
            <a:r>
              <a:rPr lang="en-US" sz="2400" dirty="0" smtClean="0"/>
              <a:t> Christian Gnosis, The. </a:t>
            </a:r>
          </a:p>
          <a:p>
            <a:pPr marL="342900" lvl="0" indent="-342900">
              <a:spcBef>
                <a:spcPct val="20000"/>
              </a:spcBef>
              <a:buFont typeface="Arial" pitchFamily="34" charset="0"/>
              <a:buChar char="•"/>
            </a:pPr>
            <a:r>
              <a:rPr lang="en-US" sz="2400" dirty="0" smtClean="0"/>
              <a:t>Fr. Geoffrey </a:t>
            </a:r>
            <a:r>
              <a:rPr lang="en-US" sz="2400" dirty="0" err="1" smtClean="0"/>
              <a:t>Hodson</a:t>
            </a:r>
            <a:r>
              <a:rPr lang="hu-HU" sz="2400" dirty="0" smtClean="0"/>
              <a:t>:</a:t>
            </a:r>
            <a:r>
              <a:rPr lang="en-US" sz="2400" dirty="0" smtClean="0"/>
              <a:t> Clairvoyant Investigations into Christian Origins &amp; Ceremonial. </a:t>
            </a:r>
          </a:p>
          <a:p>
            <a:pPr marL="342900" lvl="0" indent="-342900">
              <a:spcBef>
                <a:spcPct val="20000"/>
              </a:spcBef>
              <a:buFont typeface="Arial" pitchFamily="34" charset="0"/>
              <a:buChar char="•"/>
            </a:pPr>
            <a:r>
              <a:rPr lang="en-US" sz="2400" dirty="0" smtClean="0"/>
              <a:t>+F.W. </a:t>
            </a:r>
            <a:r>
              <a:rPr lang="en-US" sz="2400" dirty="0" err="1" smtClean="0"/>
              <a:t>Pigott</a:t>
            </a:r>
            <a:r>
              <a:rPr lang="hu-HU" sz="2400" dirty="0" smtClean="0"/>
              <a:t>:</a:t>
            </a:r>
            <a:r>
              <a:rPr lang="en-US" sz="2400" dirty="0" smtClean="0"/>
              <a:t> Catholicism, Past &amp; Future. </a:t>
            </a:r>
          </a:p>
          <a:p>
            <a:pPr marL="342900" lvl="0" indent="-342900">
              <a:spcBef>
                <a:spcPct val="20000"/>
              </a:spcBef>
              <a:buFont typeface="Arial" pitchFamily="34" charset="0"/>
              <a:buChar char="•"/>
            </a:pPr>
            <a:r>
              <a:rPr lang="en-US" sz="2400" dirty="0" smtClean="0"/>
              <a:t>+C.W. </a:t>
            </a:r>
            <a:r>
              <a:rPr lang="en-US" sz="2400" dirty="0" err="1" smtClean="0"/>
              <a:t>Leadbeater</a:t>
            </a:r>
            <a:r>
              <a:rPr lang="hu-HU" sz="2400" dirty="0" smtClean="0"/>
              <a:t>:</a:t>
            </a:r>
            <a:r>
              <a:rPr lang="en-US" sz="2400" dirty="0" smtClean="0"/>
              <a:t> Healing Forces &amp; Healing Angels. </a:t>
            </a:r>
          </a:p>
          <a:p>
            <a:pPr marL="342900" lvl="0" indent="-342900">
              <a:spcBef>
                <a:spcPct val="20000"/>
              </a:spcBef>
              <a:buFont typeface="Arial" pitchFamily="34" charset="0"/>
              <a:buChar char="•"/>
            </a:pPr>
            <a:r>
              <a:rPr lang="en-US" sz="2400" dirty="0" smtClean="0"/>
              <a:t>Fr. Geoffrey </a:t>
            </a:r>
            <a:r>
              <a:rPr lang="en-US" sz="2400" dirty="0" err="1" smtClean="0"/>
              <a:t>Hodson</a:t>
            </a:r>
            <a:r>
              <a:rPr lang="hu-HU" sz="2400" dirty="0" smtClean="0"/>
              <a:t>:</a:t>
            </a:r>
            <a:r>
              <a:rPr lang="en-US" sz="2400" dirty="0" smtClean="0"/>
              <a:t> Inner Side of Church Worship. </a:t>
            </a:r>
          </a:p>
          <a:p>
            <a:pPr marL="342900" lvl="0" indent="-342900">
              <a:spcBef>
                <a:spcPct val="20000"/>
              </a:spcBef>
              <a:buFont typeface="Arial" pitchFamily="34" charset="0"/>
              <a:buChar char="•"/>
            </a:pPr>
            <a:r>
              <a:rPr lang="en-US" sz="2400" dirty="0" smtClean="0"/>
              <a:t>+J.I. Wedgwood</a:t>
            </a:r>
            <a:r>
              <a:rPr lang="hu-HU" sz="2400" dirty="0" smtClean="0"/>
              <a:t>:</a:t>
            </a:r>
            <a:r>
              <a:rPr lang="en-US" sz="2400" dirty="0" smtClean="0"/>
              <a:t> New Insights into Christian Worship. </a:t>
            </a:r>
          </a:p>
          <a:p>
            <a:pPr marL="342900" lvl="0" indent="-342900">
              <a:spcBef>
                <a:spcPct val="20000"/>
              </a:spcBef>
              <a:buFont typeface="Arial" pitchFamily="34" charset="0"/>
              <a:buChar char="•"/>
            </a:pPr>
            <a:r>
              <a:rPr lang="en-US" sz="2400" dirty="0" smtClean="0"/>
              <a:t>Fr. Geoffrey </a:t>
            </a:r>
            <a:r>
              <a:rPr lang="en-US" sz="2400" dirty="0" err="1" smtClean="0"/>
              <a:t>Hodson</a:t>
            </a:r>
            <a:r>
              <a:rPr lang="hu-HU" sz="2400" dirty="0" smtClean="0"/>
              <a:t>:</a:t>
            </a:r>
            <a:r>
              <a:rPr lang="en-US" sz="2400" dirty="0" smtClean="0"/>
              <a:t> Priestly Ideal, The. </a:t>
            </a:r>
            <a:endParaRPr lang="hu-HU" sz="2400" dirty="0" smtClean="0"/>
          </a:p>
          <a:p>
            <a:pPr marL="342900" lvl="0" indent="-342900">
              <a:spcBef>
                <a:spcPct val="20000"/>
              </a:spcBef>
            </a:pPr>
            <a:r>
              <a:rPr lang="hu-HU" sz="2400" dirty="0" smtClean="0"/>
              <a:t>							és így tovább…</a:t>
            </a:r>
            <a:endParaRPr lang="en-US" sz="24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a:t>Szabad Katolikus </a:t>
            </a:r>
            <a:r>
              <a:rPr lang="hu-HU" smtClean="0"/>
              <a:t>Egyház</a:t>
            </a:r>
            <a:endParaRPr lang="hu-HU" dirty="0"/>
          </a:p>
        </p:txBody>
      </p:sp>
      <p:sp>
        <p:nvSpPr>
          <p:cNvPr id="3" name="Tartalom helye 2"/>
          <p:cNvSpPr>
            <a:spLocks noGrp="1"/>
          </p:cNvSpPr>
          <p:nvPr>
            <p:ph idx="1"/>
          </p:nvPr>
        </p:nvSpPr>
        <p:spPr>
          <a:xfrm>
            <a:off x="467544" y="5877272"/>
            <a:ext cx="8229600" cy="604664"/>
          </a:xfrm>
        </p:spPr>
        <p:txBody>
          <a:bodyPr>
            <a:normAutofit/>
          </a:bodyPr>
          <a:lstStyle/>
          <a:p>
            <a:pPr marL="0" indent="0" algn="ctr">
              <a:buNone/>
            </a:pPr>
            <a:r>
              <a:rPr lang="hu-HU" smtClean="0"/>
              <a:t>„Jöjjön el a Te országod”</a:t>
            </a:r>
            <a:endParaRPr lang="hu-HU" dirty="0" smtClean="0"/>
          </a:p>
        </p:txBody>
      </p:sp>
      <p:pic>
        <p:nvPicPr>
          <p:cNvPr id="4" name="Kép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560" y="1415257"/>
            <a:ext cx="2964050" cy="4248472"/>
          </a:xfrm>
          <a:prstGeom prst="rect">
            <a:avLst/>
          </a:prstGeom>
        </p:spPr>
      </p:pic>
      <p:sp>
        <p:nvSpPr>
          <p:cNvPr id="5" name="Tartalom helye 2"/>
          <p:cNvSpPr txBox="1">
            <a:spLocks/>
          </p:cNvSpPr>
          <p:nvPr/>
        </p:nvSpPr>
        <p:spPr>
          <a:xfrm>
            <a:off x="3779912" y="1412776"/>
            <a:ext cx="4824536"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hu-HU" sz="3600" b="0" i="0" u="none" strike="noStrike" kern="1200" cap="none" spc="0" normalizeH="0" baseline="0" noProof="0" dirty="0" smtClean="0">
                <a:ln>
                  <a:noFill/>
                </a:ln>
                <a:solidFill>
                  <a:schemeClr val="tx1"/>
                </a:solidFill>
                <a:effectLst/>
                <a:uLnTx/>
                <a:uFillTx/>
                <a:latin typeface="+mn-lt"/>
                <a:ea typeface="+mn-ea"/>
                <a:cs typeface="+mn-cs"/>
              </a:rPr>
              <a:t>„</a:t>
            </a:r>
            <a:r>
              <a:rPr kumimoji="0" lang="hu-HU" sz="3600" b="1" i="0" u="sng" strike="noStrike" kern="1200" cap="none" spc="0" normalizeH="0" baseline="0" noProof="0" dirty="0" smtClean="0">
                <a:ln>
                  <a:noFill/>
                </a:ln>
                <a:solidFill>
                  <a:schemeClr val="tx1"/>
                </a:solidFill>
                <a:effectLst/>
                <a:uLnTx/>
                <a:uFillTx/>
                <a:latin typeface="+mn-lt"/>
                <a:ea typeface="+mn-ea"/>
                <a:cs typeface="+mn-cs"/>
              </a:rPr>
              <a:t>Isten bölcsességét</a:t>
            </a:r>
            <a:r>
              <a:rPr kumimoji="0" lang="hu-HU" sz="3600" b="0" i="0" u="none" strike="noStrike" kern="1200" cap="none" spc="0" normalizeH="0" baseline="0" noProof="0" dirty="0" smtClean="0">
                <a:ln>
                  <a:noFill/>
                </a:ln>
                <a:solidFill>
                  <a:schemeClr val="tx1"/>
                </a:solidFill>
                <a:effectLst/>
                <a:uLnTx/>
                <a:uFillTx/>
                <a:latin typeface="+mn-lt"/>
                <a:ea typeface="+mn-ea"/>
                <a:cs typeface="+mn-cs"/>
              </a:rPr>
              <a:t> szóljuk, azt az elrejtett bölcsességet, amelyet Isten öröktől fogva elrendelt a mi dicsőségünkre.”	(1Kor 2.7)</a:t>
            </a:r>
          </a:p>
        </p:txBody>
      </p:sp>
    </p:spTree>
    <p:extLst>
      <p:ext uri="{BB962C8B-B14F-4D97-AF65-F5344CB8AC3E}">
        <p14:creationId xmlns:p14="http://schemas.microsoft.com/office/powerpoint/2010/main" xmlns="" val="34528126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539552" y="2852936"/>
            <a:ext cx="8229600" cy="1143000"/>
          </a:xfrm>
        </p:spPr>
        <p:txBody>
          <a:bodyPr/>
          <a:lstStyle/>
          <a:p>
            <a:r>
              <a:rPr lang="hu-HU" dirty="0" smtClean="0"/>
              <a:t>Köszönöm a figyelmet !</a:t>
            </a:r>
            <a:endParaRPr lang="hu-H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„anyai oldal”</a:t>
            </a:r>
            <a:endParaRPr lang="hu-HU" dirty="0"/>
          </a:p>
        </p:txBody>
      </p:sp>
      <p:pic>
        <p:nvPicPr>
          <p:cNvPr id="4" name="Tartalom helye 3" descr="emblema.jpg"/>
          <p:cNvPicPr>
            <a:picLocks noGrp="1" noChangeAspect="1"/>
          </p:cNvPicPr>
          <p:nvPr>
            <p:ph idx="1"/>
          </p:nvPr>
        </p:nvPicPr>
        <p:blipFill>
          <a:blip r:embed="rId2" cstate="print"/>
          <a:stretch>
            <a:fillRect/>
          </a:stretch>
        </p:blipFill>
        <p:spPr>
          <a:xfrm>
            <a:off x="2844800" y="2307431"/>
            <a:ext cx="3454400" cy="31115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kezdetek</a:t>
            </a:r>
            <a:endParaRPr lang="hu-HU" dirty="0"/>
          </a:p>
        </p:txBody>
      </p:sp>
      <p:sp>
        <p:nvSpPr>
          <p:cNvPr id="3" name="Tartalom helye 2"/>
          <p:cNvSpPr>
            <a:spLocks noGrp="1"/>
          </p:cNvSpPr>
          <p:nvPr>
            <p:ph idx="1"/>
          </p:nvPr>
        </p:nvSpPr>
        <p:spPr/>
        <p:txBody>
          <a:bodyPr>
            <a:normAutofit fontScale="85000" lnSpcReduction="20000"/>
          </a:bodyPr>
          <a:lstStyle/>
          <a:p>
            <a:pPr algn="just"/>
            <a:r>
              <a:rPr lang="hu-HU" dirty="0" smtClean="0"/>
              <a:t>C.W. </a:t>
            </a:r>
            <a:r>
              <a:rPr lang="en-US" dirty="0" err="1" smtClean="0"/>
              <a:t>Leadbeater</a:t>
            </a:r>
            <a:r>
              <a:rPr lang="hu-HU" dirty="0" smtClean="0"/>
              <a:t> fontos felismerésre jutott.</a:t>
            </a:r>
            <a:r>
              <a:rPr lang="en-US" dirty="0" smtClean="0"/>
              <a:t> </a:t>
            </a:r>
            <a:r>
              <a:rPr lang="hu-HU" dirty="0" smtClean="0"/>
              <a:t>Néhány kivételtől eltekintve a Teozófiai Társulat tagjai főleg a keleti vallásokra, különösen a Hinduizmusra és a Buddhizmusra fókuszáltak. Ezért a századfordulót követően megkezdték a korai Kereszténység tanításait feltáró tisztánlátó kutatásokat, amely legalább két fontos könyvet eredményezett: 1. A. </a:t>
            </a:r>
            <a:r>
              <a:rPr lang="en-US" dirty="0" smtClean="0"/>
              <a:t>Besant</a:t>
            </a:r>
            <a:r>
              <a:rPr lang="hu-HU" dirty="0" smtClean="0"/>
              <a:t>:</a:t>
            </a:r>
            <a:r>
              <a:rPr lang="en-US" dirty="0" smtClean="0"/>
              <a:t> "E</a:t>
            </a:r>
            <a:r>
              <a:rPr lang="hu-HU" dirty="0" err="1" smtClean="0"/>
              <a:t>zoterikus</a:t>
            </a:r>
            <a:r>
              <a:rPr lang="hu-HU" dirty="0" smtClean="0"/>
              <a:t> Kereszténység</a:t>
            </a:r>
            <a:r>
              <a:rPr lang="en-US" dirty="0" smtClean="0"/>
              <a:t>" </a:t>
            </a:r>
            <a:r>
              <a:rPr lang="hu-HU" dirty="0" smtClean="0"/>
              <a:t>és 2. </a:t>
            </a:r>
            <a:r>
              <a:rPr lang="en-US" dirty="0"/>
              <a:t>C.W. </a:t>
            </a:r>
            <a:r>
              <a:rPr lang="en-US" dirty="0" err="1" smtClean="0"/>
              <a:t>Leadbeater</a:t>
            </a:r>
            <a:r>
              <a:rPr lang="hu-HU" dirty="0" smtClean="0"/>
              <a:t>:</a:t>
            </a:r>
            <a:r>
              <a:rPr lang="en-US" dirty="0" smtClean="0"/>
              <a:t> "</a:t>
            </a:r>
            <a:r>
              <a:rPr lang="hu-HU" dirty="0" smtClean="0"/>
              <a:t>A Keresztény Hitvallás</a:t>
            </a:r>
            <a:r>
              <a:rPr lang="en-US" dirty="0" smtClean="0"/>
              <a:t>". </a:t>
            </a:r>
            <a:r>
              <a:rPr lang="hu-HU" dirty="0" smtClean="0"/>
              <a:t>Ezekből egyértelművé vált, hogy Krisztus és a korai Kereszténység eredeti tanításai nagymértékben megegyeznek az </a:t>
            </a:r>
            <a:r>
              <a:rPr lang="en-US" dirty="0" smtClean="0"/>
              <a:t>„</a:t>
            </a:r>
            <a:r>
              <a:rPr lang="hu-HU" dirty="0" smtClean="0"/>
              <a:t>Ősi Bölcsesség</a:t>
            </a:r>
            <a:r>
              <a:rPr lang="en-US" dirty="0" smtClean="0"/>
              <a:t>„</a:t>
            </a:r>
            <a:r>
              <a:rPr lang="hu-HU" dirty="0" smtClean="0"/>
              <a:t> tanításaival</a:t>
            </a:r>
            <a:r>
              <a:rPr lang="en-US" dirty="0" smtClean="0"/>
              <a:t>, </a:t>
            </a:r>
            <a:r>
              <a:rPr lang="hu-HU" dirty="0" smtClean="0"/>
              <a:t>amelyek minden nagy keleti és nyugati vallás alapját képezik.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4400" b="0" i="0" u="none" strike="noStrike" kern="1200" cap="none" spc="0" normalizeH="0" baseline="0" noProof="0" dirty="0" smtClean="0">
                <a:ln>
                  <a:noFill/>
                </a:ln>
                <a:solidFill>
                  <a:schemeClr val="tx1"/>
                </a:solidFill>
                <a:effectLst/>
                <a:uLnTx/>
                <a:uFillTx/>
                <a:latin typeface="+mj-lt"/>
                <a:ea typeface="+mj-ea"/>
                <a:cs typeface="+mj-cs"/>
              </a:rPr>
              <a:t>Tisztánlátó kutatások</a:t>
            </a:r>
          </a:p>
          <a:p>
            <a:pPr lvl="0" algn="ctr">
              <a:spcBef>
                <a:spcPct val="0"/>
              </a:spcBef>
              <a:defRPr/>
            </a:pPr>
            <a:r>
              <a:rPr lang="hu-HU" sz="2800" dirty="0" smtClean="0">
                <a:latin typeface="+mj-lt"/>
                <a:ea typeface="+mj-ea"/>
                <a:cs typeface="+mj-cs"/>
              </a:rPr>
              <a:t>(1900-as évek elején)</a:t>
            </a:r>
            <a:endParaRPr kumimoji="0" lang="hu-HU"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Kép 6" descr="cwl1900usa.jpg"/>
          <p:cNvPicPr>
            <a:picLocks noChangeAspect="1"/>
          </p:cNvPicPr>
          <p:nvPr/>
        </p:nvPicPr>
        <p:blipFill>
          <a:blip r:embed="rId3" cstate="print"/>
          <a:stretch>
            <a:fillRect/>
          </a:stretch>
        </p:blipFill>
        <p:spPr>
          <a:xfrm>
            <a:off x="467544" y="1484784"/>
            <a:ext cx="2541175" cy="3672408"/>
          </a:xfrm>
          <a:prstGeom prst="rect">
            <a:avLst/>
          </a:prstGeom>
        </p:spPr>
      </p:pic>
      <p:sp>
        <p:nvSpPr>
          <p:cNvPr id="8" name="Text Box 4"/>
          <p:cNvSpPr txBox="1">
            <a:spLocks noChangeArrowheads="1"/>
          </p:cNvSpPr>
          <p:nvPr/>
        </p:nvSpPr>
        <p:spPr bwMode="auto">
          <a:xfrm>
            <a:off x="162262" y="5339133"/>
            <a:ext cx="2888868" cy="646331"/>
          </a:xfrm>
          <a:prstGeom prst="rect">
            <a:avLst/>
          </a:prstGeom>
          <a:noFill/>
          <a:ln w="9525">
            <a:noFill/>
            <a:miter lim="800000"/>
            <a:headEnd/>
            <a:tailEnd/>
          </a:ln>
          <a:effectLst/>
        </p:spPr>
        <p:txBody>
          <a:bodyPr wrap="none">
            <a:spAutoFit/>
          </a:bodyPr>
          <a:lstStyle/>
          <a:p>
            <a:pPr algn="ctr"/>
            <a:r>
              <a:rPr lang="en-US" dirty="0" smtClean="0"/>
              <a:t>Charles Webster </a:t>
            </a:r>
            <a:r>
              <a:rPr lang="en-US" dirty="0" err="1" smtClean="0"/>
              <a:t>Leadbeater</a:t>
            </a:r>
            <a:r>
              <a:rPr lang="en-US" dirty="0" smtClean="0"/>
              <a:t> </a:t>
            </a:r>
            <a:endParaRPr lang="hu-HU" dirty="0" smtClean="0"/>
          </a:p>
          <a:p>
            <a:pPr algn="ctr"/>
            <a:r>
              <a:rPr lang="en-US" dirty="0" smtClean="0"/>
              <a:t>(1847?-1934)</a:t>
            </a:r>
            <a:endParaRPr lang="en-US" dirty="0"/>
          </a:p>
        </p:txBody>
      </p:sp>
      <p:sp>
        <p:nvSpPr>
          <p:cNvPr id="9" name="Szövegdoboz 8"/>
          <p:cNvSpPr txBox="1"/>
          <p:nvPr/>
        </p:nvSpPr>
        <p:spPr>
          <a:xfrm>
            <a:off x="3297207" y="1556792"/>
            <a:ext cx="5694764" cy="5016758"/>
          </a:xfrm>
          <a:prstGeom prst="rect">
            <a:avLst/>
          </a:prstGeom>
          <a:noFill/>
        </p:spPr>
        <p:txBody>
          <a:bodyPr wrap="none" rtlCol="0">
            <a:spAutoFit/>
          </a:bodyPr>
          <a:lstStyle/>
          <a:p>
            <a:r>
              <a:rPr lang="hu-HU" sz="3200" dirty="0" smtClean="0"/>
              <a:t>Néhány ekkor megjelent könyve:</a:t>
            </a:r>
          </a:p>
          <a:p>
            <a:endParaRPr lang="hu-HU" sz="2400" dirty="0" smtClean="0"/>
          </a:p>
          <a:p>
            <a:r>
              <a:rPr lang="hu-HU" sz="2400" dirty="0" smtClean="0"/>
              <a:t>Tisztánlátás (1899),</a:t>
            </a:r>
          </a:p>
          <a:p>
            <a:endParaRPr lang="hu-HU" sz="2400" dirty="0" smtClean="0"/>
          </a:p>
          <a:p>
            <a:r>
              <a:rPr lang="hu-HU" sz="2400" dirty="0" smtClean="0"/>
              <a:t>A Keresztény hitvallás (1899),</a:t>
            </a:r>
          </a:p>
          <a:p>
            <a:endParaRPr lang="hu-HU" sz="2400" dirty="0" smtClean="0"/>
          </a:p>
          <a:p>
            <a:r>
              <a:rPr lang="hu-HU" sz="2400" dirty="0" smtClean="0"/>
              <a:t>Világunk rejtett oldala</a:t>
            </a:r>
            <a:r>
              <a:rPr lang="en-US" sz="2400" dirty="0" smtClean="0"/>
              <a:t>(1913)</a:t>
            </a:r>
            <a:endParaRPr lang="hu-HU" sz="2400" dirty="0" smtClean="0"/>
          </a:p>
          <a:p>
            <a:endParaRPr lang="hu-HU" sz="2400" dirty="0" smtClean="0"/>
          </a:p>
          <a:p>
            <a:r>
              <a:rPr lang="hu-HU" sz="2400" dirty="0" smtClean="0"/>
              <a:t>Az Emberiség múltja, jelene és jövője</a:t>
            </a:r>
            <a:r>
              <a:rPr lang="en-US" sz="2400" dirty="0" smtClean="0"/>
              <a:t>(1913) </a:t>
            </a:r>
            <a:endParaRPr lang="hu-HU" sz="2400" dirty="0" smtClean="0"/>
          </a:p>
          <a:p>
            <a:r>
              <a:rPr lang="hu-HU" sz="2400" dirty="0" smtClean="0"/>
              <a:t>(Annie </a:t>
            </a:r>
            <a:r>
              <a:rPr lang="hu-HU" sz="2400" dirty="0" err="1" smtClean="0"/>
              <a:t>Besant-tal</a:t>
            </a:r>
            <a:r>
              <a:rPr lang="hu-HU" sz="2400" dirty="0" smtClean="0"/>
              <a:t> közös munkájuk)</a:t>
            </a:r>
          </a:p>
          <a:p>
            <a:endParaRPr lang="hu-HU" sz="2400" dirty="0" smtClean="0"/>
          </a:p>
          <a:p>
            <a:r>
              <a:rPr lang="hu-HU" sz="2400" dirty="0" smtClean="0"/>
              <a:t>(C.W.L. az Anglikán Egyházban betöltött</a:t>
            </a:r>
          </a:p>
          <a:p>
            <a:r>
              <a:rPr lang="hu-HU" sz="2400" dirty="0" smtClean="0"/>
              <a:t>pozícióját adta fel a Teozófia kedvéért.)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4400" b="0" i="0" u="none" strike="noStrike" kern="1200" cap="none" spc="0" normalizeH="0" baseline="0" noProof="0" dirty="0" smtClean="0">
                <a:ln>
                  <a:noFill/>
                </a:ln>
                <a:solidFill>
                  <a:schemeClr val="tx1"/>
                </a:solidFill>
                <a:effectLst/>
                <a:uLnTx/>
                <a:uFillTx/>
                <a:latin typeface="+mj-lt"/>
                <a:ea typeface="+mj-ea"/>
                <a:cs typeface="+mj-cs"/>
              </a:rPr>
              <a:t>Tisztánlátó kutatások</a:t>
            </a:r>
          </a:p>
          <a:p>
            <a:pPr lvl="0" algn="ctr">
              <a:spcBef>
                <a:spcPct val="0"/>
              </a:spcBef>
              <a:defRPr/>
            </a:pPr>
            <a:r>
              <a:rPr lang="hu-HU" sz="2800" dirty="0" smtClean="0">
                <a:latin typeface="+mj-lt"/>
                <a:ea typeface="+mj-ea"/>
                <a:cs typeface="+mj-cs"/>
              </a:rPr>
              <a:t>(</a:t>
            </a:r>
            <a:r>
              <a:rPr lang="hu-HU" sz="2800" dirty="0" smtClean="0"/>
              <a:t>1900-as évek elején</a:t>
            </a:r>
            <a:r>
              <a:rPr lang="hu-HU" sz="2800" dirty="0" smtClean="0">
                <a:latin typeface="+mj-lt"/>
                <a:ea typeface="+mj-ea"/>
                <a:cs typeface="+mj-cs"/>
              </a:rPr>
              <a:t>)</a:t>
            </a:r>
            <a:endParaRPr kumimoji="0" lang="hu-HU" sz="28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3" name="Group 2"/>
          <p:cNvGrpSpPr>
            <a:grpSpLocks/>
          </p:cNvGrpSpPr>
          <p:nvPr/>
        </p:nvGrpSpPr>
        <p:grpSpPr bwMode="auto">
          <a:xfrm>
            <a:off x="323528" y="1340768"/>
            <a:ext cx="2577404" cy="5218205"/>
            <a:chOff x="1968" y="480"/>
            <a:chExt cx="1863" cy="3696"/>
          </a:xfrm>
        </p:grpSpPr>
        <p:pic>
          <p:nvPicPr>
            <p:cNvPr id="5" name="Picture 3" descr="Besant97.JPG                                                   00002220&#10;McBridepbk                     ABA78158:"/>
            <p:cNvPicPr>
              <a:picLocks noChangeAspect="1" noChangeArrowheads="1"/>
            </p:cNvPicPr>
            <p:nvPr/>
          </p:nvPicPr>
          <p:blipFill>
            <a:blip r:embed="rId3" cstate="print"/>
            <a:srcRect/>
            <a:stretch>
              <a:fillRect/>
            </a:stretch>
          </p:blipFill>
          <p:spPr bwMode="auto">
            <a:xfrm>
              <a:off x="1968" y="480"/>
              <a:ext cx="1863" cy="2688"/>
            </a:xfrm>
            <a:prstGeom prst="rect">
              <a:avLst/>
            </a:prstGeom>
            <a:noFill/>
          </p:spPr>
        </p:pic>
        <p:sp>
          <p:nvSpPr>
            <p:cNvPr id="6" name="Text Box 4"/>
            <p:cNvSpPr txBox="1">
              <a:spLocks noChangeArrowheads="1"/>
            </p:cNvSpPr>
            <p:nvPr/>
          </p:nvSpPr>
          <p:spPr bwMode="auto">
            <a:xfrm>
              <a:off x="2400" y="3312"/>
              <a:ext cx="991" cy="864"/>
            </a:xfrm>
            <a:prstGeom prst="rect">
              <a:avLst/>
            </a:prstGeom>
            <a:noFill/>
            <a:ln w="9525">
              <a:noFill/>
              <a:miter lim="800000"/>
              <a:headEnd/>
              <a:tailEnd/>
            </a:ln>
            <a:effectLst/>
          </p:spPr>
          <p:txBody>
            <a:bodyPr wrap="none">
              <a:spAutoFit/>
            </a:bodyPr>
            <a:lstStyle/>
            <a:p>
              <a:pPr algn="ctr"/>
              <a:r>
                <a:rPr lang="en-US" dirty="0"/>
                <a:t>Mrs. Annie</a:t>
              </a:r>
            </a:p>
            <a:p>
              <a:pPr algn="ctr"/>
              <a:r>
                <a:rPr lang="en-US" dirty="0"/>
                <a:t>BESANT</a:t>
              </a:r>
            </a:p>
            <a:p>
              <a:pPr algn="ctr"/>
              <a:r>
                <a:rPr lang="en-US" sz="1800" dirty="0" smtClean="0"/>
                <a:t>T.</a:t>
              </a:r>
              <a:r>
                <a:rPr lang="hu-HU" sz="1800" dirty="0" smtClean="0"/>
                <a:t>T</a:t>
              </a:r>
              <a:r>
                <a:rPr lang="en-US" sz="1800" dirty="0" smtClean="0"/>
                <a:t>.</a:t>
              </a:r>
              <a:r>
                <a:rPr lang="hu-HU" sz="1800" dirty="0" smtClean="0"/>
                <a:t> elnöke</a:t>
              </a:r>
              <a:endParaRPr lang="en-US" dirty="0"/>
            </a:p>
            <a:p>
              <a:pPr algn="ctr"/>
              <a:r>
                <a:rPr lang="en-US" sz="1800" dirty="0"/>
                <a:t>(1847-1933)</a:t>
              </a:r>
              <a:endParaRPr lang="en-US" dirty="0"/>
            </a:p>
          </p:txBody>
        </p:sp>
      </p:grpSp>
      <p:sp>
        <p:nvSpPr>
          <p:cNvPr id="9" name="Szövegdoboz 8"/>
          <p:cNvSpPr txBox="1"/>
          <p:nvPr/>
        </p:nvSpPr>
        <p:spPr>
          <a:xfrm>
            <a:off x="3131840" y="1556792"/>
            <a:ext cx="5763694" cy="4770537"/>
          </a:xfrm>
          <a:prstGeom prst="rect">
            <a:avLst/>
          </a:prstGeom>
          <a:noFill/>
        </p:spPr>
        <p:txBody>
          <a:bodyPr wrap="none" rtlCol="0">
            <a:spAutoFit/>
          </a:bodyPr>
          <a:lstStyle/>
          <a:p>
            <a:r>
              <a:rPr lang="hu-HU" sz="3200" dirty="0" smtClean="0"/>
              <a:t>Néhány ekkor megjelent könyve:</a:t>
            </a:r>
          </a:p>
          <a:p>
            <a:endParaRPr lang="hu-HU" sz="3200" dirty="0" smtClean="0"/>
          </a:p>
          <a:p>
            <a:r>
              <a:rPr lang="hu-HU" sz="2400" dirty="0" smtClean="0"/>
              <a:t>Kereszténység</a:t>
            </a:r>
            <a:r>
              <a:rPr lang="en-US" sz="2400" dirty="0" smtClean="0"/>
              <a:t>: </a:t>
            </a:r>
            <a:r>
              <a:rPr lang="hu-HU" sz="2400" dirty="0" smtClean="0"/>
              <a:t>Tanításai</a:t>
            </a:r>
            <a:r>
              <a:rPr lang="en-US" sz="2400" dirty="0" smtClean="0"/>
              <a:t>, </a:t>
            </a:r>
            <a:r>
              <a:rPr lang="hu-HU" sz="2400" dirty="0" smtClean="0"/>
              <a:t>Eredete</a:t>
            </a:r>
            <a:r>
              <a:rPr lang="en-US" sz="2400" dirty="0" smtClean="0"/>
              <a:t>, </a:t>
            </a:r>
            <a:endParaRPr lang="hu-HU" sz="2400" dirty="0" smtClean="0"/>
          </a:p>
          <a:p>
            <a:r>
              <a:rPr lang="hu-HU" sz="2400" dirty="0" smtClean="0"/>
              <a:t>Erkölcsisége</a:t>
            </a:r>
            <a:r>
              <a:rPr lang="en-US" sz="2400" dirty="0" smtClean="0"/>
              <a:t>, </a:t>
            </a:r>
            <a:r>
              <a:rPr lang="hu-HU" sz="2400" dirty="0" smtClean="0"/>
              <a:t>Története</a:t>
            </a:r>
            <a:r>
              <a:rPr lang="en-US" sz="2400" dirty="0" smtClean="0"/>
              <a:t> (1876)</a:t>
            </a:r>
            <a:endParaRPr lang="hu-HU" sz="2400" dirty="0" smtClean="0"/>
          </a:p>
          <a:p>
            <a:endParaRPr lang="hu-HU" sz="2400" dirty="0" smtClean="0"/>
          </a:p>
          <a:p>
            <a:r>
              <a:rPr lang="hu-HU" sz="2400" dirty="0" smtClean="0"/>
              <a:t>Kereszténység fejlődése (1890)</a:t>
            </a:r>
          </a:p>
          <a:p>
            <a:endParaRPr lang="hu-HU" sz="2400" dirty="0" smtClean="0"/>
          </a:p>
          <a:p>
            <a:r>
              <a:rPr lang="hu-HU" sz="2400" dirty="0" smtClean="0"/>
              <a:t>Ezoterikus Kereszténység (1905)</a:t>
            </a:r>
          </a:p>
          <a:p>
            <a:endParaRPr lang="hu-HU" sz="2400" dirty="0" smtClean="0"/>
          </a:p>
          <a:p>
            <a:r>
              <a:rPr lang="hu-HU" sz="2400" dirty="0" smtClean="0"/>
              <a:t>Az Emberiség múltja, jelene és jövője </a:t>
            </a:r>
            <a:r>
              <a:rPr lang="en-US" sz="2400" dirty="0" smtClean="0"/>
              <a:t>(1913) </a:t>
            </a:r>
            <a:endParaRPr lang="hu-HU" sz="2400" dirty="0" smtClean="0"/>
          </a:p>
          <a:p>
            <a:r>
              <a:rPr lang="hu-HU" sz="2400" dirty="0" smtClean="0"/>
              <a:t>(C.W </a:t>
            </a:r>
            <a:r>
              <a:rPr lang="hu-HU" sz="2400" dirty="0" err="1" smtClean="0"/>
              <a:t>Leadbeater-rel</a:t>
            </a:r>
            <a:r>
              <a:rPr lang="hu-HU" sz="2400" dirty="0" smtClean="0"/>
              <a:t> közös munkájuk)</a:t>
            </a:r>
          </a:p>
          <a:p>
            <a:endParaRPr lang="hu-HU"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kutatások által feltárt</a:t>
            </a:r>
            <a:br>
              <a:rPr lang="hu-HU" dirty="0" smtClean="0"/>
            </a:br>
            <a:r>
              <a:rPr lang="hu-HU" dirty="0" smtClean="0"/>
              <a:t>Tévhitek 1.</a:t>
            </a:r>
            <a:endParaRPr lang="hu-HU" dirty="0"/>
          </a:p>
        </p:txBody>
      </p:sp>
      <p:sp>
        <p:nvSpPr>
          <p:cNvPr id="3" name="Tartalom helye 2"/>
          <p:cNvSpPr>
            <a:spLocks noGrp="1"/>
          </p:cNvSpPr>
          <p:nvPr>
            <p:ph idx="1"/>
          </p:nvPr>
        </p:nvSpPr>
        <p:spPr/>
        <p:txBody>
          <a:bodyPr>
            <a:normAutofit fontScale="92500"/>
          </a:bodyPr>
          <a:lstStyle/>
          <a:p>
            <a:pPr algn="just"/>
            <a:r>
              <a:rPr lang="hu-HU" dirty="0" smtClean="0"/>
              <a:t>1. Hogy Istent emberi jellemhibákkal, pl. harag, bosszúállás ruházzák fel.</a:t>
            </a:r>
          </a:p>
          <a:p>
            <a:pPr algn="just"/>
            <a:r>
              <a:rPr lang="hu-HU" dirty="0" smtClean="0"/>
              <a:t>2. Hogy külső Megváltóra van szükség az Üdvösséghez.</a:t>
            </a:r>
          </a:p>
          <a:p>
            <a:pPr algn="just"/>
            <a:r>
              <a:rPr lang="hu-HU" dirty="0" smtClean="0"/>
              <a:t>3. Hogy a fizikai vezeklés meggátolja az Ok és Okozat törvényének működését.</a:t>
            </a:r>
          </a:p>
          <a:p>
            <a:pPr algn="just"/>
            <a:r>
              <a:rPr lang="hu-HU" dirty="0" smtClean="0"/>
              <a:t>4. Hogy a Kereszténység az egyetlen igaz vallás és csak ez vezet el Istenhez. Más vallások követői pedig pogányok és örök kárhozatra vannak ítélve. </a:t>
            </a:r>
          </a:p>
        </p:txBody>
      </p:sp>
    </p:spTree>
    <p:extLst>
      <p:ext uri="{BB962C8B-B14F-4D97-AF65-F5344CB8AC3E}">
        <p14:creationId xmlns:p14="http://schemas.microsoft.com/office/powerpoint/2010/main" xmlns="" val="326996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Napfordul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3293</TotalTime>
  <Words>2607</Words>
  <Application>Microsoft Office PowerPoint</Application>
  <PresentationFormat>Diavetítés a képernyőre (4:3 oldalarány)</PresentationFormat>
  <Paragraphs>228</Paragraphs>
  <Slides>45</Slides>
  <Notes>31</Notes>
  <HiddenSlides>0</HiddenSlides>
  <MMClips>0</MMClips>
  <ScaleCrop>false</ScaleCrop>
  <HeadingPairs>
    <vt:vector size="4" baseType="variant">
      <vt:variant>
        <vt:lpstr>Téma</vt:lpstr>
      </vt:variant>
      <vt:variant>
        <vt:i4>1</vt:i4>
      </vt:variant>
      <vt:variant>
        <vt:lpstr>Diacímek</vt:lpstr>
      </vt:variant>
      <vt:variant>
        <vt:i4>45</vt:i4>
      </vt:variant>
    </vt:vector>
  </HeadingPairs>
  <TitlesOfParts>
    <vt:vector size="46" baseType="lpstr">
      <vt:lpstr>Office-téma</vt:lpstr>
      <vt:lpstr>Teozófia keresztény megközelítésben  - A Szabad Katolikus Egyház -</vt:lpstr>
      <vt:lpstr>Visszatekintés</vt:lpstr>
      <vt:lpstr>Teozófiai Társulat</vt:lpstr>
      <vt:lpstr>Szabad Katolikus Egyház</vt:lpstr>
      <vt:lpstr>Az „anyai oldal”</vt:lpstr>
      <vt:lpstr>A kezdetek</vt:lpstr>
      <vt:lpstr>7. dia</vt:lpstr>
      <vt:lpstr>8. dia</vt:lpstr>
      <vt:lpstr>A kutatások által feltárt Tévhitek 1.</vt:lpstr>
      <vt:lpstr>Tévhitek 2.</vt:lpstr>
      <vt:lpstr>Tévhitek 3.</vt:lpstr>
      <vt:lpstr>Teológia és Teozófia</vt:lpstr>
      <vt:lpstr>Az „apai oldal”</vt:lpstr>
      <vt:lpstr>Ókatolikus Egyház</vt:lpstr>
      <vt:lpstr>JAMES INGALL WEDGWOOD</vt:lpstr>
      <vt:lpstr>Charles Webster Leadbeater (1847?-1934)</vt:lpstr>
      <vt:lpstr>A Liturgia kidolgozása</vt:lpstr>
      <vt:lpstr>Raffaello: Az athéni iskola</vt:lpstr>
      <vt:lpstr>Szabad Katolikus hitvallás</vt:lpstr>
      <vt:lpstr>A Szabad Katolikus mise</vt:lpstr>
      <vt:lpstr>A Mise hatása</vt:lpstr>
      <vt:lpstr>Angyali seregek</vt:lpstr>
      <vt:lpstr>MISE</vt:lpstr>
      <vt:lpstr>Szentségek Tudománya</vt:lpstr>
      <vt:lpstr>A hét katolikus szentség</vt:lpstr>
      <vt:lpstr>Szt. Alban</vt:lpstr>
      <vt:lpstr>A Szabad Katolikus Egyház Magyarországon</vt:lpstr>
      <vt:lpstr>Wedgwood és Leadbeater Magyarországon 1930-ban</vt:lpstr>
      <vt:lpstr>Magyar Püspökök 1.</vt:lpstr>
      <vt:lpstr>Magyar Püspökök 2.</vt:lpstr>
      <vt:lpstr>Magyar vonatkozású szertartások 1.</vt:lpstr>
      <vt:lpstr>Magyar vonatkozású szertartások 2.</vt:lpstr>
      <vt:lpstr>Magyar vonatkozású szertartások 3.</vt:lpstr>
      <vt:lpstr>Magyar vonatkozású szertartások 4.</vt:lpstr>
      <vt:lpstr>Szabad Katolikus Oratórium (napjainkban)</vt:lpstr>
      <vt:lpstr>36. dia</vt:lpstr>
      <vt:lpstr>37. dia</vt:lpstr>
      <vt:lpstr>38. dia</vt:lpstr>
      <vt:lpstr>39. dia</vt:lpstr>
      <vt:lpstr>40. dia</vt:lpstr>
      <vt:lpstr>41. dia</vt:lpstr>
      <vt:lpstr>Szabad Katolikus weboldalak</vt:lpstr>
      <vt:lpstr>43. dia</vt:lpstr>
      <vt:lpstr>Szabad Katolikus Egyház</vt:lpstr>
      <vt:lpstr>Köszönöm a figyelmet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Teozófia és Istenhit</dc:title>
  <dc:creator>Bárány Károly</dc:creator>
  <cp:lastModifiedBy>Bárány Károly</cp:lastModifiedBy>
  <cp:revision>466</cp:revision>
  <dcterms:created xsi:type="dcterms:W3CDTF">2013-08-17T19:24:11Z</dcterms:created>
  <dcterms:modified xsi:type="dcterms:W3CDTF">2016-11-15T17:48:29Z</dcterms:modified>
</cp:coreProperties>
</file>