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6" r:id="rId2"/>
    <p:sldId id="257" r:id="rId3"/>
    <p:sldId id="258" r:id="rId4"/>
    <p:sldId id="261" r:id="rId5"/>
    <p:sldId id="262" r:id="rId6"/>
    <p:sldId id="260" r:id="rId7"/>
    <p:sldId id="263" r:id="rId8"/>
    <p:sldId id="264" r:id="rId9"/>
    <p:sldId id="266" r:id="rId10"/>
    <p:sldId id="280" r:id="rId11"/>
    <p:sldId id="267" r:id="rId12"/>
    <p:sldId id="288" r:id="rId13"/>
    <p:sldId id="269" r:id="rId14"/>
    <p:sldId id="270" r:id="rId15"/>
    <p:sldId id="287" r:id="rId16"/>
    <p:sldId id="272" r:id="rId17"/>
    <p:sldId id="268" r:id="rId18"/>
    <p:sldId id="276" r:id="rId19"/>
    <p:sldId id="278" r:id="rId20"/>
    <p:sldId id="277" r:id="rId21"/>
    <p:sldId id="279" r:id="rId22"/>
    <p:sldId id="282" r:id="rId23"/>
    <p:sldId id="281" r:id="rId24"/>
    <p:sldId id="284" r:id="rId25"/>
    <p:sldId id="283" r:id="rId26"/>
    <p:sldId id="285" r:id="rId27"/>
    <p:sldId id="265" r:id="rId28"/>
    <p:sldId id="286" r:id="rId29"/>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Franklin Gothic Book" pitchFamily="34" charset="0"/>
        <a:ea typeface="+mn-ea"/>
        <a:cs typeface="Arial" pitchFamily="34" charset="0"/>
      </a:defRPr>
    </a:lvl1pPr>
    <a:lvl2pPr marL="457200" algn="l" rtl="0" fontAlgn="base">
      <a:spcBef>
        <a:spcPct val="0"/>
      </a:spcBef>
      <a:spcAft>
        <a:spcPct val="0"/>
      </a:spcAft>
      <a:defRPr kern="1200">
        <a:solidFill>
          <a:schemeClr val="tx1"/>
        </a:solidFill>
        <a:latin typeface="Franklin Gothic Book" pitchFamily="34" charset="0"/>
        <a:ea typeface="+mn-ea"/>
        <a:cs typeface="Arial" pitchFamily="34" charset="0"/>
      </a:defRPr>
    </a:lvl2pPr>
    <a:lvl3pPr marL="914400" algn="l" rtl="0" fontAlgn="base">
      <a:spcBef>
        <a:spcPct val="0"/>
      </a:spcBef>
      <a:spcAft>
        <a:spcPct val="0"/>
      </a:spcAft>
      <a:defRPr kern="1200">
        <a:solidFill>
          <a:schemeClr val="tx1"/>
        </a:solidFill>
        <a:latin typeface="Franklin Gothic Book" pitchFamily="34" charset="0"/>
        <a:ea typeface="+mn-ea"/>
        <a:cs typeface="Arial" pitchFamily="34" charset="0"/>
      </a:defRPr>
    </a:lvl3pPr>
    <a:lvl4pPr marL="1371600" algn="l" rtl="0" fontAlgn="base">
      <a:spcBef>
        <a:spcPct val="0"/>
      </a:spcBef>
      <a:spcAft>
        <a:spcPct val="0"/>
      </a:spcAft>
      <a:defRPr kern="1200">
        <a:solidFill>
          <a:schemeClr val="tx1"/>
        </a:solidFill>
        <a:latin typeface="Franklin Gothic Book" pitchFamily="34" charset="0"/>
        <a:ea typeface="+mn-ea"/>
        <a:cs typeface="Arial" pitchFamily="34" charset="0"/>
      </a:defRPr>
    </a:lvl4pPr>
    <a:lvl5pPr marL="1828800" algn="l" rtl="0" fontAlgn="base">
      <a:spcBef>
        <a:spcPct val="0"/>
      </a:spcBef>
      <a:spcAft>
        <a:spcPct val="0"/>
      </a:spcAft>
      <a:defRPr kern="1200">
        <a:solidFill>
          <a:schemeClr val="tx1"/>
        </a:solidFill>
        <a:latin typeface="Franklin Gothic Book" pitchFamily="34" charset="0"/>
        <a:ea typeface="+mn-ea"/>
        <a:cs typeface="Arial" pitchFamily="34" charset="0"/>
      </a:defRPr>
    </a:lvl5pPr>
    <a:lvl6pPr marL="2286000" algn="l" defTabSz="914400" rtl="0" eaLnBrk="1" latinLnBrk="0" hangingPunct="1">
      <a:defRPr kern="1200">
        <a:solidFill>
          <a:schemeClr val="tx1"/>
        </a:solidFill>
        <a:latin typeface="Franklin Gothic Book" pitchFamily="34" charset="0"/>
        <a:ea typeface="+mn-ea"/>
        <a:cs typeface="Arial" pitchFamily="34" charset="0"/>
      </a:defRPr>
    </a:lvl6pPr>
    <a:lvl7pPr marL="2743200" algn="l" defTabSz="914400" rtl="0" eaLnBrk="1" latinLnBrk="0" hangingPunct="1">
      <a:defRPr kern="1200">
        <a:solidFill>
          <a:schemeClr val="tx1"/>
        </a:solidFill>
        <a:latin typeface="Franklin Gothic Book" pitchFamily="34" charset="0"/>
        <a:ea typeface="+mn-ea"/>
        <a:cs typeface="Arial" pitchFamily="34" charset="0"/>
      </a:defRPr>
    </a:lvl7pPr>
    <a:lvl8pPr marL="3200400" algn="l" defTabSz="914400" rtl="0" eaLnBrk="1" latinLnBrk="0" hangingPunct="1">
      <a:defRPr kern="1200">
        <a:solidFill>
          <a:schemeClr val="tx1"/>
        </a:solidFill>
        <a:latin typeface="Franklin Gothic Book" pitchFamily="34" charset="0"/>
        <a:ea typeface="+mn-ea"/>
        <a:cs typeface="Arial" pitchFamily="34" charset="0"/>
      </a:defRPr>
    </a:lvl8pPr>
    <a:lvl9pPr marL="3657600" algn="l" defTabSz="914400" rtl="0" eaLnBrk="1" latinLnBrk="0" hangingPunct="1">
      <a:defRPr kern="1200">
        <a:solidFill>
          <a:schemeClr val="tx1"/>
        </a:solidFill>
        <a:latin typeface="Franklin Gothic Book"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84439" autoAdjust="0"/>
  </p:normalViewPr>
  <p:slideViewPr>
    <p:cSldViewPr>
      <p:cViewPr>
        <p:scale>
          <a:sx n="66" d="100"/>
          <a:sy n="66" d="100"/>
        </p:scale>
        <p:origin x="-92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DAB5EB8-818D-47EC-B620-3782E72B05BC}" type="datetimeFigureOut">
              <a:rPr lang="hu-HU"/>
              <a:pPr>
                <a:defRPr/>
              </a:pPr>
              <a:t>2014.11.13.</a:t>
            </a:fld>
            <a:endParaRPr lang="hu-H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u-H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2F5D8E-CCA4-4611-A8F1-7BE353B153B8}" type="slidenum">
              <a:rPr lang="hu-HU"/>
              <a:pPr>
                <a:defRPr/>
              </a:pPr>
              <a:t>‹#›</a:t>
            </a:fld>
            <a:endParaRPr lang="hu-HU"/>
          </a:p>
        </p:txBody>
      </p:sp>
    </p:spTree>
    <p:extLst>
      <p:ext uri="{BB962C8B-B14F-4D97-AF65-F5344CB8AC3E}">
        <p14:creationId xmlns:p14="http://schemas.microsoft.com/office/powerpoint/2010/main" val="19701585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2.netcom.com/~cataroo/daneday.s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u-HU" altLang="hu-HU" smtClean="0"/>
              <a:t>Az ásvány: gipsz kristály (kristályos kalcium szulfát)</a:t>
            </a:r>
          </a:p>
          <a:p>
            <a:pPr eaLnBrk="1" hangingPunct="1">
              <a:spcBef>
                <a:spcPct val="0"/>
              </a:spcBef>
            </a:pPr>
            <a:endParaRPr lang="hu-HU" altLang="hu-HU" smtClean="0"/>
          </a:p>
          <a:p>
            <a:pPr eaLnBrk="1" hangingPunct="1">
              <a:spcBef>
                <a:spcPct val="0"/>
              </a:spcBef>
            </a:pPr>
            <a:r>
              <a:rPr lang="hu-HU" altLang="hu-HU" smtClean="0"/>
              <a:t>A fa: </a:t>
            </a:r>
            <a:r>
              <a:rPr lang="en-US" altLang="hu-HU" b="1" smtClean="0"/>
              <a:t>Acacia 'Frisia' Tree </a:t>
            </a:r>
            <a:r>
              <a:rPr lang="en-US" altLang="hu-HU" smtClean="0"/>
              <a:t>#T14</a:t>
            </a:r>
            <a:r>
              <a:rPr lang="hu-HU" altLang="hu-HU" smtClean="0"/>
              <a:t> </a:t>
            </a:r>
            <a:r>
              <a:rPr lang="en-US" altLang="hu-HU" b="1" smtClean="0"/>
              <a:t>Gloucestershire, England</a:t>
            </a:r>
            <a:endParaRPr lang="en-US" altLang="hu-HU" smtClean="0"/>
          </a:p>
          <a:p>
            <a:pPr eaLnBrk="1" hangingPunct="1">
              <a:spcBef>
                <a:spcPct val="0"/>
              </a:spcBef>
            </a:pPr>
            <a:endParaRPr lang="hu-HU" altLang="hu-HU" smtClean="0"/>
          </a:p>
          <a:p>
            <a:pPr eaLnBrk="1" hangingPunct="1">
              <a:spcBef>
                <a:spcPct val="0"/>
              </a:spcBef>
            </a:pPr>
            <a:r>
              <a:rPr lang="hu-HU" altLang="hu-HU" smtClean="0"/>
              <a:t>A kutya: </a:t>
            </a:r>
            <a:r>
              <a:rPr lang="en-US" altLang="hu-HU" b="1" smtClean="0"/>
              <a:t>Baron</a:t>
            </a:r>
            <a:r>
              <a:rPr lang="en-US" altLang="hu-HU" smtClean="0"/>
              <a:t> (Great Dane)</a:t>
            </a:r>
            <a:br>
              <a:rPr lang="en-US" altLang="hu-HU" smtClean="0"/>
            </a:br>
            <a:r>
              <a:rPr lang="en-US" altLang="hu-HU" smtClean="0"/>
              <a:t>Baron is a member of </a:t>
            </a:r>
            <a:r>
              <a:rPr lang="en-US" altLang="hu-HU" smtClean="0">
                <a:hlinkClick r:id="rId3"/>
              </a:rPr>
              <a:t>California Dane Day</a:t>
            </a:r>
            <a:r>
              <a:rPr lang="en-US" altLang="hu-HU" smtClean="0"/>
              <a:t>, a club for southern californian Great Danes and their owners. He enjoys swimming at the beach, racing around leash free parks and going everywhere he can. &lt;Wuff&gt; Thanks Dogfriendly for showing us new places to go!</a:t>
            </a:r>
            <a:endParaRPr lang="hu-HU" altLang="hu-HU" smtClean="0"/>
          </a:p>
        </p:txBody>
      </p:sp>
      <p:sp>
        <p:nvSpPr>
          <p:cNvPr id="39940" name="Dia számának hely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a:defRPr>
            </a:lvl1pPr>
            <a:lvl2pPr marL="742950" indent="-285750">
              <a:defRPr>
                <a:solidFill>
                  <a:schemeClr val="tx1"/>
                </a:solidFill>
                <a:latin typeface="Franklin Gothic Book"/>
              </a:defRPr>
            </a:lvl2pPr>
            <a:lvl3pPr marL="1143000" indent="-228600">
              <a:defRPr>
                <a:solidFill>
                  <a:schemeClr val="tx1"/>
                </a:solidFill>
                <a:latin typeface="Franklin Gothic Book"/>
              </a:defRPr>
            </a:lvl3pPr>
            <a:lvl4pPr marL="1600200" indent="-228600">
              <a:defRPr>
                <a:solidFill>
                  <a:schemeClr val="tx1"/>
                </a:solidFill>
                <a:latin typeface="Franklin Gothic Book"/>
              </a:defRPr>
            </a:lvl4pPr>
            <a:lvl5pPr marL="2057400" indent="-228600">
              <a:defRPr>
                <a:solidFill>
                  <a:schemeClr val="tx1"/>
                </a:solidFill>
                <a:latin typeface="Franklin Gothic Book"/>
              </a:defRPr>
            </a:lvl5pPr>
            <a:lvl6pPr marL="2514600" indent="-228600" fontAlgn="base">
              <a:spcBef>
                <a:spcPct val="0"/>
              </a:spcBef>
              <a:spcAft>
                <a:spcPct val="0"/>
              </a:spcAft>
              <a:defRPr>
                <a:solidFill>
                  <a:schemeClr val="tx1"/>
                </a:solidFill>
                <a:latin typeface="Franklin Gothic Book"/>
              </a:defRPr>
            </a:lvl6pPr>
            <a:lvl7pPr marL="2971800" indent="-228600" fontAlgn="base">
              <a:spcBef>
                <a:spcPct val="0"/>
              </a:spcBef>
              <a:spcAft>
                <a:spcPct val="0"/>
              </a:spcAft>
              <a:defRPr>
                <a:solidFill>
                  <a:schemeClr val="tx1"/>
                </a:solidFill>
                <a:latin typeface="Franklin Gothic Book"/>
              </a:defRPr>
            </a:lvl7pPr>
            <a:lvl8pPr marL="3429000" indent="-228600" fontAlgn="base">
              <a:spcBef>
                <a:spcPct val="0"/>
              </a:spcBef>
              <a:spcAft>
                <a:spcPct val="0"/>
              </a:spcAft>
              <a:defRPr>
                <a:solidFill>
                  <a:schemeClr val="tx1"/>
                </a:solidFill>
                <a:latin typeface="Franklin Gothic Book"/>
              </a:defRPr>
            </a:lvl8pPr>
            <a:lvl9pPr marL="3886200" indent="-228600" fontAlgn="base">
              <a:spcBef>
                <a:spcPct val="0"/>
              </a:spcBef>
              <a:spcAft>
                <a:spcPct val="0"/>
              </a:spcAft>
              <a:defRPr>
                <a:solidFill>
                  <a:schemeClr val="tx1"/>
                </a:solidFill>
                <a:latin typeface="Franklin Gothic Book"/>
              </a:defRPr>
            </a:lvl9pPr>
          </a:lstStyle>
          <a:p>
            <a:pPr fontAlgn="base">
              <a:spcBef>
                <a:spcPct val="0"/>
              </a:spcBef>
              <a:spcAft>
                <a:spcPct val="0"/>
              </a:spcAft>
              <a:defRPr/>
            </a:pPr>
            <a:fld id="{DE8F6548-DE28-47CC-9577-69B6AF30101D}" type="slidenum">
              <a:rPr lang="hu-HU" altLang="hu-HU" smtClean="0">
                <a:latin typeface="Calibri" pitchFamily="34" charset="0"/>
              </a:rPr>
              <a:pPr fontAlgn="base">
                <a:spcBef>
                  <a:spcPct val="0"/>
                </a:spcBef>
                <a:spcAft>
                  <a:spcPct val="0"/>
                </a:spcAft>
                <a:defRPr/>
              </a:pPr>
              <a:t>4</a:t>
            </a:fld>
            <a:endParaRPr lang="hu-HU" altLang="hu-HU"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u-HU" altLang="hu-HU" smtClean="0"/>
          </a:p>
        </p:txBody>
      </p:sp>
      <p:sp>
        <p:nvSpPr>
          <p:cNvPr id="409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a:defRPr>
            </a:lvl1pPr>
            <a:lvl2pPr marL="742950" indent="-285750">
              <a:defRPr>
                <a:solidFill>
                  <a:schemeClr val="tx1"/>
                </a:solidFill>
                <a:latin typeface="Franklin Gothic Book"/>
              </a:defRPr>
            </a:lvl2pPr>
            <a:lvl3pPr marL="1143000" indent="-228600">
              <a:defRPr>
                <a:solidFill>
                  <a:schemeClr val="tx1"/>
                </a:solidFill>
                <a:latin typeface="Franklin Gothic Book"/>
              </a:defRPr>
            </a:lvl3pPr>
            <a:lvl4pPr marL="1600200" indent="-228600">
              <a:defRPr>
                <a:solidFill>
                  <a:schemeClr val="tx1"/>
                </a:solidFill>
                <a:latin typeface="Franklin Gothic Book"/>
              </a:defRPr>
            </a:lvl4pPr>
            <a:lvl5pPr marL="2057400" indent="-228600">
              <a:defRPr>
                <a:solidFill>
                  <a:schemeClr val="tx1"/>
                </a:solidFill>
                <a:latin typeface="Franklin Gothic Book"/>
              </a:defRPr>
            </a:lvl5pPr>
            <a:lvl6pPr marL="2514600" indent="-228600" fontAlgn="base">
              <a:spcBef>
                <a:spcPct val="0"/>
              </a:spcBef>
              <a:spcAft>
                <a:spcPct val="0"/>
              </a:spcAft>
              <a:defRPr>
                <a:solidFill>
                  <a:schemeClr val="tx1"/>
                </a:solidFill>
                <a:latin typeface="Franklin Gothic Book"/>
              </a:defRPr>
            </a:lvl6pPr>
            <a:lvl7pPr marL="2971800" indent="-228600" fontAlgn="base">
              <a:spcBef>
                <a:spcPct val="0"/>
              </a:spcBef>
              <a:spcAft>
                <a:spcPct val="0"/>
              </a:spcAft>
              <a:defRPr>
                <a:solidFill>
                  <a:schemeClr val="tx1"/>
                </a:solidFill>
                <a:latin typeface="Franklin Gothic Book"/>
              </a:defRPr>
            </a:lvl7pPr>
            <a:lvl8pPr marL="3429000" indent="-228600" fontAlgn="base">
              <a:spcBef>
                <a:spcPct val="0"/>
              </a:spcBef>
              <a:spcAft>
                <a:spcPct val="0"/>
              </a:spcAft>
              <a:defRPr>
                <a:solidFill>
                  <a:schemeClr val="tx1"/>
                </a:solidFill>
                <a:latin typeface="Franklin Gothic Book"/>
              </a:defRPr>
            </a:lvl8pPr>
            <a:lvl9pPr marL="3886200" indent="-228600" fontAlgn="base">
              <a:spcBef>
                <a:spcPct val="0"/>
              </a:spcBef>
              <a:spcAft>
                <a:spcPct val="0"/>
              </a:spcAft>
              <a:defRPr>
                <a:solidFill>
                  <a:schemeClr val="tx1"/>
                </a:solidFill>
                <a:latin typeface="Franklin Gothic Book"/>
              </a:defRPr>
            </a:lvl9pPr>
          </a:lstStyle>
          <a:p>
            <a:pPr fontAlgn="base">
              <a:spcBef>
                <a:spcPct val="0"/>
              </a:spcBef>
              <a:spcAft>
                <a:spcPct val="0"/>
              </a:spcAft>
              <a:defRPr/>
            </a:pPr>
            <a:fld id="{57A67371-B905-406B-AC8B-5E6EDF811A73}" type="slidenum">
              <a:rPr lang="hu-HU" altLang="hu-HU" smtClean="0">
                <a:latin typeface="Calibri" pitchFamily="34" charset="0"/>
              </a:rPr>
              <a:pPr fontAlgn="base">
                <a:spcBef>
                  <a:spcPct val="0"/>
                </a:spcBef>
                <a:spcAft>
                  <a:spcPct val="0"/>
                </a:spcAft>
                <a:defRPr/>
              </a:pPr>
              <a:t>13</a:t>
            </a:fld>
            <a:endParaRPr lang="hu-HU" altLang="hu-HU"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a:defRPr>
            </a:lvl1pPr>
            <a:lvl2pPr marL="742950" indent="-285750">
              <a:defRPr>
                <a:solidFill>
                  <a:schemeClr val="tx1"/>
                </a:solidFill>
                <a:latin typeface="Franklin Gothic Book"/>
              </a:defRPr>
            </a:lvl2pPr>
            <a:lvl3pPr marL="1143000" indent="-228600">
              <a:defRPr>
                <a:solidFill>
                  <a:schemeClr val="tx1"/>
                </a:solidFill>
                <a:latin typeface="Franklin Gothic Book"/>
              </a:defRPr>
            </a:lvl3pPr>
            <a:lvl4pPr marL="1600200" indent="-228600">
              <a:defRPr>
                <a:solidFill>
                  <a:schemeClr val="tx1"/>
                </a:solidFill>
                <a:latin typeface="Franklin Gothic Book"/>
              </a:defRPr>
            </a:lvl4pPr>
            <a:lvl5pPr marL="2057400" indent="-228600">
              <a:defRPr>
                <a:solidFill>
                  <a:schemeClr val="tx1"/>
                </a:solidFill>
                <a:latin typeface="Franklin Gothic Book"/>
              </a:defRPr>
            </a:lvl5pPr>
            <a:lvl6pPr marL="2514600" indent="-228600" fontAlgn="base">
              <a:spcBef>
                <a:spcPct val="0"/>
              </a:spcBef>
              <a:spcAft>
                <a:spcPct val="0"/>
              </a:spcAft>
              <a:defRPr>
                <a:solidFill>
                  <a:schemeClr val="tx1"/>
                </a:solidFill>
                <a:latin typeface="Franklin Gothic Book"/>
              </a:defRPr>
            </a:lvl6pPr>
            <a:lvl7pPr marL="2971800" indent="-228600" fontAlgn="base">
              <a:spcBef>
                <a:spcPct val="0"/>
              </a:spcBef>
              <a:spcAft>
                <a:spcPct val="0"/>
              </a:spcAft>
              <a:defRPr>
                <a:solidFill>
                  <a:schemeClr val="tx1"/>
                </a:solidFill>
                <a:latin typeface="Franklin Gothic Book"/>
              </a:defRPr>
            </a:lvl7pPr>
            <a:lvl8pPr marL="3429000" indent="-228600" fontAlgn="base">
              <a:spcBef>
                <a:spcPct val="0"/>
              </a:spcBef>
              <a:spcAft>
                <a:spcPct val="0"/>
              </a:spcAft>
              <a:defRPr>
                <a:solidFill>
                  <a:schemeClr val="tx1"/>
                </a:solidFill>
                <a:latin typeface="Franklin Gothic Book"/>
              </a:defRPr>
            </a:lvl8pPr>
            <a:lvl9pPr marL="3886200" indent="-228600" fontAlgn="base">
              <a:spcBef>
                <a:spcPct val="0"/>
              </a:spcBef>
              <a:spcAft>
                <a:spcPct val="0"/>
              </a:spcAft>
              <a:defRPr>
                <a:solidFill>
                  <a:schemeClr val="tx1"/>
                </a:solidFill>
                <a:latin typeface="Franklin Gothic Book"/>
              </a:defRPr>
            </a:lvl9pPr>
          </a:lstStyle>
          <a:p>
            <a:pPr fontAlgn="base">
              <a:spcBef>
                <a:spcPct val="0"/>
              </a:spcBef>
              <a:spcAft>
                <a:spcPct val="0"/>
              </a:spcAft>
              <a:defRPr/>
            </a:pPr>
            <a:fld id="{2A9FE015-7586-45A5-8235-88E6BA3C85AA}" type="slidenum">
              <a:rPr lang="hu-HU" altLang="hu-HU" smtClean="0">
                <a:latin typeface="Calibri" pitchFamily="34" charset="0"/>
              </a:rPr>
              <a:pPr fontAlgn="base">
                <a:spcBef>
                  <a:spcPct val="0"/>
                </a:spcBef>
                <a:spcAft>
                  <a:spcPct val="0"/>
                </a:spcAft>
                <a:defRPr/>
              </a:pPr>
              <a:t>15</a:t>
            </a:fld>
            <a:endParaRPr lang="hu-HU" altLang="hu-HU" smtClean="0">
              <a:latin typeface="Calibri" pitchFamily="34"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indent="190500" algn="ctr" eaLnBrk="1" hangingPunct="1">
              <a:spcBef>
                <a:spcPct val="0"/>
              </a:spcBef>
            </a:pPr>
            <a:r>
              <a:rPr lang="en-US" altLang="hu-HU" smtClean="0"/>
              <a:t>Jinarajadasa C., </a:t>
            </a:r>
            <a:r>
              <a:rPr lang="en-US" altLang="hu-HU" i="1" smtClean="0"/>
              <a:t>First Principles of Theosophy,</a:t>
            </a:r>
            <a:r>
              <a:rPr lang="en-US" altLang="hu-HU" smtClean="0"/>
              <a:t> TPH, 1960, Fig. 55, p. 166</a:t>
            </a:r>
          </a:p>
          <a:p>
            <a:pPr indent="190500" algn="ctr" eaLnBrk="1" hangingPunct="1">
              <a:spcBef>
                <a:spcPct val="0"/>
              </a:spcBef>
            </a:pPr>
            <a:r>
              <a:rPr lang="en-US" altLang="hu-HU" smtClean="0"/>
              <a:t>(Also see Leadbeater C.W., </a:t>
            </a:r>
            <a:r>
              <a:rPr lang="en-US" altLang="hu-HU" i="1" smtClean="0"/>
              <a:t>Man, Visible and Invisible,</a:t>
            </a:r>
            <a:r>
              <a:rPr lang="en-US" altLang="hu-HU" smtClean="0"/>
              <a:t> TPH, 1971, Plate II)</a:t>
            </a:r>
          </a:p>
          <a:p>
            <a:pPr indent="190500" algn="ctr" eaLnBrk="1" hangingPunct="1">
              <a:spcBef>
                <a:spcPct val="0"/>
              </a:spcBef>
            </a:pPr>
            <a:endParaRPr lang="en-US" altLang="hu-HU" smtClean="0"/>
          </a:p>
          <a:p>
            <a:pPr indent="190500" algn="just" eaLnBrk="1" hangingPunct="1">
              <a:spcBef>
                <a:spcPct val="0"/>
              </a:spcBef>
            </a:pPr>
            <a:r>
              <a:rPr lang="en-US" altLang="hu-HU" smtClean="0"/>
              <a:t>The </a:t>
            </a:r>
            <a:r>
              <a:rPr lang="en-US" altLang="hu-HU" b="1" smtClean="0"/>
              <a:t>Monad </a:t>
            </a:r>
            <a:r>
              <a:rPr lang="en-US" altLang="hu-HU" i="1" smtClean="0"/>
              <a:t>(Turîyâtma)</a:t>
            </a:r>
            <a:r>
              <a:rPr lang="en-US" altLang="hu-HU" b="1" i="1" smtClean="0"/>
              <a:t>, </a:t>
            </a:r>
            <a:r>
              <a:rPr lang="en-US" altLang="hu-HU" smtClean="0"/>
              <a:t>existing on the </a:t>
            </a:r>
            <a:r>
              <a:rPr lang="en-US" altLang="hu-HU" i="1" smtClean="0"/>
              <a:t>Anupâdaka</a:t>
            </a:r>
            <a:r>
              <a:rPr lang="en-US" altLang="hu-HU" smtClean="0"/>
              <a:t> Plane, puts forth a reflection of itself and acquires vehicles on the lower Planes for the sake of gaining experience.  The Permanent Atoms and Principles get attached to the Monad with the help of the seven </a:t>
            </a:r>
            <a:r>
              <a:rPr lang="en-US" altLang="hu-HU" b="1" smtClean="0"/>
              <a:t>Creative Hierarchies</a:t>
            </a:r>
            <a:r>
              <a:rPr lang="en-US" altLang="hu-HU" smtClean="0"/>
              <a:t>.</a:t>
            </a:r>
          </a:p>
          <a:p>
            <a:pPr indent="190500" algn="just" eaLnBrk="1" hangingPunct="1">
              <a:spcBef>
                <a:spcPct val="0"/>
              </a:spcBef>
            </a:pPr>
            <a:r>
              <a:rPr lang="en-US" altLang="hu-HU" smtClean="0"/>
              <a:t>The four lower Principles constitute the perishable </a:t>
            </a:r>
            <a:r>
              <a:rPr lang="en-US" altLang="hu-HU" b="1" smtClean="0"/>
              <a:t>Personality</a:t>
            </a:r>
            <a:r>
              <a:rPr lang="en-US" altLang="hu-HU" smtClean="0"/>
              <a:t>, which is renewed every incarnation.  The real </a:t>
            </a:r>
            <a:r>
              <a:rPr lang="en-US" altLang="hu-HU" b="1" smtClean="0"/>
              <a:t>Individual</a:t>
            </a:r>
            <a:r>
              <a:rPr lang="en-US" altLang="hu-HU" smtClean="0"/>
              <a:t>, the Self </a:t>
            </a:r>
            <a:r>
              <a:rPr lang="en-US" altLang="hu-HU" i="1" smtClean="0"/>
              <a:t>(Jîvâtma)</a:t>
            </a:r>
            <a:r>
              <a:rPr lang="en-US" altLang="hu-HU" smtClean="0"/>
              <a:t> continues in the Causal Body, lasts throughout the Human stage.</a:t>
            </a:r>
          </a:p>
          <a:p>
            <a:pPr indent="190500" eaLnBrk="1" hangingPunct="1">
              <a:spcBef>
                <a:spcPct val="0"/>
              </a:spcBef>
            </a:pPr>
            <a:endParaRPr lang="en-US" altLang="hu-H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a:defRPr>
            </a:lvl1pPr>
            <a:lvl2pPr marL="742950" indent="-285750">
              <a:defRPr>
                <a:solidFill>
                  <a:schemeClr val="tx1"/>
                </a:solidFill>
                <a:latin typeface="Franklin Gothic Book"/>
              </a:defRPr>
            </a:lvl2pPr>
            <a:lvl3pPr marL="1143000" indent="-228600">
              <a:defRPr>
                <a:solidFill>
                  <a:schemeClr val="tx1"/>
                </a:solidFill>
                <a:latin typeface="Franklin Gothic Book"/>
              </a:defRPr>
            </a:lvl3pPr>
            <a:lvl4pPr marL="1600200" indent="-228600">
              <a:defRPr>
                <a:solidFill>
                  <a:schemeClr val="tx1"/>
                </a:solidFill>
                <a:latin typeface="Franklin Gothic Book"/>
              </a:defRPr>
            </a:lvl4pPr>
            <a:lvl5pPr marL="2057400" indent="-228600">
              <a:defRPr>
                <a:solidFill>
                  <a:schemeClr val="tx1"/>
                </a:solidFill>
                <a:latin typeface="Franklin Gothic Book"/>
              </a:defRPr>
            </a:lvl5pPr>
            <a:lvl6pPr marL="2514600" indent="-228600" fontAlgn="base">
              <a:spcBef>
                <a:spcPct val="0"/>
              </a:spcBef>
              <a:spcAft>
                <a:spcPct val="0"/>
              </a:spcAft>
              <a:defRPr>
                <a:solidFill>
                  <a:schemeClr val="tx1"/>
                </a:solidFill>
                <a:latin typeface="Franklin Gothic Book"/>
              </a:defRPr>
            </a:lvl6pPr>
            <a:lvl7pPr marL="2971800" indent="-228600" fontAlgn="base">
              <a:spcBef>
                <a:spcPct val="0"/>
              </a:spcBef>
              <a:spcAft>
                <a:spcPct val="0"/>
              </a:spcAft>
              <a:defRPr>
                <a:solidFill>
                  <a:schemeClr val="tx1"/>
                </a:solidFill>
                <a:latin typeface="Franklin Gothic Book"/>
              </a:defRPr>
            </a:lvl7pPr>
            <a:lvl8pPr marL="3429000" indent="-228600" fontAlgn="base">
              <a:spcBef>
                <a:spcPct val="0"/>
              </a:spcBef>
              <a:spcAft>
                <a:spcPct val="0"/>
              </a:spcAft>
              <a:defRPr>
                <a:solidFill>
                  <a:schemeClr val="tx1"/>
                </a:solidFill>
                <a:latin typeface="Franklin Gothic Book"/>
              </a:defRPr>
            </a:lvl8pPr>
            <a:lvl9pPr marL="3886200" indent="-228600" fontAlgn="base">
              <a:spcBef>
                <a:spcPct val="0"/>
              </a:spcBef>
              <a:spcAft>
                <a:spcPct val="0"/>
              </a:spcAft>
              <a:defRPr>
                <a:solidFill>
                  <a:schemeClr val="tx1"/>
                </a:solidFill>
                <a:latin typeface="Franklin Gothic Book"/>
              </a:defRPr>
            </a:lvl9pPr>
          </a:lstStyle>
          <a:p>
            <a:pPr fontAlgn="base">
              <a:spcBef>
                <a:spcPct val="0"/>
              </a:spcBef>
              <a:spcAft>
                <a:spcPct val="0"/>
              </a:spcAft>
              <a:defRPr/>
            </a:pPr>
            <a:fld id="{8DC8B000-D814-4CA9-AE10-442841FA2BC2}" type="slidenum">
              <a:rPr lang="hu-HU" altLang="hu-HU" smtClean="0">
                <a:latin typeface="Calibri" pitchFamily="34" charset="0"/>
              </a:rPr>
              <a:pPr fontAlgn="base">
                <a:spcBef>
                  <a:spcPct val="0"/>
                </a:spcBef>
                <a:spcAft>
                  <a:spcPct val="0"/>
                </a:spcAft>
                <a:defRPr/>
              </a:pPr>
              <a:t>16</a:t>
            </a:fld>
            <a:endParaRPr lang="hu-HU" altLang="hu-HU" smtClean="0">
              <a:latin typeface="Calibri"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hu-HU" smtClean="0"/>
          </a:p>
          <a:p>
            <a:pPr algn="just" eaLnBrk="1" hangingPunct="1">
              <a:spcBef>
                <a:spcPct val="0"/>
              </a:spcBef>
            </a:pPr>
            <a:r>
              <a:rPr lang="en-US" altLang="hu-HU"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Franklin Gothic Book"/>
              </a:defRPr>
            </a:lvl1pPr>
            <a:lvl2pPr marL="742950" indent="-285750">
              <a:defRPr>
                <a:solidFill>
                  <a:schemeClr val="tx1"/>
                </a:solidFill>
                <a:latin typeface="Franklin Gothic Book"/>
              </a:defRPr>
            </a:lvl2pPr>
            <a:lvl3pPr marL="1143000" indent="-228600">
              <a:defRPr>
                <a:solidFill>
                  <a:schemeClr val="tx1"/>
                </a:solidFill>
                <a:latin typeface="Franklin Gothic Book"/>
              </a:defRPr>
            </a:lvl3pPr>
            <a:lvl4pPr marL="1600200" indent="-228600">
              <a:defRPr>
                <a:solidFill>
                  <a:schemeClr val="tx1"/>
                </a:solidFill>
                <a:latin typeface="Franklin Gothic Book"/>
              </a:defRPr>
            </a:lvl4pPr>
            <a:lvl5pPr marL="2057400" indent="-228600">
              <a:defRPr>
                <a:solidFill>
                  <a:schemeClr val="tx1"/>
                </a:solidFill>
                <a:latin typeface="Franklin Gothic Book"/>
              </a:defRPr>
            </a:lvl5pPr>
            <a:lvl6pPr marL="2514600" indent="-228600" fontAlgn="base">
              <a:spcBef>
                <a:spcPct val="0"/>
              </a:spcBef>
              <a:spcAft>
                <a:spcPct val="0"/>
              </a:spcAft>
              <a:defRPr>
                <a:solidFill>
                  <a:schemeClr val="tx1"/>
                </a:solidFill>
                <a:latin typeface="Franklin Gothic Book"/>
              </a:defRPr>
            </a:lvl6pPr>
            <a:lvl7pPr marL="2971800" indent="-228600" fontAlgn="base">
              <a:spcBef>
                <a:spcPct val="0"/>
              </a:spcBef>
              <a:spcAft>
                <a:spcPct val="0"/>
              </a:spcAft>
              <a:defRPr>
                <a:solidFill>
                  <a:schemeClr val="tx1"/>
                </a:solidFill>
                <a:latin typeface="Franklin Gothic Book"/>
              </a:defRPr>
            </a:lvl7pPr>
            <a:lvl8pPr marL="3429000" indent="-228600" fontAlgn="base">
              <a:spcBef>
                <a:spcPct val="0"/>
              </a:spcBef>
              <a:spcAft>
                <a:spcPct val="0"/>
              </a:spcAft>
              <a:defRPr>
                <a:solidFill>
                  <a:schemeClr val="tx1"/>
                </a:solidFill>
                <a:latin typeface="Franklin Gothic Book"/>
              </a:defRPr>
            </a:lvl8pPr>
            <a:lvl9pPr marL="3886200" indent="-228600" fontAlgn="base">
              <a:spcBef>
                <a:spcPct val="0"/>
              </a:spcBef>
              <a:spcAft>
                <a:spcPct val="0"/>
              </a:spcAft>
              <a:defRPr>
                <a:solidFill>
                  <a:schemeClr val="tx1"/>
                </a:solidFill>
                <a:latin typeface="Franklin Gothic Book"/>
              </a:defRPr>
            </a:lvl9pPr>
          </a:lstStyle>
          <a:p>
            <a:pPr fontAlgn="base">
              <a:spcBef>
                <a:spcPct val="0"/>
              </a:spcBef>
              <a:spcAft>
                <a:spcPct val="0"/>
              </a:spcAft>
              <a:defRPr/>
            </a:pPr>
            <a:fld id="{CB796181-CBA4-4C6F-B9E5-2AB337F5A35B}" type="slidenum">
              <a:rPr lang="hu-HU" altLang="hu-HU" smtClean="0">
                <a:latin typeface="Calibri" pitchFamily="34" charset="0"/>
              </a:rPr>
              <a:pPr fontAlgn="base">
                <a:spcBef>
                  <a:spcPct val="0"/>
                </a:spcBef>
                <a:spcAft>
                  <a:spcPct val="0"/>
                </a:spcAft>
                <a:defRPr/>
              </a:pPr>
              <a:t>22</a:t>
            </a:fld>
            <a:endParaRPr lang="hu-HU" altLang="hu-HU" smtClean="0">
              <a:latin typeface="Calibri"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xfrm>
            <a:off x="990600" y="4343400"/>
            <a:ext cx="48768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spcBef>
                <a:spcPct val="0"/>
              </a:spcBef>
            </a:pPr>
            <a:r>
              <a:rPr lang="en-US" altLang="hu-HU" smtClean="0"/>
              <a:t>Pearson N.,  </a:t>
            </a:r>
            <a:r>
              <a:rPr lang="en-US" altLang="hu-HU" i="1" smtClean="0"/>
              <a:t>Space, Time and Self,</a:t>
            </a:r>
            <a:r>
              <a:rPr lang="en-US" altLang="hu-HU" smtClean="0"/>
              <a:t> TPH, 1964, Fig. 76, p. 198</a:t>
            </a:r>
          </a:p>
          <a:p>
            <a:pPr algn="ctr" eaLnBrk="1" hangingPunct="1">
              <a:spcBef>
                <a:spcPct val="0"/>
              </a:spcBef>
            </a:pPr>
            <a:endParaRPr lang="en-US" altLang="hu-HU" smtClean="0"/>
          </a:p>
          <a:p>
            <a:pPr algn="just" eaLnBrk="1" hangingPunct="1">
              <a:spcBef>
                <a:spcPct val="0"/>
              </a:spcBef>
            </a:pPr>
            <a:r>
              <a:rPr lang="en-US" altLang="hu-HU" smtClean="0"/>
              <a:t>      This slide gives the stages at which the various </a:t>
            </a:r>
            <a:r>
              <a:rPr lang="en-US" altLang="hu-HU" b="1" smtClean="0"/>
              <a:t>Chakras</a:t>
            </a:r>
            <a:r>
              <a:rPr lang="en-US" altLang="hu-HU" smtClean="0"/>
              <a:t> come into prominence.  The periodic shift of emphasis on the level of consciousness as the incarnation progresses is depicted.</a:t>
            </a:r>
          </a:p>
          <a:p>
            <a:pPr algn="just" eaLnBrk="1" hangingPunct="1">
              <a:spcBef>
                <a:spcPct val="0"/>
              </a:spcBef>
            </a:pPr>
            <a:endParaRPr lang="en-US" altLang="hu-H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DF1D0470-E106-4BF5-9CFD-95B0D13163CC}" type="datetimeFigureOut">
              <a:rPr lang="hu-HU"/>
              <a:pPr>
                <a:defRPr/>
              </a:pPr>
              <a:t>2014.11.13.</a:t>
            </a:fld>
            <a:endParaRPr lang="hu-HU"/>
          </a:p>
        </p:txBody>
      </p:sp>
      <p:sp>
        <p:nvSpPr>
          <p:cNvPr id="6" name="Footer Placeholder 1"/>
          <p:cNvSpPr>
            <a:spLocks noGrp="1"/>
          </p:cNvSpPr>
          <p:nvPr>
            <p:ph type="ftr" sz="quarter" idx="11"/>
          </p:nvPr>
        </p:nvSpPr>
        <p:spPr/>
        <p:txBody>
          <a:bodyPr/>
          <a:lstStyle>
            <a:lvl1pPr>
              <a:defRPr/>
            </a:lvl1pPr>
          </a:lstStyle>
          <a:p>
            <a:pPr>
              <a:defRPr/>
            </a:pPr>
            <a:endParaRPr lang="hu-HU"/>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540BB646-904E-4BCF-AA46-3E550CE572D5}" type="slidenum">
              <a:rPr lang="hu-HU"/>
              <a:pPr>
                <a:defRPr/>
              </a:pPr>
              <a:t>‹#›</a:t>
            </a:fld>
            <a:endParaRPr lang="hu-HU"/>
          </a:p>
        </p:txBody>
      </p:sp>
    </p:spTree>
    <p:extLst>
      <p:ext uri="{BB962C8B-B14F-4D97-AF65-F5344CB8AC3E}">
        <p14:creationId xmlns:p14="http://schemas.microsoft.com/office/powerpoint/2010/main" val="85559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C6D6C445-7407-4487-9BB9-0658864748E3}" type="datetimeFigureOut">
              <a:rPr lang="hu-HU"/>
              <a:pPr>
                <a:defRPr/>
              </a:pPr>
              <a:t>2014.11.13.</a:t>
            </a:fld>
            <a:endParaRPr lang="hu-HU"/>
          </a:p>
        </p:txBody>
      </p:sp>
      <p:sp>
        <p:nvSpPr>
          <p:cNvPr id="5" name="Footer Placeholder 27"/>
          <p:cNvSpPr>
            <a:spLocks noGrp="1"/>
          </p:cNvSpPr>
          <p:nvPr>
            <p:ph type="ftr" sz="quarter" idx="11"/>
          </p:nvPr>
        </p:nvSpPr>
        <p:spPr/>
        <p:txBody>
          <a:bodyPr/>
          <a:lstStyle>
            <a:lvl1pPr>
              <a:defRPr/>
            </a:lvl1pPr>
          </a:lstStyle>
          <a:p>
            <a:pPr>
              <a:defRPr/>
            </a:pPr>
            <a:endParaRPr lang="hu-HU"/>
          </a:p>
        </p:txBody>
      </p:sp>
      <p:sp>
        <p:nvSpPr>
          <p:cNvPr id="6" name="Slide Number Placeholder 4"/>
          <p:cNvSpPr>
            <a:spLocks noGrp="1"/>
          </p:cNvSpPr>
          <p:nvPr>
            <p:ph type="sldNum" sz="quarter" idx="12"/>
          </p:nvPr>
        </p:nvSpPr>
        <p:spPr/>
        <p:txBody>
          <a:bodyPr/>
          <a:lstStyle>
            <a:lvl1pPr>
              <a:defRPr/>
            </a:lvl1pPr>
          </a:lstStyle>
          <a:p>
            <a:pPr>
              <a:defRPr/>
            </a:pPr>
            <a:fld id="{88D55AD3-E8A2-4675-BC4B-546F3FEC6F76}" type="slidenum">
              <a:rPr lang="hu-HU"/>
              <a:pPr>
                <a:defRPr/>
              </a:pPr>
              <a:t>‹#›</a:t>
            </a:fld>
            <a:endParaRPr lang="hu-HU"/>
          </a:p>
        </p:txBody>
      </p:sp>
    </p:spTree>
    <p:extLst>
      <p:ext uri="{BB962C8B-B14F-4D97-AF65-F5344CB8AC3E}">
        <p14:creationId xmlns:p14="http://schemas.microsoft.com/office/powerpoint/2010/main" val="266148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CAACC0-5E7E-4C66-989D-24046C294340}" type="datetimeFigureOut">
              <a:rPr lang="hu-HU"/>
              <a:pPr>
                <a:defRPr/>
              </a:pPr>
              <a:t>2014.11.13.</a:t>
            </a:fld>
            <a:endParaRPr lang="hu-HU"/>
          </a:p>
        </p:txBody>
      </p:sp>
      <p:sp>
        <p:nvSpPr>
          <p:cNvPr id="5" name="Footer Placeholder 4"/>
          <p:cNvSpPr>
            <a:spLocks noGrp="1"/>
          </p:cNvSpPr>
          <p:nvPr>
            <p:ph type="ftr" sz="quarter" idx="11"/>
          </p:nvPr>
        </p:nvSpPr>
        <p:spPr/>
        <p:txBody>
          <a:bodyPr/>
          <a:lstStyle>
            <a:lvl1pPr>
              <a:defRPr/>
            </a:lvl1pPr>
          </a:lstStyle>
          <a:p>
            <a:pPr>
              <a:defRPr/>
            </a:pPr>
            <a:endParaRPr lang="hu-HU"/>
          </a:p>
        </p:txBody>
      </p:sp>
      <p:sp>
        <p:nvSpPr>
          <p:cNvPr id="6" name="Slide Number Placeholder 5"/>
          <p:cNvSpPr>
            <a:spLocks noGrp="1"/>
          </p:cNvSpPr>
          <p:nvPr>
            <p:ph type="sldNum" sz="quarter" idx="12"/>
          </p:nvPr>
        </p:nvSpPr>
        <p:spPr/>
        <p:txBody>
          <a:bodyPr/>
          <a:lstStyle>
            <a:lvl1pPr>
              <a:defRPr/>
            </a:lvl1pPr>
          </a:lstStyle>
          <a:p>
            <a:pPr>
              <a:defRPr/>
            </a:pPr>
            <a:fld id="{6A3887B3-583B-4106-B720-F4DAABCC9EAC}" type="slidenum">
              <a:rPr lang="hu-HU"/>
              <a:pPr>
                <a:defRPr/>
              </a:pPr>
              <a:t>‹#›</a:t>
            </a:fld>
            <a:endParaRPr lang="hu-HU"/>
          </a:p>
        </p:txBody>
      </p:sp>
    </p:spTree>
    <p:extLst>
      <p:ext uri="{BB962C8B-B14F-4D97-AF65-F5344CB8AC3E}">
        <p14:creationId xmlns:p14="http://schemas.microsoft.com/office/powerpoint/2010/main" val="2110959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B94BDF79-E1F9-4178-9FFA-36471398E096}" type="datetimeFigureOut">
              <a:rPr lang="hu-HU"/>
              <a:pPr>
                <a:defRPr/>
              </a:pPr>
              <a:t>2014.11.13.</a:t>
            </a:fld>
            <a:endParaRPr lang="hu-HU"/>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hu-HU"/>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E501623C-151E-4D91-9436-AFB1B8066972}" type="slidenum">
              <a:rPr lang="hu-HU"/>
              <a:pPr>
                <a:defRPr/>
              </a:pPr>
              <a:t>‹#›</a:t>
            </a:fld>
            <a:endParaRPr lang="hu-HU"/>
          </a:p>
        </p:txBody>
      </p:sp>
    </p:spTree>
    <p:extLst>
      <p:ext uri="{BB962C8B-B14F-4D97-AF65-F5344CB8AC3E}">
        <p14:creationId xmlns:p14="http://schemas.microsoft.com/office/powerpoint/2010/main" val="1680828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06117EB9-2728-4C69-BE88-CECE5F9253B9}" type="datetimeFigureOut">
              <a:rPr lang="hu-HU"/>
              <a:pPr>
                <a:defRPr/>
              </a:pPr>
              <a:t>2014.11.13.</a:t>
            </a:fld>
            <a:endParaRPr lang="hu-HU"/>
          </a:p>
        </p:txBody>
      </p:sp>
      <p:sp>
        <p:nvSpPr>
          <p:cNvPr id="7" name="Footer Placeholder 10"/>
          <p:cNvSpPr>
            <a:spLocks noGrp="1"/>
          </p:cNvSpPr>
          <p:nvPr>
            <p:ph type="ftr" sz="quarter" idx="11"/>
          </p:nvPr>
        </p:nvSpPr>
        <p:spPr/>
        <p:txBody>
          <a:bodyPr/>
          <a:lstStyle>
            <a:lvl1pPr>
              <a:defRPr/>
            </a:lvl1pPr>
          </a:lstStyle>
          <a:p>
            <a:pPr>
              <a:defRPr/>
            </a:pPr>
            <a:endParaRPr lang="hu-HU"/>
          </a:p>
        </p:txBody>
      </p:sp>
      <p:sp>
        <p:nvSpPr>
          <p:cNvPr id="9" name="Slide Number Placeholder 15"/>
          <p:cNvSpPr>
            <a:spLocks noGrp="1"/>
          </p:cNvSpPr>
          <p:nvPr>
            <p:ph type="sldNum" sz="quarter" idx="12"/>
          </p:nvPr>
        </p:nvSpPr>
        <p:spPr/>
        <p:txBody>
          <a:bodyPr/>
          <a:lstStyle>
            <a:lvl1pPr>
              <a:defRPr/>
            </a:lvl1pPr>
          </a:lstStyle>
          <a:p>
            <a:pPr>
              <a:defRPr/>
            </a:pPr>
            <a:fld id="{3433CF92-44F2-4D9F-B470-2BDDA681A799}" type="slidenum">
              <a:rPr lang="hu-HU"/>
              <a:pPr>
                <a:defRPr/>
              </a:pPr>
              <a:t>‹#›</a:t>
            </a:fld>
            <a:endParaRPr lang="hu-HU"/>
          </a:p>
        </p:txBody>
      </p:sp>
    </p:spTree>
    <p:extLst>
      <p:ext uri="{BB962C8B-B14F-4D97-AF65-F5344CB8AC3E}">
        <p14:creationId xmlns:p14="http://schemas.microsoft.com/office/powerpoint/2010/main" val="21142379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7906D196-4A43-4DA5-8EBA-ACEFB7A72646}" type="datetimeFigureOut">
              <a:rPr lang="hu-HU"/>
              <a:pPr>
                <a:defRPr/>
              </a:pPr>
              <a:t>2014.11.13.</a:t>
            </a:fld>
            <a:endParaRPr lang="hu-HU"/>
          </a:p>
        </p:txBody>
      </p:sp>
      <p:sp>
        <p:nvSpPr>
          <p:cNvPr id="6" name="Footer Placeholder 27"/>
          <p:cNvSpPr>
            <a:spLocks noGrp="1"/>
          </p:cNvSpPr>
          <p:nvPr>
            <p:ph type="ftr" sz="quarter" idx="11"/>
          </p:nvPr>
        </p:nvSpPr>
        <p:spPr/>
        <p:txBody>
          <a:bodyPr/>
          <a:lstStyle>
            <a:lvl1pPr>
              <a:defRPr/>
            </a:lvl1pPr>
          </a:lstStyle>
          <a:p>
            <a:pPr>
              <a:defRPr/>
            </a:pPr>
            <a:endParaRPr lang="hu-HU"/>
          </a:p>
        </p:txBody>
      </p:sp>
      <p:sp>
        <p:nvSpPr>
          <p:cNvPr id="7" name="Slide Number Placeholder 4"/>
          <p:cNvSpPr>
            <a:spLocks noGrp="1"/>
          </p:cNvSpPr>
          <p:nvPr>
            <p:ph type="sldNum" sz="quarter" idx="12"/>
          </p:nvPr>
        </p:nvSpPr>
        <p:spPr/>
        <p:txBody>
          <a:bodyPr/>
          <a:lstStyle>
            <a:lvl1pPr>
              <a:defRPr/>
            </a:lvl1pPr>
          </a:lstStyle>
          <a:p>
            <a:pPr>
              <a:defRPr/>
            </a:pPr>
            <a:fld id="{49005F1A-D380-41D8-9D39-10D752A2C281}" type="slidenum">
              <a:rPr lang="hu-HU"/>
              <a:pPr>
                <a:defRPr/>
              </a:pPr>
              <a:t>‹#›</a:t>
            </a:fld>
            <a:endParaRPr lang="hu-HU"/>
          </a:p>
        </p:txBody>
      </p:sp>
    </p:spTree>
    <p:extLst>
      <p:ext uri="{BB962C8B-B14F-4D97-AF65-F5344CB8AC3E}">
        <p14:creationId xmlns:p14="http://schemas.microsoft.com/office/powerpoint/2010/main" val="4044497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82406DF2-6307-4C9D-8C30-4374C90AF09D}" type="datetimeFigureOut">
              <a:rPr lang="hu-HU"/>
              <a:pPr>
                <a:defRPr/>
              </a:pPr>
              <a:t>2014.11.13.</a:t>
            </a:fld>
            <a:endParaRPr lang="hu-HU"/>
          </a:p>
        </p:txBody>
      </p:sp>
      <p:sp>
        <p:nvSpPr>
          <p:cNvPr id="9" name="Footer Placeholder 5"/>
          <p:cNvSpPr>
            <a:spLocks noGrp="1"/>
          </p:cNvSpPr>
          <p:nvPr>
            <p:ph type="ftr" sz="quarter" idx="11"/>
          </p:nvPr>
        </p:nvSpPr>
        <p:spPr/>
        <p:txBody>
          <a:bodyPr/>
          <a:lstStyle>
            <a:lvl1pPr>
              <a:defRPr/>
            </a:lvl1pPr>
          </a:lstStyle>
          <a:p>
            <a:pPr>
              <a:defRPr/>
            </a:pPr>
            <a:endParaRPr lang="hu-HU"/>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F9351D47-A082-4E4F-84DE-EDC4A064DBC4}" type="slidenum">
              <a:rPr lang="hu-HU"/>
              <a:pPr>
                <a:defRPr/>
              </a:pPr>
              <a:t>‹#›</a:t>
            </a:fld>
            <a:endParaRPr lang="hu-HU"/>
          </a:p>
        </p:txBody>
      </p:sp>
    </p:spTree>
    <p:extLst>
      <p:ext uri="{BB962C8B-B14F-4D97-AF65-F5344CB8AC3E}">
        <p14:creationId xmlns:p14="http://schemas.microsoft.com/office/powerpoint/2010/main" val="98153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BFB57C5C-56AC-42E2-A77B-60D58431E905}" type="datetimeFigureOut">
              <a:rPr lang="hu-HU"/>
              <a:pPr>
                <a:defRPr/>
              </a:pPr>
              <a:t>2014.11.13.</a:t>
            </a:fld>
            <a:endParaRPr lang="hu-HU"/>
          </a:p>
        </p:txBody>
      </p:sp>
      <p:sp>
        <p:nvSpPr>
          <p:cNvPr id="4" name="Footer Placeholder 27"/>
          <p:cNvSpPr>
            <a:spLocks noGrp="1"/>
          </p:cNvSpPr>
          <p:nvPr>
            <p:ph type="ftr" sz="quarter" idx="11"/>
          </p:nvPr>
        </p:nvSpPr>
        <p:spPr/>
        <p:txBody>
          <a:bodyPr/>
          <a:lstStyle>
            <a:lvl1pPr>
              <a:defRPr/>
            </a:lvl1pPr>
          </a:lstStyle>
          <a:p>
            <a:pPr>
              <a:defRPr/>
            </a:pPr>
            <a:endParaRPr lang="hu-HU"/>
          </a:p>
        </p:txBody>
      </p:sp>
      <p:sp>
        <p:nvSpPr>
          <p:cNvPr id="5" name="Slide Number Placeholder 4"/>
          <p:cNvSpPr>
            <a:spLocks noGrp="1"/>
          </p:cNvSpPr>
          <p:nvPr>
            <p:ph type="sldNum" sz="quarter" idx="12"/>
          </p:nvPr>
        </p:nvSpPr>
        <p:spPr/>
        <p:txBody>
          <a:bodyPr/>
          <a:lstStyle>
            <a:lvl1pPr>
              <a:defRPr/>
            </a:lvl1pPr>
          </a:lstStyle>
          <a:p>
            <a:pPr>
              <a:defRPr/>
            </a:pPr>
            <a:fld id="{E04825FD-89D0-4EFB-BC5D-47CECB4E7416}" type="slidenum">
              <a:rPr lang="hu-HU"/>
              <a:pPr>
                <a:defRPr/>
              </a:pPr>
              <a:t>‹#›</a:t>
            </a:fld>
            <a:endParaRPr lang="hu-HU"/>
          </a:p>
        </p:txBody>
      </p:sp>
    </p:spTree>
    <p:extLst>
      <p:ext uri="{BB962C8B-B14F-4D97-AF65-F5344CB8AC3E}">
        <p14:creationId xmlns:p14="http://schemas.microsoft.com/office/powerpoint/2010/main" val="238454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2533496A-29C3-401B-8617-F506090E7D72}" type="datetimeFigureOut">
              <a:rPr lang="hu-HU"/>
              <a:pPr>
                <a:defRPr/>
              </a:pPr>
              <a:t>2014.11.13.</a:t>
            </a:fld>
            <a:endParaRPr lang="hu-HU"/>
          </a:p>
        </p:txBody>
      </p:sp>
      <p:sp>
        <p:nvSpPr>
          <p:cNvPr id="3" name="Footer Placeholder 23"/>
          <p:cNvSpPr>
            <a:spLocks noGrp="1"/>
          </p:cNvSpPr>
          <p:nvPr>
            <p:ph type="ftr" sz="quarter" idx="11"/>
          </p:nvPr>
        </p:nvSpPr>
        <p:spPr/>
        <p:txBody>
          <a:bodyPr/>
          <a:lstStyle>
            <a:lvl1pPr>
              <a:defRPr/>
            </a:lvl1pPr>
          </a:lstStyle>
          <a:p>
            <a:pPr>
              <a:defRPr/>
            </a:pPr>
            <a:endParaRPr lang="hu-HU"/>
          </a:p>
        </p:txBody>
      </p:sp>
      <p:sp>
        <p:nvSpPr>
          <p:cNvPr id="4" name="Slide Number Placeholder 6"/>
          <p:cNvSpPr>
            <a:spLocks noGrp="1"/>
          </p:cNvSpPr>
          <p:nvPr>
            <p:ph type="sldNum" sz="quarter" idx="12"/>
          </p:nvPr>
        </p:nvSpPr>
        <p:spPr/>
        <p:txBody>
          <a:bodyPr/>
          <a:lstStyle>
            <a:lvl1pPr>
              <a:defRPr/>
            </a:lvl1pPr>
          </a:lstStyle>
          <a:p>
            <a:pPr>
              <a:defRPr/>
            </a:pPr>
            <a:fld id="{A52BB1A1-6AAD-47ED-821B-F964203D6933}" type="slidenum">
              <a:rPr lang="hu-HU"/>
              <a:pPr>
                <a:defRPr/>
              </a:pPr>
              <a:t>‹#›</a:t>
            </a:fld>
            <a:endParaRPr lang="hu-HU"/>
          </a:p>
        </p:txBody>
      </p:sp>
    </p:spTree>
    <p:extLst>
      <p:ext uri="{BB962C8B-B14F-4D97-AF65-F5344CB8AC3E}">
        <p14:creationId xmlns:p14="http://schemas.microsoft.com/office/powerpoint/2010/main" val="299835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62536F4C-1BE0-4B21-BF5F-FC7EB2C1E79A}" type="datetimeFigureOut">
              <a:rPr lang="hu-HU"/>
              <a:pPr>
                <a:defRPr/>
              </a:pPr>
              <a:t>2014.11.13.</a:t>
            </a:fld>
            <a:endParaRPr lang="hu-HU"/>
          </a:p>
        </p:txBody>
      </p:sp>
      <p:sp>
        <p:nvSpPr>
          <p:cNvPr id="7" name="Footer Placeholder 28"/>
          <p:cNvSpPr>
            <a:spLocks noGrp="1"/>
          </p:cNvSpPr>
          <p:nvPr>
            <p:ph type="ftr" sz="quarter" idx="11"/>
          </p:nvPr>
        </p:nvSpPr>
        <p:spPr/>
        <p:txBody>
          <a:bodyPr/>
          <a:lstStyle>
            <a:lvl1pPr>
              <a:defRPr/>
            </a:lvl1pPr>
          </a:lstStyle>
          <a:p>
            <a:pPr>
              <a:defRPr/>
            </a:pPr>
            <a:endParaRPr lang="hu-HU"/>
          </a:p>
        </p:txBody>
      </p:sp>
      <p:sp>
        <p:nvSpPr>
          <p:cNvPr id="8" name="Slide Number Placeholder 6"/>
          <p:cNvSpPr>
            <a:spLocks noGrp="1"/>
          </p:cNvSpPr>
          <p:nvPr>
            <p:ph type="sldNum" sz="quarter" idx="12"/>
          </p:nvPr>
        </p:nvSpPr>
        <p:spPr/>
        <p:txBody>
          <a:bodyPr/>
          <a:lstStyle>
            <a:lvl1pPr>
              <a:defRPr/>
            </a:lvl1pPr>
          </a:lstStyle>
          <a:p>
            <a:pPr>
              <a:defRPr/>
            </a:pPr>
            <a:fld id="{D211F9A8-6A9A-4E44-815E-89249250FE62}" type="slidenum">
              <a:rPr lang="hu-HU"/>
              <a:pPr>
                <a:defRPr/>
              </a:pPr>
              <a:t>‹#›</a:t>
            </a:fld>
            <a:endParaRPr lang="hu-HU"/>
          </a:p>
        </p:txBody>
      </p:sp>
    </p:spTree>
    <p:extLst>
      <p:ext uri="{BB962C8B-B14F-4D97-AF65-F5344CB8AC3E}">
        <p14:creationId xmlns:p14="http://schemas.microsoft.com/office/powerpoint/2010/main" val="266770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BFCEB8F3-59D4-45A1-AE1C-662F39E03090}" type="datetimeFigureOut">
              <a:rPr lang="hu-HU"/>
              <a:pPr>
                <a:defRPr/>
              </a:pPr>
              <a:t>2014.11.13.</a:t>
            </a:fld>
            <a:endParaRPr lang="hu-HU"/>
          </a:p>
        </p:txBody>
      </p:sp>
      <p:sp>
        <p:nvSpPr>
          <p:cNvPr id="6" name="Footer Placeholder 4"/>
          <p:cNvSpPr>
            <a:spLocks noGrp="1"/>
          </p:cNvSpPr>
          <p:nvPr>
            <p:ph type="ftr" sz="quarter" idx="11"/>
          </p:nvPr>
        </p:nvSpPr>
        <p:spPr/>
        <p:txBody>
          <a:bodyPr/>
          <a:lstStyle>
            <a:lvl1pPr>
              <a:defRPr/>
            </a:lvl1pPr>
          </a:lstStyle>
          <a:p>
            <a:pPr>
              <a:defRPr/>
            </a:pPr>
            <a:endParaRPr lang="hu-HU"/>
          </a:p>
        </p:txBody>
      </p:sp>
      <p:sp>
        <p:nvSpPr>
          <p:cNvPr id="7" name="Slide Number Placeholder 30"/>
          <p:cNvSpPr>
            <a:spLocks noGrp="1"/>
          </p:cNvSpPr>
          <p:nvPr>
            <p:ph type="sldNum" sz="quarter" idx="12"/>
          </p:nvPr>
        </p:nvSpPr>
        <p:spPr/>
        <p:txBody>
          <a:bodyPr/>
          <a:lstStyle>
            <a:lvl1pPr>
              <a:defRPr/>
            </a:lvl1pPr>
          </a:lstStyle>
          <a:p>
            <a:pPr>
              <a:defRPr/>
            </a:pPr>
            <a:fld id="{A4BAB5F4-9A40-4359-9381-9E5BBFEFF33F}" type="slidenum">
              <a:rPr lang="hu-HU"/>
              <a:pPr>
                <a:defRPr/>
              </a:pPr>
              <a:t>‹#›</a:t>
            </a:fld>
            <a:endParaRPr lang="hu-HU"/>
          </a:p>
        </p:txBody>
      </p:sp>
    </p:spTree>
    <p:extLst>
      <p:ext uri="{BB962C8B-B14F-4D97-AF65-F5344CB8AC3E}">
        <p14:creationId xmlns:p14="http://schemas.microsoft.com/office/powerpoint/2010/main" val="252105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hu-HU" smtClean="0"/>
              <a:t>Click to edit Master text styles</a:t>
            </a:r>
          </a:p>
          <a:p>
            <a:pPr lvl="1"/>
            <a:r>
              <a:rPr lang="en-US" altLang="hu-HU" smtClean="0"/>
              <a:t>Second level</a:t>
            </a:r>
          </a:p>
          <a:p>
            <a:pPr lvl="2"/>
            <a:r>
              <a:rPr lang="en-US" altLang="hu-HU" smtClean="0"/>
              <a:t>Third level</a:t>
            </a:r>
          </a:p>
          <a:p>
            <a:pPr lvl="3"/>
            <a:r>
              <a:rPr lang="en-US" altLang="hu-HU" smtClean="0"/>
              <a:t>Fourth level</a:t>
            </a:r>
          </a:p>
          <a:p>
            <a:pPr lvl="4"/>
            <a:r>
              <a:rPr lang="en-US" altLang="hu-HU"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5EC7E1D8-2EEE-4EC8-B642-B9EB27EDA91F}" type="datetimeFigureOut">
              <a:rPr lang="hu-HU"/>
              <a:pPr>
                <a:defRPr/>
              </a:pPr>
              <a:t>2014.11.13.</a:t>
            </a:fld>
            <a:endParaRPr lang="hu-HU"/>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hu-HU"/>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4F5DE7DD-C51E-457A-BEB2-E500DFD65931}" type="slidenum">
              <a:rPr lang="hu-HU"/>
              <a:pPr>
                <a:defRPr/>
              </a:pPr>
              <a:t>‹#›</a:t>
            </a:fld>
            <a:endParaRPr lang="hu-HU"/>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35" r:id="rId4"/>
    <p:sldLayoutId id="2147483741" r:id="rId5"/>
    <p:sldLayoutId id="2147483736" r:id="rId6"/>
    <p:sldLayoutId id="2147483742" r:id="rId7"/>
    <p:sldLayoutId id="2147483743" r:id="rId8"/>
    <p:sldLayoutId id="2147483744" r:id="rId9"/>
    <p:sldLayoutId id="2147483737" r:id="rId10"/>
    <p:sldLayoutId id="2147483745"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14.wmf"/><Relationship Id="rId4" Type="http://schemas.openxmlformats.org/officeDocument/2006/relationships/image" Target="../media/image13.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scientificexploration.org/journal/jse_04_2_stevenson.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180187"/>
            <a:ext cx="8458200" cy="1222375"/>
          </a:xfrm>
        </p:spPr>
        <p:txBody>
          <a:bodyPr/>
          <a:lstStyle/>
          <a:p>
            <a:pPr eaLnBrk="1" fontAlgn="auto" hangingPunct="1">
              <a:spcAft>
                <a:spcPts val="0"/>
              </a:spcAft>
              <a:defRPr/>
            </a:pPr>
            <a:r>
              <a:rPr lang="hu-HU" dirty="0"/>
              <a:t>Egy életem, </a:t>
            </a:r>
            <a:r>
              <a:rPr lang="hu-HU" dirty="0" smtClean="0"/>
              <a:t>e</a:t>
            </a:r>
            <a:r>
              <a:rPr lang="en-US" dirty="0" err="1" smtClean="0"/>
              <a:t>gy</a:t>
            </a:r>
            <a:r>
              <a:rPr lang="hu-HU" dirty="0" smtClean="0"/>
              <a:t> halálom</a:t>
            </a:r>
            <a:r>
              <a:rPr lang="en-US" dirty="0" smtClean="0"/>
              <a:t>… </a:t>
            </a:r>
            <a:r>
              <a:rPr lang="en-US" dirty="0" err="1" smtClean="0"/>
              <a:t>Vagy</a:t>
            </a:r>
            <a:r>
              <a:rPr lang="en-US" dirty="0" smtClean="0"/>
              <a:t> m</a:t>
            </a:r>
            <a:r>
              <a:rPr lang="hu-HU" dirty="0" smtClean="0"/>
              <a:t>égsem?</a:t>
            </a:r>
            <a:endParaRPr lang="hu-HU" dirty="0"/>
          </a:p>
        </p:txBody>
      </p:sp>
      <p:sp>
        <p:nvSpPr>
          <p:cNvPr id="3" name="Subtitle 2"/>
          <p:cNvSpPr>
            <a:spLocks noGrp="1"/>
          </p:cNvSpPr>
          <p:nvPr>
            <p:ph type="subTitle" idx="1"/>
          </p:nvPr>
        </p:nvSpPr>
        <p:spPr>
          <a:xfrm>
            <a:off x="381000" y="3213100"/>
            <a:ext cx="8458200" cy="914400"/>
          </a:xfrm>
        </p:spPr>
        <p:txBody>
          <a:bodyPr>
            <a:normAutofit/>
          </a:bodyPr>
          <a:lstStyle/>
          <a:p>
            <a:pPr eaLnBrk="1" fontAlgn="auto" hangingPunct="1">
              <a:spcAft>
                <a:spcPts val="0"/>
              </a:spcAft>
              <a:buFont typeface="Wingdings 2"/>
              <a:buNone/>
              <a:defRPr/>
            </a:pPr>
            <a:r>
              <a:rPr lang="hu-HU" dirty="0" smtClean="0"/>
              <a:t>A Reinkarnáció, mint az Isteni Terv része</a:t>
            </a:r>
            <a:endParaRPr lang="hu-HU" dirty="0"/>
          </a:p>
        </p:txBody>
      </p:sp>
      <p:sp>
        <p:nvSpPr>
          <p:cNvPr id="4" name="Szövegdoboz 3"/>
          <p:cNvSpPr txBox="1">
            <a:spLocks noChangeArrowheads="1"/>
          </p:cNvSpPr>
          <p:nvPr/>
        </p:nvSpPr>
        <p:spPr bwMode="auto">
          <a:xfrm>
            <a:off x="6429375" y="5956300"/>
            <a:ext cx="2643188" cy="830263"/>
          </a:xfrm>
          <a:prstGeom prst="rect">
            <a:avLst/>
          </a:prstGeom>
          <a:noFill/>
          <a:ln w="9525">
            <a:noFill/>
            <a:miter lim="800000"/>
            <a:headEnd/>
            <a:tailEnd/>
          </a:ln>
        </p:spPr>
        <p:txBody>
          <a:bodyPr>
            <a:spAutoFit/>
          </a:bodyPr>
          <a:lstStyle/>
          <a:p>
            <a:pPr fontAlgn="auto">
              <a:spcBef>
                <a:spcPts val="0"/>
              </a:spcBef>
              <a:spcAft>
                <a:spcPts val="0"/>
              </a:spcAft>
              <a:defRPr/>
            </a:pPr>
            <a:r>
              <a:rPr lang="hu-HU" sz="1600" dirty="0">
                <a:solidFill>
                  <a:schemeClr val="tx2">
                    <a:lumMod val="75000"/>
                  </a:schemeClr>
                </a:solidFill>
                <a:latin typeface="Calibri" pitchFamily="34" charset="0"/>
                <a:cs typeface="+mn-cs"/>
              </a:rPr>
              <a:t>Miskolczi Gábor, </a:t>
            </a:r>
          </a:p>
          <a:p>
            <a:pPr fontAlgn="auto">
              <a:spcBef>
                <a:spcPts val="0"/>
              </a:spcBef>
              <a:spcAft>
                <a:spcPts val="0"/>
              </a:spcAft>
              <a:defRPr/>
            </a:pPr>
            <a:r>
              <a:rPr lang="hu-HU" sz="1600" dirty="0">
                <a:solidFill>
                  <a:schemeClr val="tx2">
                    <a:lumMod val="75000"/>
                  </a:schemeClr>
                </a:solidFill>
                <a:latin typeface="Calibri" pitchFamily="34" charset="0"/>
                <a:cs typeface="+mn-cs"/>
              </a:rPr>
              <a:t>Magyar Teozófia</a:t>
            </a:r>
            <a:r>
              <a:rPr lang="en-US" sz="1600" dirty="0" err="1">
                <a:solidFill>
                  <a:schemeClr val="tx2">
                    <a:lumMod val="75000"/>
                  </a:schemeClr>
                </a:solidFill>
                <a:latin typeface="Calibri" pitchFamily="34" charset="0"/>
                <a:cs typeface="+mn-cs"/>
              </a:rPr>
              <a:t>i</a:t>
            </a:r>
            <a:r>
              <a:rPr lang="hu-HU" sz="1600" dirty="0">
                <a:solidFill>
                  <a:schemeClr val="tx2">
                    <a:lumMod val="75000"/>
                  </a:schemeClr>
                </a:solidFill>
                <a:latin typeface="Calibri" pitchFamily="34" charset="0"/>
                <a:cs typeface="+mn-cs"/>
              </a:rPr>
              <a:t> Társulat</a:t>
            </a:r>
          </a:p>
          <a:p>
            <a:pPr fontAlgn="auto">
              <a:spcBef>
                <a:spcPts val="0"/>
              </a:spcBef>
              <a:spcAft>
                <a:spcPts val="0"/>
              </a:spcAft>
              <a:defRPr/>
            </a:pPr>
            <a:r>
              <a:rPr lang="hu-HU" sz="1600" dirty="0" err="1">
                <a:solidFill>
                  <a:schemeClr val="tx2">
                    <a:lumMod val="75000"/>
                  </a:schemeClr>
                </a:solidFill>
                <a:latin typeface="Calibri" pitchFamily="34" charset="0"/>
                <a:cs typeface="+mn-cs"/>
              </a:rPr>
              <a:t>www.teozofia.hu</a:t>
            </a:r>
            <a:endParaRPr lang="hu-HU" sz="1600" dirty="0">
              <a:solidFill>
                <a:schemeClr val="tx2">
                  <a:lumMod val="7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a:t>Téveszmék, gyakori kérdések</a:t>
            </a:r>
          </a:p>
        </p:txBody>
      </p:sp>
      <p:sp>
        <p:nvSpPr>
          <p:cNvPr id="3" name="Content Placeholder 2"/>
          <p:cNvSpPr>
            <a:spLocks noGrp="1"/>
          </p:cNvSpPr>
          <p:nvPr>
            <p:ph idx="1"/>
          </p:nvPr>
        </p:nvSpPr>
        <p:spPr>
          <a:xfrm>
            <a:off x="304800" y="1554163"/>
            <a:ext cx="8686800" cy="4899025"/>
          </a:xfrm>
        </p:spPr>
        <p:txBody>
          <a:bodyPr>
            <a:normAutofit fontScale="92500" lnSpcReduction="10000"/>
          </a:bodyPr>
          <a:lstStyle/>
          <a:p>
            <a:pPr eaLnBrk="1" fontAlgn="auto" hangingPunct="1">
              <a:spcAft>
                <a:spcPts val="0"/>
              </a:spcAft>
              <a:buFont typeface="Wingdings 2"/>
              <a:buChar char=""/>
              <a:defRPr/>
            </a:pPr>
            <a:r>
              <a:rPr lang="hu-HU" dirty="0" smtClean="0"/>
              <a:t>Újraszülthetnek-e </a:t>
            </a:r>
            <a:r>
              <a:rPr lang="hu-HU" dirty="0"/>
              <a:t>az állatok? </a:t>
            </a:r>
          </a:p>
          <a:p>
            <a:pPr lvl="1" eaLnBrk="1" fontAlgn="auto" hangingPunct="1">
              <a:spcAft>
                <a:spcPts val="0"/>
              </a:spcAft>
              <a:buFont typeface="Wingdings 2"/>
              <a:buChar char=""/>
              <a:defRPr/>
            </a:pPr>
            <a:r>
              <a:rPr lang="hu-HU" dirty="0" smtClean="0"/>
              <a:t>(Állati) </a:t>
            </a:r>
            <a:r>
              <a:rPr lang="hu-HU" dirty="0"/>
              <a:t>csoportlélek </a:t>
            </a:r>
            <a:endParaRPr lang="hu-HU" dirty="0" smtClean="0"/>
          </a:p>
          <a:p>
            <a:pPr lvl="2" eaLnBrk="1" fontAlgn="auto" hangingPunct="1">
              <a:spcAft>
                <a:spcPts val="0"/>
              </a:spcAft>
              <a:buFont typeface="Wingdings 2"/>
              <a:buChar char=""/>
              <a:defRPr/>
            </a:pPr>
            <a:r>
              <a:rPr lang="hu-HU" dirty="0" smtClean="0"/>
              <a:t>Fokozatos differenciálódás, egyre csökkenő (végül egyetlen) egyedszám, </a:t>
            </a:r>
          </a:p>
          <a:p>
            <a:pPr lvl="2" eaLnBrk="1" fontAlgn="auto" hangingPunct="1">
              <a:spcAft>
                <a:spcPts val="0"/>
              </a:spcAft>
              <a:buFont typeface="Wingdings 2"/>
              <a:buChar char=""/>
              <a:defRPr/>
            </a:pPr>
            <a:r>
              <a:rPr lang="hu-HU" dirty="0" smtClean="0"/>
              <a:t>Nincs erős kapcsolata a magasabb szellemi világgal</a:t>
            </a:r>
          </a:p>
          <a:p>
            <a:pPr lvl="2" eaLnBrk="1" fontAlgn="auto" hangingPunct="1">
              <a:spcAft>
                <a:spcPts val="0"/>
              </a:spcAft>
              <a:buFont typeface="Wingdings 2"/>
              <a:buChar char=""/>
              <a:defRPr/>
            </a:pPr>
            <a:r>
              <a:rPr lang="hu-HU" dirty="0" smtClean="0"/>
              <a:t>Az emberrel való kapcsolat óriási hatás</a:t>
            </a:r>
          </a:p>
          <a:p>
            <a:pPr lvl="1" eaLnBrk="1" fontAlgn="auto" hangingPunct="1">
              <a:spcAft>
                <a:spcPts val="0"/>
              </a:spcAft>
              <a:buFont typeface="Wingdings 2"/>
              <a:buChar char=""/>
              <a:defRPr/>
            </a:pPr>
            <a:r>
              <a:rPr lang="hu-HU" dirty="0" smtClean="0"/>
              <a:t>Az </a:t>
            </a:r>
            <a:r>
              <a:rPr lang="hu-HU" dirty="0"/>
              <a:t>egyéniesülés </a:t>
            </a:r>
            <a:r>
              <a:rPr lang="hu-HU" dirty="0" smtClean="0"/>
              <a:t>módjai:</a:t>
            </a:r>
            <a:endParaRPr lang="hu-HU" dirty="0"/>
          </a:p>
          <a:p>
            <a:pPr lvl="2" eaLnBrk="1" fontAlgn="auto" hangingPunct="1">
              <a:spcAft>
                <a:spcPts val="0"/>
              </a:spcAft>
              <a:buFont typeface="Wingdings 2"/>
              <a:buChar char=""/>
              <a:defRPr/>
            </a:pPr>
            <a:r>
              <a:rPr lang="hu-HU" dirty="0" smtClean="0"/>
              <a:t>Normál: Értelem, Szeret, Akarat útján</a:t>
            </a:r>
          </a:p>
          <a:p>
            <a:pPr lvl="2" eaLnBrk="1" fontAlgn="auto" hangingPunct="1">
              <a:spcAft>
                <a:spcPts val="0"/>
              </a:spcAft>
              <a:buFont typeface="Wingdings 2"/>
              <a:buChar char=""/>
              <a:defRPr/>
            </a:pPr>
            <a:r>
              <a:rPr lang="hu-HU" dirty="0" smtClean="0"/>
              <a:t>Nemkívánatos: Félelem/gyűlölet, Büszkeség, Uralkodási vágy által</a:t>
            </a:r>
          </a:p>
          <a:p>
            <a:pPr lvl="2" eaLnBrk="1" fontAlgn="auto" hangingPunct="1">
              <a:spcAft>
                <a:spcPts val="0"/>
              </a:spcAft>
              <a:buFont typeface="Wingdings 2"/>
              <a:buChar char=""/>
              <a:defRPr/>
            </a:pPr>
            <a:r>
              <a:rPr lang="hu-HU" dirty="0"/>
              <a:t>E</a:t>
            </a:r>
            <a:r>
              <a:rPr lang="hu-HU" dirty="0" smtClean="0"/>
              <a:t>gész földi pályafutásunkra hatással van!</a:t>
            </a:r>
          </a:p>
          <a:p>
            <a:pPr lvl="2" eaLnBrk="1" fontAlgn="auto" hangingPunct="1">
              <a:spcAft>
                <a:spcPts val="0"/>
              </a:spcAft>
              <a:buFont typeface="Wingdings 2"/>
              <a:buChar char=""/>
              <a:defRPr/>
            </a:pPr>
            <a:r>
              <a:rPr lang="hu-HU" dirty="0" smtClean="0"/>
              <a:t>Nem kell siettetni!</a:t>
            </a:r>
            <a:endParaRPr lang="hu-HU" dirty="0"/>
          </a:p>
          <a:p>
            <a:pPr eaLnBrk="1" fontAlgn="auto" hangingPunct="1">
              <a:spcAft>
                <a:spcPts val="0"/>
              </a:spcAft>
              <a:buFont typeface="Wingdings 2"/>
              <a:buChar char=""/>
              <a:defRPr/>
            </a:pP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a:t>Téveszmék, gyakori kérdések</a:t>
            </a:r>
          </a:p>
        </p:txBody>
      </p:sp>
      <p:sp>
        <p:nvSpPr>
          <p:cNvPr id="3" name="Content Placeholder 2"/>
          <p:cNvSpPr>
            <a:spLocks noGrp="1"/>
          </p:cNvSpPr>
          <p:nvPr>
            <p:ph idx="1"/>
          </p:nvPr>
        </p:nvSpPr>
        <p:spPr/>
        <p:txBody>
          <a:bodyPr/>
          <a:lstStyle/>
          <a:p>
            <a:pPr eaLnBrk="1" hangingPunct="1"/>
            <a:r>
              <a:rPr lang="hu-HU" altLang="hu-HU" smtClean="0"/>
              <a:t>„Nekem már csak ez az egy testetöltés van hátra...”</a:t>
            </a:r>
          </a:p>
          <a:p>
            <a:pPr eaLnBrk="1" hangingPunct="1"/>
            <a:r>
              <a:rPr lang="hu-HU" altLang="hu-HU" smtClean="0"/>
              <a:t>Ha a reinkarnáció igaz, hogy nőhetett sokszorosra a Föld népessége?</a:t>
            </a:r>
          </a:p>
          <a:p>
            <a:pPr lvl="1" eaLnBrk="1" hangingPunct="1"/>
            <a:r>
              <a:rPr lang="hu-HU" altLang="hu-HU" smtClean="0"/>
              <a:t>A (Földhöz kötődő) emberi lelkek száma sokszorta nagyobb annak mindenkori népességénél</a:t>
            </a:r>
          </a:p>
          <a:p>
            <a:pPr lvl="1" eaLnBrk="1" hangingPunct="1"/>
            <a:r>
              <a:rPr lang="hu-HU" altLang="hu-HU" smtClean="0"/>
              <a:t>Újraszületések közti idő változó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Általános megfigyelések</a:t>
            </a:r>
            <a:endParaRPr lang="hu-HU" dirty="0"/>
          </a:p>
        </p:txBody>
      </p:sp>
      <p:sp>
        <p:nvSpPr>
          <p:cNvPr id="3" name="Content Placeholder 2"/>
          <p:cNvSpPr>
            <a:spLocks noGrp="1"/>
          </p:cNvSpPr>
          <p:nvPr>
            <p:ph idx="1"/>
          </p:nvPr>
        </p:nvSpPr>
        <p:spPr>
          <a:xfrm>
            <a:off x="304800" y="1554163"/>
            <a:ext cx="4483100" cy="4525962"/>
          </a:xfrm>
          <a:ln>
            <a:solidFill>
              <a:schemeClr val="accent6">
                <a:lumMod val="75000"/>
              </a:schemeClr>
            </a:solidFill>
          </a:ln>
        </p:spPr>
        <p:txBody>
          <a:bodyPr>
            <a:normAutofit lnSpcReduction="10000"/>
          </a:bodyPr>
          <a:lstStyle/>
          <a:p>
            <a:pPr eaLnBrk="1" fontAlgn="auto" hangingPunct="1">
              <a:spcAft>
                <a:spcPts val="0"/>
              </a:spcAft>
              <a:buFont typeface="Wingdings 2"/>
              <a:buChar char=""/>
              <a:defRPr/>
            </a:pPr>
            <a:r>
              <a:rPr lang="hu-HU" dirty="0" smtClean="0"/>
              <a:t>Korai (különösen ha erőszakos) halál</a:t>
            </a:r>
          </a:p>
          <a:p>
            <a:pPr eaLnBrk="1" fontAlgn="auto" hangingPunct="1">
              <a:spcAft>
                <a:spcPts val="0"/>
              </a:spcAft>
              <a:buFont typeface="Wingdings 2"/>
              <a:buChar char=""/>
              <a:defRPr/>
            </a:pPr>
            <a:r>
              <a:rPr lang="hu-HU" dirty="0"/>
              <a:t>Mereven materialista </a:t>
            </a:r>
            <a:r>
              <a:rPr lang="hu-HU" dirty="0" smtClean="0"/>
              <a:t>gondolkodás</a:t>
            </a:r>
          </a:p>
          <a:p>
            <a:pPr eaLnBrk="1" fontAlgn="auto" hangingPunct="1">
              <a:spcAft>
                <a:spcPts val="0"/>
              </a:spcAft>
              <a:buFont typeface="Wingdings 2"/>
              <a:buChar char=""/>
              <a:defRPr/>
            </a:pPr>
            <a:r>
              <a:rPr lang="hu-HU" dirty="0" smtClean="0"/>
              <a:t>Szellemileg-érzelmileg </a:t>
            </a:r>
            <a:r>
              <a:rPr lang="en-US" dirty="0" smtClean="0"/>
              <a:t>‘</a:t>
            </a:r>
            <a:r>
              <a:rPr lang="hu-HU" dirty="0"/>
              <a:t>f</a:t>
            </a:r>
            <a:r>
              <a:rPr lang="hu-HU" dirty="0" smtClean="0"/>
              <a:t>iatal</a:t>
            </a:r>
            <a:r>
              <a:rPr lang="en-US" dirty="0" smtClean="0"/>
              <a:t>’, </a:t>
            </a:r>
            <a:r>
              <a:rPr lang="en-US" dirty="0" err="1" smtClean="0"/>
              <a:t>fejletlen</a:t>
            </a:r>
            <a:r>
              <a:rPr lang="en-US" dirty="0" smtClean="0"/>
              <a:t> </a:t>
            </a:r>
            <a:r>
              <a:rPr lang="hu-HU" dirty="0" smtClean="0"/>
              <a:t>lélek</a:t>
            </a:r>
          </a:p>
          <a:p>
            <a:pPr eaLnBrk="1" fontAlgn="auto" hangingPunct="1">
              <a:spcAft>
                <a:spcPts val="0"/>
              </a:spcAft>
              <a:buFont typeface="Wingdings 2"/>
              <a:buChar char=""/>
              <a:defRPr/>
            </a:pPr>
            <a:r>
              <a:rPr lang="hu-HU" dirty="0" smtClean="0"/>
              <a:t>természeti (</a:t>
            </a:r>
            <a:r>
              <a:rPr lang="en-US" dirty="0" smtClean="0"/>
              <a:t>‘</a:t>
            </a:r>
            <a:r>
              <a:rPr lang="hu-HU" dirty="0" smtClean="0"/>
              <a:t>primitív</a:t>
            </a:r>
            <a:r>
              <a:rPr lang="en-US" dirty="0" smtClean="0"/>
              <a:t>’</a:t>
            </a:r>
            <a:r>
              <a:rPr lang="hu-HU" dirty="0" smtClean="0"/>
              <a:t>)</a:t>
            </a:r>
            <a:r>
              <a:rPr lang="en-US" dirty="0" smtClean="0"/>
              <a:t> n</a:t>
            </a:r>
            <a:r>
              <a:rPr lang="hu-HU" dirty="0" smtClean="0"/>
              <a:t>épek körében</a:t>
            </a:r>
          </a:p>
          <a:p>
            <a:pPr eaLnBrk="1" fontAlgn="auto" hangingPunct="1">
              <a:spcAft>
                <a:spcPts val="0"/>
              </a:spcAft>
              <a:buFont typeface="Wingdings 2"/>
              <a:buChar char=""/>
              <a:defRPr/>
            </a:pPr>
            <a:endParaRPr lang="hu-HU" dirty="0" smtClean="0"/>
          </a:p>
          <a:p>
            <a:pPr eaLnBrk="1" fontAlgn="auto" hangingPunct="1">
              <a:spcAft>
                <a:spcPts val="0"/>
              </a:spcAft>
              <a:buFont typeface="Wingdings 2"/>
              <a:buChar char=""/>
              <a:defRPr/>
            </a:pPr>
            <a:endParaRPr lang="hu-HU" dirty="0" smtClean="0"/>
          </a:p>
          <a:p>
            <a:pPr eaLnBrk="1" fontAlgn="auto" hangingPunct="1">
              <a:spcAft>
                <a:spcPts val="0"/>
              </a:spcAft>
              <a:buFont typeface="Wingdings 2"/>
              <a:buChar char=""/>
              <a:defRPr/>
            </a:pPr>
            <a:endParaRPr lang="hu-HU" dirty="0"/>
          </a:p>
        </p:txBody>
      </p:sp>
      <p:sp>
        <p:nvSpPr>
          <p:cNvPr id="4" name="Content Placeholder 2"/>
          <p:cNvSpPr txBox="1">
            <a:spLocks/>
          </p:cNvSpPr>
          <p:nvPr/>
        </p:nvSpPr>
        <p:spPr>
          <a:xfrm>
            <a:off x="5724525" y="1557338"/>
            <a:ext cx="3240088" cy="4525962"/>
          </a:xfrm>
          <a:prstGeom prst="rect">
            <a:avLst/>
          </a:prstGeom>
          <a:ln>
            <a:solidFill>
              <a:schemeClr val="accent6">
                <a:lumMod val="75000"/>
              </a:schemeClr>
            </a:solidFill>
          </a:ln>
        </p:spPr>
        <p:txBody>
          <a:bodyPr>
            <a:normAutofit fontScale="92500" lnSpcReduction="10000"/>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fontAlgn="auto">
              <a:spcAft>
                <a:spcPts val="0"/>
              </a:spcAft>
              <a:defRPr/>
            </a:pPr>
            <a:r>
              <a:rPr lang="hu-HU" dirty="0" smtClean="0"/>
              <a:t>Gyors  (0-20 év) újraszületés</a:t>
            </a:r>
          </a:p>
          <a:p>
            <a:pPr fontAlgn="auto">
              <a:spcAft>
                <a:spcPts val="0"/>
              </a:spcAft>
              <a:defRPr/>
            </a:pPr>
            <a:r>
              <a:rPr lang="hu-HU" dirty="0" smtClean="0"/>
              <a:t>ugyanazon közösségbe, kultúrába/ családba</a:t>
            </a:r>
          </a:p>
          <a:p>
            <a:pPr fontAlgn="auto">
              <a:spcAft>
                <a:spcPts val="0"/>
              </a:spcAft>
              <a:defRPr/>
            </a:pPr>
            <a:r>
              <a:rPr lang="hu-HU" dirty="0" smtClean="0"/>
              <a:t>gyakoriak a gyerekkori emlékek a korábbi életről</a:t>
            </a:r>
          </a:p>
          <a:p>
            <a:pPr fontAlgn="auto">
              <a:spcAft>
                <a:spcPts val="0"/>
              </a:spcAft>
              <a:defRPr/>
            </a:pPr>
            <a:endParaRPr lang="hu-HU" dirty="0" smtClean="0"/>
          </a:p>
          <a:p>
            <a:pPr fontAlgn="auto">
              <a:spcAft>
                <a:spcPts val="0"/>
              </a:spcAft>
              <a:defRPr/>
            </a:pPr>
            <a:endParaRPr lang="hu-HU" dirty="0" smtClean="0"/>
          </a:p>
          <a:p>
            <a:pPr fontAlgn="auto">
              <a:spcAft>
                <a:spcPts val="0"/>
              </a:spcAft>
              <a:defRPr/>
            </a:pPr>
            <a:endParaRPr lang="hu-HU" dirty="0" smtClean="0"/>
          </a:p>
          <a:p>
            <a:pPr fontAlgn="auto">
              <a:spcAft>
                <a:spcPts val="0"/>
              </a:spcAft>
              <a:defRPr/>
            </a:pPr>
            <a:endParaRPr lang="hu-HU" dirty="0"/>
          </a:p>
        </p:txBody>
      </p:sp>
      <p:sp>
        <p:nvSpPr>
          <p:cNvPr id="5" name="Right Arrow 4"/>
          <p:cNvSpPr/>
          <p:nvPr/>
        </p:nvSpPr>
        <p:spPr>
          <a:xfrm>
            <a:off x="4787900" y="2708275"/>
            <a:ext cx="936625" cy="158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rot="-2756419">
            <a:off x="596900" y="3257550"/>
            <a:ext cx="7832725"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2000" b="1">
                <a:solidFill>
                  <a:srgbClr val="FF0000"/>
                </a:solidFill>
                <a:cs typeface="Times New Roman" pitchFamily="18" charset="0"/>
              </a:rPr>
              <a:t>Emberiségünk reinkarnációs ciklusainak hossza és intenzitása</a:t>
            </a:r>
            <a:endParaRPr lang="hu-HU" altLang="hu-HU" sz="1800">
              <a:solidFill>
                <a:srgbClr val="FF0000"/>
              </a:solidFill>
            </a:endParaRPr>
          </a:p>
          <a:p>
            <a:pPr>
              <a:spcBef>
                <a:spcPct val="0"/>
              </a:spcBef>
              <a:buClrTx/>
              <a:buSzTx/>
              <a:buFontTx/>
              <a:buNone/>
            </a:pPr>
            <a:endParaRPr lang="hu-HU" altLang="hu-HU">
              <a:solidFill>
                <a:srgbClr val="FF0000"/>
              </a:solidFill>
            </a:endParaRPr>
          </a:p>
        </p:txBody>
      </p:sp>
      <p:sp>
        <p:nvSpPr>
          <p:cNvPr id="22531" name="Line 238"/>
          <p:cNvSpPr>
            <a:spLocks noChangeShapeType="1"/>
          </p:cNvSpPr>
          <p:nvPr/>
        </p:nvSpPr>
        <p:spPr bwMode="auto">
          <a:xfrm>
            <a:off x="6897688" y="1746250"/>
            <a:ext cx="0" cy="0"/>
          </a:xfrm>
          <a:prstGeom prst="line">
            <a:avLst/>
          </a:prstGeom>
          <a:noFill/>
          <a:ln w="9525"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aphicFrame>
        <p:nvGraphicFramePr>
          <p:cNvPr id="58840" name="Group 472"/>
          <p:cNvGraphicFramePr>
            <a:graphicFrameLocks noGrp="1"/>
          </p:cNvGraphicFramePr>
          <p:nvPr/>
        </p:nvGraphicFramePr>
        <p:xfrm>
          <a:off x="0" y="23813"/>
          <a:ext cx="9144000" cy="6767890"/>
        </p:xfrm>
        <a:graphic>
          <a:graphicData uri="http://schemas.openxmlformats.org/drawingml/2006/table">
            <a:tbl>
              <a:tblPr/>
              <a:tblGrid>
                <a:gridCol w="1692275"/>
                <a:gridCol w="2736850"/>
                <a:gridCol w="1222375"/>
                <a:gridCol w="1279525"/>
                <a:gridCol w="1054100"/>
                <a:gridCol w="1158875"/>
              </a:tblGrid>
              <a:tr h="274292">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Az Egók típusa</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Jelenlegi típus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                                  Átlagos hosszúság években</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hu-HU"/>
                    </a:p>
                  </a:txBody>
                  <a:tcPr/>
                </a:tc>
                <a:tc hMerge="1">
                  <a:txBody>
                    <a:bodyPr/>
                    <a:lstStyle/>
                    <a:p>
                      <a:endParaRPr lang="hu-HU"/>
                    </a:p>
                  </a:txBody>
                  <a:tcPr/>
                </a:tc>
                <a:tc hMerge="1">
                  <a:txBody>
                    <a:bodyPr/>
                    <a:lstStyle/>
                    <a:p>
                      <a:endParaRPr lang="hu-HU"/>
                    </a:p>
                  </a:txBody>
                  <a:tcPr/>
                </a:tc>
              </a:tr>
              <a:tr h="274292">
                <a:tc vMerge="1">
                  <a:txBody>
                    <a:bodyPr/>
                    <a:lstStyle/>
                    <a:p>
                      <a:endParaRPr lang="hu-HU"/>
                    </a:p>
                  </a:txBody>
                  <a:tcPr/>
                </a:tc>
                <a:tc vMerge="1">
                  <a:txBody>
                    <a:bodyPr/>
                    <a:lstStyle/>
                    <a:p>
                      <a:endParaRPr lang="hu-HU"/>
                    </a:p>
                  </a:txBody>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Az életek kö-</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zötti teljes</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időköz</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Asztrális élet</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Devachani (mennyországi) élet</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hu-HU"/>
                    </a:p>
                  </a:txBody>
                  <a:tcPr/>
                </a:tc>
              </a:tr>
              <a:tr h="365734">
                <a:tc vMerge="1">
                  <a:txBody>
                    <a:bodyPr/>
                    <a:lstStyle/>
                    <a:p>
                      <a:endParaRPr lang="hu-HU"/>
                    </a:p>
                  </a:txBody>
                  <a:tcPr/>
                </a:tc>
                <a:tc vMerge="1">
                  <a:txBody>
                    <a:bodyPr/>
                    <a:lstStyle/>
                    <a:p>
                      <a:endParaRPr lang="hu-HU"/>
                    </a:p>
                  </a:txBody>
                  <a:tcPr/>
                </a:tc>
                <a:tc vMerge="1">
                  <a:txBody>
                    <a:bodyPr/>
                    <a:lstStyle/>
                    <a:p>
                      <a:endParaRPr lang="hu-HU"/>
                    </a:p>
                  </a:txBody>
                  <a:tcPr/>
                </a:tc>
                <a:tc vMerge="1">
                  <a:txBody>
                    <a:bodyPr/>
                    <a:lstStyle/>
                    <a:p>
                      <a:endParaRPr lang="hu-HU"/>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Alsó mentális</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Kauzális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64002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 Holdlánc alábbi</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körében gyéniesült emberek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hu-HU"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822893">
                <a:tc rowSpan="4">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Előrehaladott egók az Ösvényen (Sokan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közülük folyamatosan inkarnálódnak, így</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esetükben az életek közötti időköz hossza</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nem kérdés)</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1200 – 2000 vagy még több</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5 (még yorsabban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és öntudatlanul is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átsuhanhatnak)</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1300 – 1800</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(többnyire a</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legmagasabb</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szinten)</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150 - 200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59">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Az Ösvényhez közelítő Egók:</a:t>
                      </a:r>
                      <a:endParaRPr kumimoji="0" lang="hu-HU"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 Az Értelem mentén egyéniesültek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1200</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1150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159">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(b) A Szeretet és az Akarat mentén egyéniesültek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700</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650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8712">
                <a:tc vMerge="1">
                  <a:txBody>
                    <a:bodyPr/>
                    <a:lstStyle/>
                    <a:p>
                      <a:endParaRPr lang="hu-HU"/>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Művészetekben, tudományokban,</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vallásokban magas szintet elérő emberek</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Kb. ugyanaz,</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mint az előző</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Hosszabb asztrális és rövidebb kauzális lét, különösen a vallásosak és a művészek esetében</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hu-HU"/>
                    </a:p>
                  </a:txBody>
                  <a:tcPr/>
                </a:tc>
                <a:tc hMerge="1">
                  <a:txBody>
                    <a:bodyPr/>
                    <a:lstStyle/>
                    <a:p>
                      <a:endParaRPr lang="hu-HU"/>
                    </a:p>
                  </a:txBody>
                  <a:tcPr/>
                </a:tc>
              </a:tr>
              <a:tr h="457159">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Magasan kulturált, magasan képzett emberek</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600 -1000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20 - 25</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600 -1000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Éppen csak</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érinti a tudatot</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7429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Felső középosztály</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500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475</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64002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2. rendű Hold-emberek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Polgárság</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200 - 300</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40</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160 –260</a:t>
                      </a:r>
                      <a:endParaRPr kumimoji="0" lang="hu-HU"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(alsóbb szintek)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4002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Holdi állat-emberek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Szakmunkások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100 - 200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60 – 160</a:t>
                      </a:r>
                      <a:endParaRPr kumimoji="0" lang="hu-HU"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(alsóbb szintek)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45715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Holdi állatok, 1. osztály</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Betanított, v. segédmunkások</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60 - 100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40 - 50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20 – 25</a:t>
                      </a:r>
                      <a:endParaRPr kumimoji="0" lang="hu-HU"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(legalsó szint)</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7429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Holdi állatok, 2. osztály</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Szenvedélybetegek, munkakerülők</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40 - 50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40 - 50</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7429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Holdi állatok, 3. osztály</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381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Az emberiség legprimitívebb része</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hu-HU" sz="1200" b="0" i="0" u="none" strike="noStrike" cap="none" normalizeH="0" baseline="0" dirty="0" smtClean="0">
                          <a:ln>
                            <a:noFill/>
                          </a:ln>
                          <a:solidFill>
                            <a:schemeClr val="tx1"/>
                          </a:solidFill>
                          <a:effectLst/>
                          <a:latin typeface="Times New Roman" pitchFamily="18" charset="0"/>
                          <a:cs typeface="Times New Roman" pitchFamily="18" charset="0"/>
                        </a:rPr>
                        <a:t>Nincs</a:t>
                      </a:r>
                      <a:endParaRPr kumimoji="0" lang="hu-HU" sz="1800" b="0" i="0" u="none" strike="noStrike" cap="none" normalizeH="0" baseline="0" dirty="0" smtClean="0">
                        <a:ln>
                          <a:noFill/>
                        </a:ln>
                        <a:solidFill>
                          <a:schemeClr val="tx1"/>
                        </a:solidFill>
                        <a:effectLst/>
                        <a:latin typeface="Garamond" pitchFamily="18" charset="0"/>
                      </a:endParaRPr>
                    </a:p>
                  </a:txBody>
                  <a:tcPr marT="45713" marB="45713" horzOverflow="overflow">
                    <a:lnL w="254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a:t>Téveszmék, gyakori kérdések</a:t>
            </a:r>
          </a:p>
        </p:txBody>
      </p:sp>
      <p:sp>
        <p:nvSpPr>
          <p:cNvPr id="23555" name="Content Placeholder 2"/>
          <p:cNvSpPr>
            <a:spLocks noGrp="1"/>
          </p:cNvSpPr>
          <p:nvPr>
            <p:ph idx="1"/>
          </p:nvPr>
        </p:nvSpPr>
        <p:spPr/>
        <p:txBody>
          <a:bodyPr/>
          <a:lstStyle/>
          <a:p>
            <a:pPr eaLnBrk="1" hangingPunct="1"/>
            <a:r>
              <a:rPr lang="hu-HU" altLang="hu-HU" smtClean="0"/>
              <a:t>Ha a reinkarnáció igaz, hogy nőhetett sokszorosra a Föld népessége?</a:t>
            </a:r>
          </a:p>
          <a:p>
            <a:pPr lvl="1" eaLnBrk="1" hangingPunct="1"/>
            <a:r>
              <a:rPr lang="hu-HU" altLang="hu-HU" smtClean="0"/>
              <a:t>A (Földhöz kötődő) emberi lelkek száma sokszorosa a mindenkori népességnek</a:t>
            </a:r>
          </a:p>
          <a:p>
            <a:pPr lvl="1" eaLnBrk="1" hangingPunct="1"/>
            <a:r>
              <a:rPr lang="hu-HU" altLang="hu-HU" smtClean="0"/>
              <a:t>Újraszületések közti idő változó</a:t>
            </a:r>
          </a:p>
          <a:p>
            <a:pPr lvl="1" eaLnBrk="1" hangingPunct="1"/>
            <a:r>
              <a:rPr lang="hu-HU" altLang="hu-HU" smtClean="0"/>
              <a:t>Más „iskolákból” is érkeznek ide</a:t>
            </a:r>
          </a:p>
          <a:p>
            <a:pPr lvl="1" eaLnBrk="1" hangingPunct="1"/>
            <a:r>
              <a:rPr lang="hu-HU" altLang="hu-HU" smtClean="0"/>
              <a:t>„Tanulmányaikat” kényszerűen felfüggesztők is vannak (lásd Ítéletnapok)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Oval 2"/>
          <p:cNvSpPr>
            <a:spLocks noChangeArrowheads="1"/>
          </p:cNvSpPr>
          <p:nvPr/>
        </p:nvSpPr>
        <p:spPr bwMode="auto">
          <a:xfrm>
            <a:off x="6381750" y="2876550"/>
            <a:ext cx="1828800" cy="3657600"/>
          </a:xfrm>
          <a:prstGeom prst="ellipse">
            <a:avLst/>
          </a:prstGeom>
          <a:blipFill dpi="0" rotWithShape="0">
            <a:blip r:embed="rId3"/>
            <a:srcRect/>
            <a:tile tx="0" ty="0" sx="100000" sy="100000" flip="none" algn="tl"/>
          </a:blipFill>
          <a:ln w="76200" cmpd="tri">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55299" name="Oval 3"/>
          <p:cNvSpPr>
            <a:spLocks noChangeArrowheads="1"/>
          </p:cNvSpPr>
          <p:nvPr/>
        </p:nvSpPr>
        <p:spPr bwMode="auto">
          <a:xfrm>
            <a:off x="6565900" y="3416300"/>
            <a:ext cx="1447800" cy="2717800"/>
          </a:xfrm>
          <a:prstGeom prst="ellipse">
            <a:avLst/>
          </a:prstGeom>
          <a:gradFill rotWithShape="0">
            <a:gsLst>
              <a:gs pos="0">
                <a:srgbClr val="99FF33"/>
              </a:gs>
              <a:gs pos="100000">
                <a:srgbClr val="FFFF00"/>
              </a:gs>
            </a:gsLst>
            <a:lin ang="5400000" scaled="1"/>
          </a:gradFill>
          <a:ln w="76200" cmpd="tri">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55300" name="Line 4"/>
          <p:cNvSpPr>
            <a:spLocks noChangeShapeType="1"/>
          </p:cNvSpPr>
          <p:nvPr/>
        </p:nvSpPr>
        <p:spPr bwMode="auto">
          <a:xfrm>
            <a:off x="1447800" y="1281113"/>
            <a:ext cx="5129213" cy="2894012"/>
          </a:xfrm>
          <a:prstGeom prst="line">
            <a:avLst/>
          </a:prstGeom>
          <a:noFill/>
          <a:ln w="38100" cmpd="dbl">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01" name="AutoShape 5"/>
          <p:cNvSpPr>
            <a:spLocks noChangeArrowheads="1"/>
          </p:cNvSpPr>
          <p:nvPr/>
        </p:nvSpPr>
        <p:spPr bwMode="auto">
          <a:xfrm>
            <a:off x="6400800" y="3962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rgbClr val="00B0F0"/>
              </a:solidFill>
            </a:endParaRPr>
          </a:p>
        </p:txBody>
      </p:sp>
      <p:sp>
        <p:nvSpPr>
          <p:cNvPr id="55302" name="AutoShape 6"/>
          <p:cNvSpPr>
            <a:spLocks noChangeArrowheads="1"/>
          </p:cNvSpPr>
          <p:nvPr/>
        </p:nvSpPr>
        <p:spPr bwMode="auto">
          <a:xfrm>
            <a:off x="5019675" y="32004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55303" name="AutoShape 7"/>
          <p:cNvSpPr>
            <a:spLocks noChangeArrowheads="1"/>
          </p:cNvSpPr>
          <p:nvPr/>
        </p:nvSpPr>
        <p:spPr bwMode="auto">
          <a:xfrm>
            <a:off x="4038600" y="2667000"/>
            <a:ext cx="360363" cy="381000"/>
          </a:xfrm>
          <a:prstGeom prst="star16">
            <a:avLst>
              <a:gd name="adj" fmla="val 20255"/>
            </a:avLst>
          </a:prstGeom>
          <a:solidFill>
            <a:srgbClr val="FFFF00"/>
          </a:solidFill>
          <a:ln w="9525">
            <a:solidFill>
              <a:srgbClr val="FF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55304" name="AutoShape 8"/>
          <p:cNvSpPr>
            <a:spLocks noChangeArrowheads="1"/>
          </p:cNvSpPr>
          <p:nvPr/>
        </p:nvSpPr>
        <p:spPr bwMode="auto">
          <a:xfrm>
            <a:off x="1571625" y="1281113"/>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55305" name="AutoShape 9"/>
          <p:cNvSpPr>
            <a:spLocks noChangeArrowheads="1"/>
          </p:cNvSpPr>
          <p:nvPr/>
        </p:nvSpPr>
        <p:spPr bwMode="auto">
          <a:xfrm>
            <a:off x="2171700" y="1619250"/>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55306" name="AutoShape 10"/>
          <p:cNvSpPr>
            <a:spLocks noChangeArrowheads="1"/>
          </p:cNvSpPr>
          <p:nvPr/>
        </p:nvSpPr>
        <p:spPr bwMode="auto">
          <a:xfrm>
            <a:off x="2762250" y="1952625"/>
            <a:ext cx="390525" cy="390525"/>
          </a:xfrm>
          <a:prstGeom prst="star16">
            <a:avLst>
              <a:gd name="adj" fmla="val 20255"/>
            </a:avLst>
          </a:prstGeom>
          <a:solidFill>
            <a:srgbClr val="FFCCFF"/>
          </a:solidFill>
          <a:ln w="9525">
            <a:solidFill>
              <a:srgbClr val="FF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55307" name="Text Box 11"/>
          <p:cNvSpPr txBox="1">
            <a:spLocks noChangeArrowheads="1"/>
          </p:cNvSpPr>
          <p:nvPr/>
        </p:nvSpPr>
        <p:spPr bwMode="auto">
          <a:xfrm>
            <a:off x="2251075" y="6096000"/>
            <a:ext cx="2873375" cy="336550"/>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hu-HU" altLang="hu-HU" sz="1600">
                <a:solidFill>
                  <a:srgbClr val="C00000"/>
                </a:solidFill>
              </a:rPr>
              <a:t>SŰRŰ  FIZIKAI</a:t>
            </a:r>
            <a:r>
              <a:rPr lang="en-US" altLang="hu-HU" sz="1600">
                <a:solidFill>
                  <a:srgbClr val="C00000"/>
                </a:solidFill>
              </a:rPr>
              <a:t>  TEST</a:t>
            </a:r>
          </a:p>
        </p:txBody>
      </p:sp>
      <p:sp>
        <p:nvSpPr>
          <p:cNvPr id="55308" name="Line 12"/>
          <p:cNvSpPr>
            <a:spLocks noChangeShapeType="1"/>
          </p:cNvSpPr>
          <p:nvPr/>
        </p:nvSpPr>
        <p:spPr bwMode="auto">
          <a:xfrm>
            <a:off x="2343150" y="6396038"/>
            <a:ext cx="3525838" cy="4762"/>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09" name="Text Box 13"/>
          <p:cNvSpPr txBox="1">
            <a:spLocks noChangeArrowheads="1"/>
          </p:cNvSpPr>
          <p:nvPr/>
        </p:nvSpPr>
        <p:spPr bwMode="auto">
          <a:xfrm>
            <a:off x="2265363" y="5638800"/>
            <a:ext cx="3602037"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hu-HU" altLang="hu-HU" sz="1600">
                <a:solidFill>
                  <a:srgbClr val="C00000"/>
                </a:solidFill>
              </a:rPr>
              <a:t>ÉTERIKUS  (ENERGIA</a:t>
            </a:r>
            <a:r>
              <a:rPr lang="en-US" altLang="hu-HU" sz="1600">
                <a:solidFill>
                  <a:srgbClr val="C00000"/>
                </a:solidFill>
              </a:rPr>
              <a:t>-) TEST</a:t>
            </a:r>
          </a:p>
        </p:txBody>
      </p:sp>
      <p:sp>
        <p:nvSpPr>
          <p:cNvPr id="55310" name="Line 14"/>
          <p:cNvSpPr>
            <a:spLocks noChangeShapeType="1"/>
          </p:cNvSpPr>
          <p:nvPr/>
        </p:nvSpPr>
        <p:spPr bwMode="auto">
          <a:xfrm>
            <a:off x="2352675" y="5938838"/>
            <a:ext cx="3235325" cy="4762"/>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11" name="Text Box 15"/>
          <p:cNvSpPr txBox="1">
            <a:spLocks noChangeArrowheads="1"/>
          </p:cNvSpPr>
          <p:nvPr/>
        </p:nvSpPr>
        <p:spPr bwMode="auto">
          <a:xfrm>
            <a:off x="2281238" y="5181600"/>
            <a:ext cx="3052762"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en-US" altLang="hu-HU" sz="1600">
                <a:solidFill>
                  <a:srgbClr val="C00000"/>
                </a:solidFill>
              </a:rPr>
              <a:t>ASZTRO-MENTÁLIS  TEST</a:t>
            </a:r>
          </a:p>
        </p:txBody>
      </p:sp>
      <p:sp>
        <p:nvSpPr>
          <p:cNvPr id="55312" name="Line 16"/>
          <p:cNvSpPr>
            <a:spLocks noChangeShapeType="1"/>
          </p:cNvSpPr>
          <p:nvPr/>
        </p:nvSpPr>
        <p:spPr bwMode="auto">
          <a:xfrm>
            <a:off x="2339975" y="5476875"/>
            <a:ext cx="3189288" cy="9525"/>
          </a:xfrm>
          <a:prstGeom prst="line">
            <a:avLst/>
          </a:prstGeom>
          <a:noFill/>
          <a:ln w="1905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13" name="Line 17"/>
          <p:cNvSpPr>
            <a:spLocks noChangeShapeType="1"/>
          </p:cNvSpPr>
          <p:nvPr/>
        </p:nvSpPr>
        <p:spPr bwMode="auto">
          <a:xfrm flipV="1">
            <a:off x="2025650" y="4800600"/>
            <a:ext cx="4324350" cy="1588"/>
          </a:xfrm>
          <a:prstGeom prst="line">
            <a:avLst/>
          </a:prstGeom>
          <a:noFill/>
          <a:ln w="19050">
            <a:solidFill>
              <a:srgbClr val="0070C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14" name="Text Box 18"/>
          <p:cNvSpPr txBox="1">
            <a:spLocks noChangeArrowheads="1"/>
          </p:cNvSpPr>
          <p:nvPr/>
        </p:nvSpPr>
        <p:spPr bwMode="auto">
          <a:xfrm>
            <a:off x="1838325" y="4419600"/>
            <a:ext cx="213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en-US" altLang="hu-HU" sz="1600">
                <a:solidFill>
                  <a:srgbClr val="0070C0"/>
                </a:solidFill>
              </a:rPr>
              <a:t>KAUZÁLIS TEST</a:t>
            </a:r>
          </a:p>
        </p:txBody>
      </p:sp>
      <p:sp>
        <p:nvSpPr>
          <p:cNvPr id="55315" name="Text Box 19"/>
          <p:cNvSpPr txBox="1">
            <a:spLocks noChangeArrowheads="1"/>
          </p:cNvSpPr>
          <p:nvPr/>
        </p:nvSpPr>
        <p:spPr bwMode="auto">
          <a:xfrm>
            <a:off x="228600" y="3657600"/>
            <a:ext cx="3429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rgbClr val="0070C0"/>
                </a:solidFill>
              </a:rPr>
              <a:t>EGYÉNISÉG</a:t>
            </a:r>
            <a:r>
              <a:rPr lang="en-US" altLang="hu-HU" sz="1600" b="1">
                <a:solidFill>
                  <a:srgbClr val="0070C0"/>
                </a:solidFill>
              </a:rPr>
              <a:t/>
            </a:r>
            <a:br>
              <a:rPr lang="en-US" altLang="hu-HU" sz="1600" b="1">
                <a:solidFill>
                  <a:srgbClr val="0070C0"/>
                </a:solidFill>
              </a:rPr>
            </a:br>
            <a:r>
              <a:rPr lang="en-US" altLang="hu-HU" sz="1600">
                <a:solidFill>
                  <a:srgbClr val="0070C0"/>
                </a:solidFill>
              </a:rPr>
              <a:t>(ÂTMA -- BUDDHI -- MANASZ)</a:t>
            </a:r>
          </a:p>
        </p:txBody>
      </p:sp>
      <p:sp>
        <p:nvSpPr>
          <p:cNvPr id="55316" name="Line 20"/>
          <p:cNvSpPr>
            <a:spLocks noChangeShapeType="1"/>
          </p:cNvSpPr>
          <p:nvPr/>
        </p:nvSpPr>
        <p:spPr bwMode="auto">
          <a:xfrm flipV="1">
            <a:off x="611188" y="4267200"/>
            <a:ext cx="3328987" cy="0"/>
          </a:xfrm>
          <a:prstGeom prst="line">
            <a:avLst/>
          </a:prstGeom>
          <a:noFill/>
          <a:ln w="1905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17" name="Text Box 21"/>
          <p:cNvSpPr txBox="1">
            <a:spLocks noChangeArrowheads="1"/>
          </p:cNvSpPr>
          <p:nvPr/>
        </p:nvSpPr>
        <p:spPr bwMode="auto">
          <a:xfrm>
            <a:off x="200025" y="2333625"/>
            <a:ext cx="3581400" cy="954088"/>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en-US" altLang="hu-HU" sz="1600" b="1">
                <a:solidFill>
                  <a:srgbClr val="FF66FF"/>
                </a:solidFill>
              </a:rPr>
              <a:t>MONÁD</a:t>
            </a:r>
          </a:p>
          <a:p>
            <a:pPr>
              <a:spcBef>
                <a:spcPct val="50000"/>
              </a:spcBef>
              <a:buClrTx/>
              <a:buSzTx/>
              <a:buFontTx/>
              <a:buNone/>
            </a:pPr>
            <a:r>
              <a:rPr lang="en-US" altLang="hu-HU" sz="1600" b="1">
                <a:solidFill>
                  <a:srgbClr val="FF66FF"/>
                </a:solidFill>
              </a:rPr>
              <a:t>(A</a:t>
            </a:r>
            <a:r>
              <a:rPr lang="hu-HU" altLang="hu-HU" sz="1600" b="1">
                <a:solidFill>
                  <a:srgbClr val="FF66FF"/>
                </a:solidFill>
              </a:rPr>
              <a:t>Z ISTENI</a:t>
            </a:r>
            <a:r>
              <a:rPr lang="en-US" altLang="hu-HU" sz="1600" b="1">
                <a:solidFill>
                  <a:srgbClr val="FF66FF"/>
                </a:solidFill>
              </a:rPr>
              <a:t> </a:t>
            </a:r>
            <a:r>
              <a:rPr lang="hu-HU" altLang="hu-HU" sz="1600" b="1">
                <a:solidFill>
                  <a:srgbClr val="FF66FF"/>
                </a:solidFill>
              </a:rPr>
              <a:t>HÁRMASSÁG TÜKRÖZŐDÉSE</a:t>
            </a:r>
            <a:r>
              <a:rPr lang="en-US" altLang="hu-HU" sz="1600" b="1">
                <a:solidFill>
                  <a:srgbClr val="FF66FF"/>
                </a:solidFill>
              </a:rPr>
              <a:t>)</a:t>
            </a:r>
            <a:endParaRPr lang="en-US" altLang="hu-HU" sz="1600" b="1">
              <a:solidFill>
                <a:srgbClr val="FFFFFF"/>
              </a:solidFill>
            </a:endParaRPr>
          </a:p>
        </p:txBody>
      </p:sp>
      <p:sp>
        <p:nvSpPr>
          <p:cNvPr id="55318" name="Line 22"/>
          <p:cNvSpPr>
            <a:spLocks noChangeShapeType="1"/>
          </p:cNvSpPr>
          <p:nvPr/>
        </p:nvSpPr>
        <p:spPr bwMode="auto">
          <a:xfrm flipV="1">
            <a:off x="3944938" y="3094038"/>
            <a:ext cx="246062" cy="1173162"/>
          </a:xfrm>
          <a:prstGeom prst="line">
            <a:avLst/>
          </a:prstGeom>
          <a:noFill/>
          <a:ln w="19050">
            <a:solidFill>
              <a:srgbClr val="0070C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19" name="Line 23"/>
          <p:cNvSpPr>
            <a:spLocks noChangeShapeType="1"/>
          </p:cNvSpPr>
          <p:nvPr/>
        </p:nvSpPr>
        <p:spPr bwMode="auto">
          <a:xfrm flipV="1">
            <a:off x="3943350" y="3543300"/>
            <a:ext cx="1146175" cy="723900"/>
          </a:xfrm>
          <a:prstGeom prst="line">
            <a:avLst/>
          </a:prstGeom>
          <a:noFill/>
          <a:ln w="19050">
            <a:solidFill>
              <a:srgbClr val="0070C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20" name="Line 24"/>
          <p:cNvSpPr>
            <a:spLocks noChangeShapeType="1"/>
          </p:cNvSpPr>
          <p:nvPr/>
        </p:nvSpPr>
        <p:spPr bwMode="auto">
          <a:xfrm flipV="1">
            <a:off x="3943350" y="4267200"/>
            <a:ext cx="2457450" cy="0"/>
          </a:xfrm>
          <a:prstGeom prst="line">
            <a:avLst/>
          </a:prstGeom>
          <a:noFill/>
          <a:ln w="19050">
            <a:solidFill>
              <a:srgbClr val="0070C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22" name="AutoShape 26"/>
          <p:cNvSpPr>
            <a:spLocks/>
          </p:cNvSpPr>
          <p:nvPr/>
        </p:nvSpPr>
        <p:spPr bwMode="auto">
          <a:xfrm rot="7073979">
            <a:off x="1989138" y="1277937"/>
            <a:ext cx="266700" cy="1787525"/>
          </a:xfrm>
          <a:prstGeom prst="rightBrace">
            <a:avLst>
              <a:gd name="adj1" fmla="val 55853"/>
              <a:gd name="adj2" fmla="val 49444"/>
            </a:avLst>
          </a:prstGeom>
          <a:noFill/>
          <a:ln w="28575">
            <a:solidFill>
              <a:srgbClr val="FF66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55323" name="Line 27"/>
          <p:cNvSpPr>
            <a:spLocks noChangeShapeType="1"/>
          </p:cNvSpPr>
          <p:nvPr/>
        </p:nvSpPr>
        <p:spPr bwMode="auto">
          <a:xfrm flipV="1">
            <a:off x="5518150" y="4910138"/>
            <a:ext cx="1063625" cy="576262"/>
          </a:xfrm>
          <a:prstGeom prst="line">
            <a:avLst/>
          </a:prstGeom>
          <a:noFill/>
          <a:ln w="19050">
            <a:solidFill>
              <a:srgbClr val="C000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55324" name="AutoShape 28"/>
          <p:cNvSpPr>
            <a:spLocks/>
          </p:cNvSpPr>
          <p:nvPr/>
        </p:nvSpPr>
        <p:spPr bwMode="auto">
          <a:xfrm>
            <a:off x="1928813" y="5224463"/>
            <a:ext cx="228600" cy="1257300"/>
          </a:xfrm>
          <a:prstGeom prst="leftBrace">
            <a:avLst>
              <a:gd name="adj1" fmla="val 45833"/>
              <a:gd name="adj2" fmla="val 50000"/>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rgbClr val="C00000"/>
              </a:solidFill>
            </a:endParaRPr>
          </a:p>
        </p:txBody>
      </p:sp>
      <p:sp>
        <p:nvSpPr>
          <p:cNvPr id="55325" name="Text Box 29"/>
          <p:cNvSpPr txBox="1">
            <a:spLocks noChangeArrowheads="1"/>
          </p:cNvSpPr>
          <p:nvPr/>
        </p:nvSpPr>
        <p:spPr bwMode="auto">
          <a:xfrm>
            <a:off x="180975" y="5653088"/>
            <a:ext cx="16764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r">
              <a:spcBef>
                <a:spcPct val="50000"/>
              </a:spcBef>
              <a:buClrTx/>
              <a:buSzTx/>
              <a:buFontTx/>
              <a:buNone/>
            </a:pPr>
            <a:r>
              <a:rPr lang="hu-HU" altLang="hu-HU" sz="1600" b="1">
                <a:solidFill>
                  <a:srgbClr val="C00000"/>
                </a:solidFill>
              </a:rPr>
              <a:t>SZEMÉLYISÉG</a:t>
            </a:r>
            <a:endParaRPr lang="en-US" altLang="hu-HU" sz="1600" b="1">
              <a:solidFill>
                <a:srgbClr val="C00000"/>
              </a:solidFill>
            </a:endParaRPr>
          </a:p>
        </p:txBody>
      </p:sp>
      <p:sp>
        <p:nvSpPr>
          <p:cNvPr id="55326" name="Rectangle 30"/>
          <p:cNvSpPr>
            <a:spLocks noGrp="1" noRot="1" noChangeArrowheads="1"/>
          </p:cNvSpPr>
          <p:nvPr>
            <p:ph type="title"/>
          </p:nvPr>
        </p:nvSpPr>
        <p:spPr>
          <a:xfrm>
            <a:off x="3348038" y="1295400"/>
            <a:ext cx="5715000" cy="838200"/>
          </a:xfrm>
        </p:spPr>
        <p:txBody>
          <a:bodyPr>
            <a:noAutofit/>
          </a:bodyPr>
          <a:lstStyle/>
          <a:p>
            <a:pPr algn="r" eaLnBrk="1" fontAlgn="auto" hangingPunct="1">
              <a:spcAft>
                <a:spcPts val="0"/>
              </a:spcAft>
              <a:defRPr/>
            </a:pPr>
            <a:r>
              <a:rPr lang="hu-HU" sz="2400" b="1" dirty="0">
                <a:effectLst/>
                <a:latin typeface="+mn-lt"/>
                <a:ea typeface="+mn-ea"/>
                <a:cs typeface="+mn-cs"/>
              </a:rPr>
              <a:t>A Z   E M B E R   F E L É P Í T É S E</a:t>
            </a:r>
            <a:endParaRPr lang="en-US" sz="2400" b="1" dirty="0">
              <a:effectLst/>
              <a:latin typeface="+mn-lt"/>
              <a:ea typeface="+mn-ea"/>
              <a:cs typeface="+mn-cs"/>
            </a:endParaRPr>
          </a:p>
        </p:txBody>
      </p:sp>
      <p:pic>
        <p:nvPicPr>
          <p:cNvPr id="55327" name="Picture 31" descr="BODY"/>
          <p:cNvPicPr>
            <a:picLocks noChangeAspect="1" noChangeArrowheads="1"/>
          </p:cNvPicPr>
          <p:nvPr/>
        </p:nvPicPr>
        <p:blipFill>
          <a:blip r:embed="rId4" cstate="print">
            <a:lum contrast="18000"/>
            <a:extLst>
              <a:ext uri="{28A0092B-C50C-407E-A947-70E740481C1C}">
                <a14:useLocalDpi xmlns:a14="http://schemas.microsoft.com/office/drawing/2010/main" val="0"/>
              </a:ext>
            </a:extLst>
          </a:blip>
          <a:srcRect/>
          <a:stretch>
            <a:fillRect/>
          </a:stretch>
        </p:blipFill>
        <p:spPr bwMode="auto">
          <a:xfrm>
            <a:off x="6913563" y="3883025"/>
            <a:ext cx="722312" cy="1644650"/>
          </a:xfrm>
          <a:prstGeom prst="rect">
            <a:avLst/>
          </a:prstGeom>
          <a:noFill/>
          <a:ln>
            <a:noFill/>
          </a:ln>
          <a:extLst>
            <a:ext uri="{909E8E84-426E-40DD-AFC4-6F175D3DCCD1}">
              <a14:hiddenFill xmlns:a14="http://schemas.microsoft.com/office/drawing/2010/main">
                <a:solidFill>
                  <a:srgbClr val="CC99FF"/>
                </a:solidFill>
              </a14:hiddenFill>
            </a:ext>
            <a:ext uri="{91240B29-F687-4F45-9708-019B960494DF}">
              <a14:hiddenLine xmlns:a14="http://schemas.microsoft.com/office/drawing/2010/main" w="9525">
                <a:solidFill>
                  <a:srgbClr val="9966FF"/>
                </a:solidFill>
                <a:miter lim="800000"/>
                <a:headEnd/>
                <a:tailEnd/>
              </a14:hiddenLine>
            </a:ext>
          </a:extLst>
        </p:spPr>
      </p:pic>
      <p:sp>
        <p:nvSpPr>
          <p:cNvPr id="55328" name="Line 32"/>
          <p:cNvSpPr>
            <a:spLocks noChangeShapeType="1"/>
          </p:cNvSpPr>
          <p:nvPr/>
        </p:nvSpPr>
        <p:spPr bwMode="auto">
          <a:xfrm flipV="1">
            <a:off x="5578475" y="4919663"/>
            <a:ext cx="1584325" cy="1023937"/>
          </a:xfrm>
          <a:prstGeom prst="line">
            <a:avLst/>
          </a:prstGeom>
          <a:noFill/>
          <a:ln w="19050">
            <a:solidFill>
              <a:srgbClr val="C000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pic>
        <p:nvPicPr>
          <p:cNvPr id="55329" name="Picture 33" descr="BOD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64363" y="3924300"/>
            <a:ext cx="627062"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30" name="Line 34"/>
          <p:cNvSpPr>
            <a:spLocks noChangeShapeType="1"/>
          </p:cNvSpPr>
          <p:nvPr/>
        </p:nvSpPr>
        <p:spPr bwMode="auto">
          <a:xfrm flipV="1">
            <a:off x="5867400" y="5029200"/>
            <a:ext cx="1371600" cy="1371600"/>
          </a:xfrm>
          <a:prstGeom prst="line">
            <a:avLst/>
          </a:prstGeom>
          <a:noFill/>
          <a:ln w="19050">
            <a:solidFill>
              <a:srgbClr val="C000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35" name="Title 1"/>
          <p:cNvSpPr txBox="1">
            <a:spLocks/>
          </p:cNvSpPr>
          <p:nvPr/>
        </p:nvSpPr>
        <p:spPr>
          <a:xfrm>
            <a:off x="304800" y="457200"/>
            <a:ext cx="8686800" cy="838200"/>
          </a:xfrm>
          <a:prstGeom prst="rect">
            <a:avLst/>
          </a:prstGeom>
        </p:spPr>
        <p:txBody>
          <a:bodyPr anchor="ctr">
            <a:norm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fontAlgn="auto">
              <a:spcAft>
                <a:spcPts val="0"/>
              </a:spcAft>
              <a:defRPr/>
            </a:pPr>
            <a:r>
              <a:rPr lang="hu-HU" dirty="0" smtClean="0"/>
              <a:t>Mi születik újra, mi Maradandó?</a:t>
            </a:r>
            <a:endParaRPr lang="hu-HU" dirty="0"/>
          </a:p>
        </p:txBody>
      </p:sp>
      <p:sp>
        <p:nvSpPr>
          <p:cNvPr id="2" name="Oval 1"/>
          <p:cNvSpPr/>
          <p:nvPr/>
        </p:nvSpPr>
        <p:spPr>
          <a:xfrm>
            <a:off x="0" y="5029200"/>
            <a:ext cx="6761163" cy="1828800"/>
          </a:xfrm>
          <a:prstGeom prst="ellipse">
            <a:avLst/>
          </a:prstGeom>
          <a:solidFill>
            <a:srgbClr val="C00000">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55326"/>
                                        </p:tgtEl>
                                        <p:attrNameLst>
                                          <p:attrName>style.visibility</p:attrName>
                                        </p:attrNameLst>
                                      </p:cBhvr>
                                      <p:to>
                                        <p:strVal val="visible"/>
                                      </p:to>
                                    </p:set>
                                    <p:animEffect transition="in" filter="wipe(left)">
                                      <p:cBhvr>
                                        <p:cTn id="7" dur="1000"/>
                                        <p:tgtEl>
                                          <p:spTgt spid="553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wipe(left)">
                                      <p:cBhvr>
                                        <p:cTn id="12" dur="500"/>
                                        <p:tgtEl>
                                          <p:spTgt spid="55300"/>
                                        </p:tgtEl>
                                      </p:cBhvr>
                                    </p:animEffect>
                                  </p:childTnLst>
                                </p:cTn>
                              </p:par>
                            </p:childTnLst>
                          </p:cTn>
                        </p:par>
                        <p:par>
                          <p:cTn id="13" fill="hold" nodeType="afterGroup">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55304"/>
                                        </p:tgtEl>
                                        <p:attrNameLst>
                                          <p:attrName>style.visibility</p:attrName>
                                        </p:attrNameLst>
                                      </p:cBhvr>
                                      <p:to>
                                        <p:strVal val="visible"/>
                                      </p:to>
                                    </p:set>
                                    <p:anim calcmode="lin" valueType="num">
                                      <p:cBhvr>
                                        <p:cTn id="16" dur="500" fill="hold"/>
                                        <p:tgtEl>
                                          <p:spTgt spid="55304"/>
                                        </p:tgtEl>
                                        <p:attrNameLst>
                                          <p:attrName>ppt_w</p:attrName>
                                        </p:attrNameLst>
                                      </p:cBhvr>
                                      <p:tavLst>
                                        <p:tav tm="0">
                                          <p:val>
                                            <p:strVal val="4*#ppt_w"/>
                                          </p:val>
                                        </p:tav>
                                        <p:tav tm="100000">
                                          <p:val>
                                            <p:strVal val="#ppt_w"/>
                                          </p:val>
                                        </p:tav>
                                      </p:tavLst>
                                    </p:anim>
                                    <p:anim calcmode="lin" valueType="num">
                                      <p:cBhvr>
                                        <p:cTn id="17" dur="500" fill="hold"/>
                                        <p:tgtEl>
                                          <p:spTgt spid="55304"/>
                                        </p:tgtEl>
                                        <p:attrNameLst>
                                          <p:attrName>ppt_h</p:attrName>
                                        </p:attrNameLst>
                                      </p:cBhvr>
                                      <p:tavLst>
                                        <p:tav tm="0">
                                          <p:val>
                                            <p:strVal val="4*#ppt_h"/>
                                          </p:val>
                                        </p:tav>
                                        <p:tav tm="100000">
                                          <p:val>
                                            <p:strVal val="#ppt_h"/>
                                          </p:val>
                                        </p:tav>
                                      </p:tavLst>
                                    </p:anim>
                                  </p:childTnLst>
                                </p:cTn>
                              </p:par>
                            </p:childTnLst>
                          </p:cTn>
                        </p:par>
                        <p:par>
                          <p:cTn id="18" fill="hold" nodeType="afterGroup">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55305"/>
                                        </p:tgtEl>
                                        <p:attrNameLst>
                                          <p:attrName>style.visibility</p:attrName>
                                        </p:attrNameLst>
                                      </p:cBhvr>
                                      <p:to>
                                        <p:strVal val="visible"/>
                                      </p:to>
                                    </p:set>
                                    <p:anim calcmode="lin" valueType="num">
                                      <p:cBhvr>
                                        <p:cTn id="21" dur="500" fill="hold"/>
                                        <p:tgtEl>
                                          <p:spTgt spid="55305"/>
                                        </p:tgtEl>
                                        <p:attrNameLst>
                                          <p:attrName>ppt_w</p:attrName>
                                        </p:attrNameLst>
                                      </p:cBhvr>
                                      <p:tavLst>
                                        <p:tav tm="0">
                                          <p:val>
                                            <p:strVal val="4*#ppt_w"/>
                                          </p:val>
                                        </p:tav>
                                        <p:tav tm="100000">
                                          <p:val>
                                            <p:strVal val="#ppt_w"/>
                                          </p:val>
                                        </p:tav>
                                      </p:tavLst>
                                    </p:anim>
                                    <p:anim calcmode="lin" valueType="num">
                                      <p:cBhvr>
                                        <p:cTn id="22" dur="500" fill="hold"/>
                                        <p:tgtEl>
                                          <p:spTgt spid="55305"/>
                                        </p:tgtEl>
                                        <p:attrNameLst>
                                          <p:attrName>ppt_h</p:attrName>
                                        </p:attrNameLst>
                                      </p:cBhvr>
                                      <p:tavLst>
                                        <p:tav tm="0">
                                          <p:val>
                                            <p:strVal val="4*#ppt_h"/>
                                          </p:val>
                                        </p:tav>
                                        <p:tav tm="100000">
                                          <p:val>
                                            <p:strVal val="#ppt_h"/>
                                          </p:val>
                                        </p:tav>
                                      </p:tavLst>
                                    </p:anim>
                                  </p:childTnLst>
                                </p:cTn>
                              </p:par>
                            </p:childTnLst>
                          </p:cTn>
                        </p:par>
                        <p:par>
                          <p:cTn id="23" fill="hold" nodeType="afterGroup">
                            <p:stCondLst>
                              <p:cond delay="1500"/>
                            </p:stCondLst>
                            <p:childTnLst>
                              <p:par>
                                <p:cTn id="24" presetID="23" presetClass="entr" presetSubtype="32" fill="hold" grpId="0" nodeType="afterEffect">
                                  <p:stCondLst>
                                    <p:cond delay="0"/>
                                  </p:stCondLst>
                                  <p:childTnLst>
                                    <p:set>
                                      <p:cBhvr>
                                        <p:cTn id="25" dur="1" fill="hold">
                                          <p:stCondLst>
                                            <p:cond delay="0"/>
                                          </p:stCondLst>
                                        </p:cTn>
                                        <p:tgtEl>
                                          <p:spTgt spid="55306"/>
                                        </p:tgtEl>
                                        <p:attrNameLst>
                                          <p:attrName>style.visibility</p:attrName>
                                        </p:attrNameLst>
                                      </p:cBhvr>
                                      <p:to>
                                        <p:strVal val="visible"/>
                                      </p:to>
                                    </p:set>
                                    <p:anim calcmode="lin" valueType="num">
                                      <p:cBhvr>
                                        <p:cTn id="26" dur="500" fill="hold"/>
                                        <p:tgtEl>
                                          <p:spTgt spid="55306"/>
                                        </p:tgtEl>
                                        <p:attrNameLst>
                                          <p:attrName>ppt_w</p:attrName>
                                        </p:attrNameLst>
                                      </p:cBhvr>
                                      <p:tavLst>
                                        <p:tav tm="0">
                                          <p:val>
                                            <p:strVal val="4*#ppt_w"/>
                                          </p:val>
                                        </p:tav>
                                        <p:tav tm="100000">
                                          <p:val>
                                            <p:strVal val="#ppt_w"/>
                                          </p:val>
                                        </p:tav>
                                      </p:tavLst>
                                    </p:anim>
                                    <p:anim calcmode="lin" valueType="num">
                                      <p:cBhvr>
                                        <p:cTn id="27" dur="500" fill="hold"/>
                                        <p:tgtEl>
                                          <p:spTgt spid="55306"/>
                                        </p:tgtEl>
                                        <p:attrNameLst>
                                          <p:attrName>ppt_h</p:attrName>
                                        </p:attrNameLst>
                                      </p:cBhvr>
                                      <p:tavLst>
                                        <p:tav tm="0">
                                          <p:val>
                                            <p:strVal val="4*#ppt_h"/>
                                          </p:val>
                                        </p:tav>
                                        <p:tav tm="100000">
                                          <p:val>
                                            <p:strVal val="#ppt_h"/>
                                          </p:val>
                                        </p:tav>
                                      </p:tavLst>
                                    </p:anim>
                                  </p:childTnLst>
                                </p:cTn>
                              </p:par>
                            </p:childTnLst>
                          </p:cTn>
                        </p:par>
                        <p:par>
                          <p:cTn id="28" fill="hold" nodeType="afterGroup">
                            <p:stCondLst>
                              <p:cond delay="2000"/>
                            </p:stCondLst>
                            <p:childTnLst>
                              <p:par>
                                <p:cTn id="29" presetID="4" presetClass="entr" presetSubtype="32" fill="hold" grpId="0" nodeType="afterEffect">
                                  <p:stCondLst>
                                    <p:cond delay="0"/>
                                  </p:stCondLst>
                                  <p:childTnLst>
                                    <p:set>
                                      <p:cBhvr>
                                        <p:cTn id="30" dur="1" fill="hold">
                                          <p:stCondLst>
                                            <p:cond delay="0"/>
                                          </p:stCondLst>
                                        </p:cTn>
                                        <p:tgtEl>
                                          <p:spTgt spid="55322"/>
                                        </p:tgtEl>
                                        <p:attrNameLst>
                                          <p:attrName>style.visibility</p:attrName>
                                        </p:attrNameLst>
                                      </p:cBhvr>
                                      <p:to>
                                        <p:strVal val="visible"/>
                                      </p:to>
                                    </p:set>
                                    <p:animEffect transition="in" filter="box(out)">
                                      <p:cBhvr>
                                        <p:cTn id="31" dur="500"/>
                                        <p:tgtEl>
                                          <p:spTgt spid="55322"/>
                                        </p:tgtEl>
                                      </p:cBhvr>
                                    </p:animEffect>
                                  </p:childTnLst>
                                </p:cTn>
                              </p:par>
                            </p:childTnLst>
                          </p:cTn>
                        </p:par>
                        <p:par>
                          <p:cTn id="32" fill="hold" nodeType="afterGroup">
                            <p:stCondLst>
                              <p:cond delay="2500"/>
                            </p:stCondLst>
                            <p:childTnLst>
                              <p:par>
                                <p:cTn id="33" presetID="4" presetClass="entr" presetSubtype="32" fill="hold" grpId="0" nodeType="afterEffect">
                                  <p:stCondLst>
                                    <p:cond delay="0"/>
                                  </p:stCondLst>
                                  <p:childTnLst>
                                    <p:set>
                                      <p:cBhvr>
                                        <p:cTn id="34" dur="1" fill="hold">
                                          <p:stCondLst>
                                            <p:cond delay="0"/>
                                          </p:stCondLst>
                                        </p:cTn>
                                        <p:tgtEl>
                                          <p:spTgt spid="55317"/>
                                        </p:tgtEl>
                                        <p:attrNameLst>
                                          <p:attrName>style.visibility</p:attrName>
                                        </p:attrNameLst>
                                      </p:cBhvr>
                                      <p:to>
                                        <p:strVal val="visible"/>
                                      </p:to>
                                    </p:set>
                                    <p:animEffect transition="in" filter="box(out)">
                                      <p:cBhvr>
                                        <p:cTn id="35" dur="500"/>
                                        <p:tgtEl>
                                          <p:spTgt spid="553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3" presetClass="entr" presetSubtype="32" fill="hold" grpId="0" nodeType="clickEffect">
                                  <p:stCondLst>
                                    <p:cond delay="0"/>
                                  </p:stCondLst>
                                  <p:childTnLst>
                                    <p:set>
                                      <p:cBhvr>
                                        <p:cTn id="39" dur="1" fill="hold">
                                          <p:stCondLst>
                                            <p:cond delay="0"/>
                                          </p:stCondLst>
                                        </p:cTn>
                                        <p:tgtEl>
                                          <p:spTgt spid="55303"/>
                                        </p:tgtEl>
                                        <p:attrNameLst>
                                          <p:attrName>style.visibility</p:attrName>
                                        </p:attrNameLst>
                                      </p:cBhvr>
                                      <p:to>
                                        <p:strVal val="visible"/>
                                      </p:to>
                                    </p:set>
                                    <p:anim calcmode="lin" valueType="num">
                                      <p:cBhvr>
                                        <p:cTn id="40" dur="500" fill="hold"/>
                                        <p:tgtEl>
                                          <p:spTgt spid="55303"/>
                                        </p:tgtEl>
                                        <p:attrNameLst>
                                          <p:attrName>ppt_w</p:attrName>
                                        </p:attrNameLst>
                                      </p:cBhvr>
                                      <p:tavLst>
                                        <p:tav tm="0">
                                          <p:val>
                                            <p:strVal val="4*#ppt_w"/>
                                          </p:val>
                                        </p:tav>
                                        <p:tav tm="100000">
                                          <p:val>
                                            <p:strVal val="#ppt_w"/>
                                          </p:val>
                                        </p:tav>
                                      </p:tavLst>
                                    </p:anim>
                                    <p:anim calcmode="lin" valueType="num">
                                      <p:cBhvr>
                                        <p:cTn id="41" dur="500" fill="hold"/>
                                        <p:tgtEl>
                                          <p:spTgt spid="55303"/>
                                        </p:tgtEl>
                                        <p:attrNameLst>
                                          <p:attrName>ppt_h</p:attrName>
                                        </p:attrNameLst>
                                      </p:cBhvr>
                                      <p:tavLst>
                                        <p:tav tm="0">
                                          <p:val>
                                            <p:strVal val="4*#ppt_h"/>
                                          </p:val>
                                        </p:tav>
                                        <p:tav tm="100000">
                                          <p:val>
                                            <p:strVal val="#ppt_h"/>
                                          </p:val>
                                        </p:tav>
                                      </p:tavLst>
                                    </p:anim>
                                  </p:childTnLst>
                                </p:cTn>
                              </p:par>
                            </p:childTnLst>
                          </p:cTn>
                        </p:par>
                        <p:par>
                          <p:cTn id="42" fill="hold" nodeType="afterGroup">
                            <p:stCondLst>
                              <p:cond delay="500"/>
                            </p:stCondLst>
                            <p:childTnLst>
                              <p:par>
                                <p:cTn id="43" presetID="23" presetClass="entr" presetSubtype="32" fill="hold" grpId="0" nodeType="afterEffect">
                                  <p:stCondLst>
                                    <p:cond delay="0"/>
                                  </p:stCondLst>
                                  <p:childTnLst>
                                    <p:set>
                                      <p:cBhvr>
                                        <p:cTn id="44" dur="1" fill="hold">
                                          <p:stCondLst>
                                            <p:cond delay="0"/>
                                          </p:stCondLst>
                                        </p:cTn>
                                        <p:tgtEl>
                                          <p:spTgt spid="55302"/>
                                        </p:tgtEl>
                                        <p:attrNameLst>
                                          <p:attrName>style.visibility</p:attrName>
                                        </p:attrNameLst>
                                      </p:cBhvr>
                                      <p:to>
                                        <p:strVal val="visible"/>
                                      </p:to>
                                    </p:set>
                                    <p:anim calcmode="lin" valueType="num">
                                      <p:cBhvr>
                                        <p:cTn id="45" dur="500" fill="hold"/>
                                        <p:tgtEl>
                                          <p:spTgt spid="55302"/>
                                        </p:tgtEl>
                                        <p:attrNameLst>
                                          <p:attrName>ppt_w</p:attrName>
                                        </p:attrNameLst>
                                      </p:cBhvr>
                                      <p:tavLst>
                                        <p:tav tm="0">
                                          <p:val>
                                            <p:strVal val="4*#ppt_w"/>
                                          </p:val>
                                        </p:tav>
                                        <p:tav tm="100000">
                                          <p:val>
                                            <p:strVal val="#ppt_w"/>
                                          </p:val>
                                        </p:tav>
                                      </p:tavLst>
                                    </p:anim>
                                    <p:anim calcmode="lin" valueType="num">
                                      <p:cBhvr>
                                        <p:cTn id="46" dur="500" fill="hold"/>
                                        <p:tgtEl>
                                          <p:spTgt spid="55302"/>
                                        </p:tgtEl>
                                        <p:attrNameLst>
                                          <p:attrName>ppt_h</p:attrName>
                                        </p:attrNameLst>
                                      </p:cBhvr>
                                      <p:tavLst>
                                        <p:tav tm="0">
                                          <p:val>
                                            <p:strVal val="4*#ppt_h"/>
                                          </p:val>
                                        </p:tav>
                                        <p:tav tm="100000">
                                          <p:val>
                                            <p:strVal val="#ppt_h"/>
                                          </p:val>
                                        </p:tav>
                                      </p:tavLst>
                                    </p:anim>
                                  </p:childTnLst>
                                </p:cTn>
                              </p:par>
                            </p:childTnLst>
                          </p:cTn>
                        </p:par>
                        <p:par>
                          <p:cTn id="47" fill="hold" nodeType="afterGroup">
                            <p:stCondLst>
                              <p:cond delay="1000"/>
                            </p:stCondLst>
                            <p:childTnLst>
                              <p:par>
                                <p:cTn id="48" presetID="23" presetClass="entr" presetSubtype="32" fill="hold" grpId="0" nodeType="afterEffect">
                                  <p:stCondLst>
                                    <p:cond delay="0"/>
                                  </p:stCondLst>
                                  <p:childTnLst>
                                    <p:set>
                                      <p:cBhvr>
                                        <p:cTn id="49" dur="1" fill="hold">
                                          <p:stCondLst>
                                            <p:cond delay="0"/>
                                          </p:stCondLst>
                                        </p:cTn>
                                        <p:tgtEl>
                                          <p:spTgt spid="55301"/>
                                        </p:tgtEl>
                                        <p:attrNameLst>
                                          <p:attrName>style.visibility</p:attrName>
                                        </p:attrNameLst>
                                      </p:cBhvr>
                                      <p:to>
                                        <p:strVal val="visible"/>
                                      </p:to>
                                    </p:set>
                                    <p:anim calcmode="lin" valueType="num">
                                      <p:cBhvr>
                                        <p:cTn id="50" dur="500" fill="hold"/>
                                        <p:tgtEl>
                                          <p:spTgt spid="55301"/>
                                        </p:tgtEl>
                                        <p:attrNameLst>
                                          <p:attrName>ppt_w</p:attrName>
                                        </p:attrNameLst>
                                      </p:cBhvr>
                                      <p:tavLst>
                                        <p:tav tm="0">
                                          <p:val>
                                            <p:strVal val="4*#ppt_w"/>
                                          </p:val>
                                        </p:tav>
                                        <p:tav tm="100000">
                                          <p:val>
                                            <p:strVal val="#ppt_w"/>
                                          </p:val>
                                        </p:tav>
                                      </p:tavLst>
                                    </p:anim>
                                    <p:anim calcmode="lin" valueType="num">
                                      <p:cBhvr>
                                        <p:cTn id="51" dur="500" fill="hold"/>
                                        <p:tgtEl>
                                          <p:spTgt spid="55301"/>
                                        </p:tgtEl>
                                        <p:attrNameLst>
                                          <p:attrName>ppt_h</p:attrName>
                                        </p:attrNameLst>
                                      </p:cBhvr>
                                      <p:tavLst>
                                        <p:tav tm="0">
                                          <p:val>
                                            <p:strVal val="4*#ppt_h"/>
                                          </p:val>
                                        </p:tav>
                                        <p:tav tm="100000">
                                          <p:val>
                                            <p:strVal val="#ppt_h"/>
                                          </p:val>
                                        </p:tav>
                                      </p:tavLst>
                                    </p:anim>
                                  </p:childTnLst>
                                </p:cTn>
                              </p:par>
                            </p:childTnLst>
                          </p:cTn>
                        </p:par>
                        <p:par>
                          <p:cTn id="52" fill="hold" nodeType="afterGroup">
                            <p:stCondLst>
                              <p:cond delay="1500"/>
                            </p:stCondLst>
                            <p:childTnLst>
                              <p:par>
                                <p:cTn id="53" presetID="22" presetClass="entr" presetSubtype="8" fill="hold" grpId="0" nodeType="afterEffect">
                                  <p:stCondLst>
                                    <p:cond delay="0"/>
                                  </p:stCondLst>
                                  <p:childTnLst>
                                    <p:set>
                                      <p:cBhvr>
                                        <p:cTn id="54" dur="1" fill="hold">
                                          <p:stCondLst>
                                            <p:cond delay="0"/>
                                          </p:stCondLst>
                                        </p:cTn>
                                        <p:tgtEl>
                                          <p:spTgt spid="55316"/>
                                        </p:tgtEl>
                                        <p:attrNameLst>
                                          <p:attrName>style.visibility</p:attrName>
                                        </p:attrNameLst>
                                      </p:cBhvr>
                                      <p:to>
                                        <p:strVal val="visible"/>
                                      </p:to>
                                    </p:set>
                                    <p:animEffect transition="in" filter="wipe(left)">
                                      <p:cBhvr>
                                        <p:cTn id="55" dur="500"/>
                                        <p:tgtEl>
                                          <p:spTgt spid="55316"/>
                                        </p:tgtEl>
                                      </p:cBhvr>
                                    </p:animEffect>
                                  </p:childTnLst>
                                </p:cTn>
                              </p:par>
                            </p:childTnLst>
                          </p:cTn>
                        </p:par>
                        <p:par>
                          <p:cTn id="56" fill="hold" nodeType="afterGroup">
                            <p:stCondLst>
                              <p:cond delay="2000"/>
                            </p:stCondLst>
                            <p:childTnLst>
                              <p:par>
                                <p:cTn id="57" presetID="22" presetClass="entr" presetSubtype="8" fill="hold" grpId="0" nodeType="afterEffect">
                                  <p:stCondLst>
                                    <p:cond delay="0"/>
                                  </p:stCondLst>
                                  <p:childTnLst>
                                    <p:set>
                                      <p:cBhvr>
                                        <p:cTn id="58" dur="1" fill="hold">
                                          <p:stCondLst>
                                            <p:cond delay="0"/>
                                          </p:stCondLst>
                                        </p:cTn>
                                        <p:tgtEl>
                                          <p:spTgt spid="55318"/>
                                        </p:tgtEl>
                                        <p:attrNameLst>
                                          <p:attrName>style.visibility</p:attrName>
                                        </p:attrNameLst>
                                      </p:cBhvr>
                                      <p:to>
                                        <p:strVal val="visible"/>
                                      </p:to>
                                    </p:set>
                                    <p:animEffect transition="in" filter="wipe(left)">
                                      <p:cBhvr>
                                        <p:cTn id="59" dur="500"/>
                                        <p:tgtEl>
                                          <p:spTgt spid="55318"/>
                                        </p:tgtEl>
                                      </p:cBhvr>
                                    </p:animEffect>
                                  </p:childTnLst>
                                </p:cTn>
                              </p:par>
                            </p:childTnLst>
                          </p:cTn>
                        </p:par>
                        <p:par>
                          <p:cTn id="60" fill="hold" nodeType="afterGroup">
                            <p:stCondLst>
                              <p:cond delay="2500"/>
                            </p:stCondLst>
                            <p:childTnLst>
                              <p:par>
                                <p:cTn id="61" presetID="22" presetClass="entr" presetSubtype="8" fill="hold" grpId="0" nodeType="afterEffect">
                                  <p:stCondLst>
                                    <p:cond delay="0"/>
                                  </p:stCondLst>
                                  <p:childTnLst>
                                    <p:set>
                                      <p:cBhvr>
                                        <p:cTn id="62" dur="1" fill="hold">
                                          <p:stCondLst>
                                            <p:cond delay="0"/>
                                          </p:stCondLst>
                                        </p:cTn>
                                        <p:tgtEl>
                                          <p:spTgt spid="55319"/>
                                        </p:tgtEl>
                                        <p:attrNameLst>
                                          <p:attrName>style.visibility</p:attrName>
                                        </p:attrNameLst>
                                      </p:cBhvr>
                                      <p:to>
                                        <p:strVal val="visible"/>
                                      </p:to>
                                    </p:set>
                                    <p:animEffect transition="in" filter="wipe(left)">
                                      <p:cBhvr>
                                        <p:cTn id="63" dur="500"/>
                                        <p:tgtEl>
                                          <p:spTgt spid="55319"/>
                                        </p:tgtEl>
                                      </p:cBhvr>
                                    </p:animEffect>
                                  </p:childTnLst>
                                </p:cTn>
                              </p:par>
                            </p:childTnLst>
                          </p:cTn>
                        </p:par>
                        <p:par>
                          <p:cTn id="64" fill="hold" nodeType="afterGroup">
                            <p:stCondLst>
                              <p:cond delay="3000"/>
                            </p:stCondLst>
                            <p:childTnLst>
                              <p:par>
                                <p:cTn id="65" presetID="22" presetClass="entr" presetSubtype="8" fill="hold" grpId="0" nodeType="afterEffect">
                                  <p:stCondLst>
                                    <p:cond delay="0"/>
                                  </p:stCondLst>
                                  <p:childTnLst>
                                    <p:set>
                                      <p:cBhvr>
                                        <p:cTn id="66" dur="1" fill="hold">
                                          <p:stCondLst>
                                            <p:cond delay="0"/>
                                          </p:stCondLst>
                                        </p:cTn>
                                        <p:tgtEl>
                                          <p:spTgt spid="55320"/>
                                        </p:tgtEl>
                                        <p:attrNameLst>
                                          <p:attrName>style.visibility</p:attrName>
                                        </p:attrNameLst>
                                      </p:cBhvr>
                                      <p:to>
                                        <p:strVal val="visible"/>
                                      </p:to>
                                    </p:set>
                                    <p:animEffect transition="in" filter="wipe(left)">
                                      <p:cBhvr>
                                        <p:cTn id="67" dur="500"/>
                                        <p:tgtEl>
                                          <p:spTgt spid="55320"/>
                                        </p:tgtEl>
                                      </p:cBhvr>
                                    </p:animEffect>
                                  </p:childTnLst>
                                </p:cTn>
                              </p:par>
                            </p:childTnLst>
                          </p:cTn>
                        </p:par>
                        <p:par>
                          <p:cTn id="68" fill="hold" nodeType="afterGroup">
                            <p:stCondLst>
                              <p:cond delay="3500"/>
                            </p:stCondLst>
                            <p:childTnLst>
                              <p:par>
                                <p:cTn id="69" presetID="4" presetClass="entr" presetSubtype="32" fill="hold" grpId="0" nodeType="afterEffect">
                                  <p:stCondLst>
                                    <p:cond delay="0"/>
                                  </p:stCondLst>
                                  <p:childTnLst>
                                    <p:set>
                                      <p:cBhvr>
                                        <p:cTn id="70" dur="1" fill="hold">
                                          <p:stCondLst>
                                            <p:cond delay="0"/>
                                          </p:stCondLst>
                                        </p:cTn>
                                        <p:tgtEl>
                                          <p:spTgt spid="55315"/>
                                        </p:tgtEl>
                                        <p:attrNameLst>
                                          <p:attrName>style.visibility</p:attrName>
                                        </p:attrNameLst>
                                      </p:cBhvr>
                                      <p:to>
                                        <p:strVal val="visible"/>
                                      </p:to>
                                    </p:set>
                                    <p:animEffect transition="in" filter="box(out)">
                                      <p:cBhvr>
                                        <p:cTn id="71" dur="500"/>
                                        <p:tgtEl>
                                          <p:spTgt spid="55315"/>
                                        </p:tgtEl>
                                      </p:cBhvr>
                                    </p:animEffect>
                                  </p:childTnLst>
                                </p:cTn>
                              </p:par>
                            </p:childTnLst>
                          </p:cTn>
                        </p:par>
                        <p:par>
                          <p:cTn id="72" fill="hold" nodeType="afterGroup">
                            <p:stCondLst>
                              <p:cond delay="4000"/>
                            </p:stCondLst>
                            <p:childTnLst>
                              <p:par>
                                <p:cTn id="73" presetID="9" presetClass="entr" presetSubtype="0" fill="hold" grpId="0" nodeType="afterEffect">
                                  <p:stCondLst>
                                    <p:cond delay="0"/>
                                  </p:stCondLst>
                                  <p:childTnLst>
                                    <p:set>
                                      <p:cBhvr>
                                        <p:cTn id="74" dur="1" fill="hold">
                                          <p:stCondLst>
                                            <p:cond delay="0"/>
                                          </p:stCondLst>
                                        </p:cTn>
                                        <p:tgtEl>
                                          <p:spTgt spid="55298"/>
                                        </p:tgtEl>
                                        <p:attrNameLst>
                                          <p:attrName>style.visibility</p:attrName>
                                        </p:attrNameLst>
                                      </p:cBhvr>
                                      <p:to>
                                        <p:strVal val="visible"/>
                                      </p:to>
                                    </p:set>
                                    <p:animEffect transition="in" filter="dissolve">
                                      <p:cBhvr>
                                        <p:cTn id="75" dur="500"/>
                                        <p:tgtEl>
                                          <p:spTgt spid="55298"/>
                                        </p:tgtEl>
                                      </p:cBhvr>
                                    </p:animEffect>
                                  </p:childTnLst>
                                </p:cTn>
                              </p:par>
                            </p:childTnLst>
                          </p:cTn>
                        </p:par>
                        <p:par>
                          <p:cTn id="76" fill="hold" nodeType="afterGroup">
                            <p:stCondLst>
                              <p:cond delay="4500"/>
                            </p:stCondLst>
                            <p:childTnLst>
                              <p:par>
                                <p:cTn id="77" presetID="22" presetClass="entr" presetSubtype="8" fill="hold" grpId="0" nodeType="afterEffect">
                                  <p:stCondLst>
                                    <p:cond delay="0"/>
                                  </p:stCondLst>
                                  <p:childTnLst>
                                    <p:set>
                                      <p:cBhvr>
                                        <p:cTn id="78" dur="1" fill="hold">
                                          <p:stCondLst>
                                            <p:cond delay="0"/>
                                          </p:stCondLst>
                                        </p:cTn>
                                        <p:tgtEl>
                                          <p:spTgt spid="55313"/>
                                        </p:tgtEl>
                                        <p:attrNameLst>
                                          <p:attrName>style.visibility</p:attrName>
                                        </p:attrNameLst>
                                      </p:cBhvr>
                                      <p:to>
                                        <p:strVal val="visible"/>
                                      </p:to>
                                    </p:set>
                                    <p:animEffect transition="in" filter="wipe(left)">
                                      <p:cBhvr>
                                        <p:cTn id="79" dur="500"/>
                                        <p:tgtEl>
                                          <p:spTgt spid="55313"/>
                                        </p:tgtEl>
                                      </p:cBhvr>
                                    </p:animEffect>
                                  </p:childTnLst>
                                </p:cTn>
                              </p:par>
                            </p:childTnLst>
                          </p:cTn>
                        </p:par>
                        <p:par>
                          <p:cTn id="80" fill="hold" nodeType="afterGroup">
                            <p:stCondLst>
                              <p:cond delay="5000"/>
                            </p:stCondLst>
                            <p:childTnLst>
                              <p:par>
                                <p:cTn id="81" presetID="4" presetClass="entr" presetSubtype="32" fill="hold" grpId="0" nodeType="afterEffect">
                                  <p:stCondLst>
                                    <p:cond delay="0"/>
                                  </p:stCondLst>
                                  <p:childTnLst>
                                    <p:set>
                                      <p:cBhvr>
                                        <p:cTn id="82" dur="1" fill="hold">
                                          <p:stCondLst>
                                            <p:cond delay="0"/>
                                          </p:stCondLst>
                                        </p:cTn>
                                        <p:tgtEl>
                                          <p:spTgt spid="55314"/>
                                        </p:tgtEl>
                                        <p:attrNameLst>
                                          <p:attrName>style.visibility</p:attrName>
                                        </p:attrNameLst>
                                      </p:cBhvr>
                                      <p:to>
                                        <p:strVal val="visible"/>
                                      </p:to>
                                    </p:set>
                                    <p:animEffect transition="in" filter="box(out)">
                                      <p:cBhvr>
                                        <p:cTn id="83" dur="500"/>
                                        <p:tgtEl>
                                          <p:spTgt spid="55314"/>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9" presetClass="entr" presetSubtype="0" fill="hold" grpId="0" nodeType="clickEffect">
                                  <p:stCondLst>
                                    <p:cond delay="0"/>
                                  </p:stCondLst>
                                  <p:childTnLst>
                                    <p:set>
                                      <p:cBhvr>
                                        <p:cTn id="87" dur="1" fill="hold">
                                          <p:stCondLst>
                                            <p:cond delay="0"/>
                                          </p:stCondLst>
                                        </p:cTn>
                                        <p:tgtEl>
                                          <p:spTgt spid="55299"/>
                                        </p:tgtEl>
                                        <p:attrNameLst>
                                          <p:attrName>style.visibility</p:attrName>
                                        </p:attrNameLst>
                                      </p:cBhvr>
                                      <p:to>
                                        <p:strVal val="visible"/>
                                      </p:to>
                                    </p:set>
                                    <p:animEffect transition="in" filter="dissolve">
                                      <p:cBhvr>
                                        <p:cTn id="88" dur="500"/>
                                        <p:tgtEl>
                                          <p:spTgt spid="55299"/>
                                        </p:tgtEl>
                                      </p:cBhvr>
                                    </p:animEffect>
                                  </p:childTnLst>
                                </p:cTn>
                              </p:par>
                            </p:childTnLst>
                          </p:cTn>
                        </p:par>
                        <p:par>
                          <p:cTn id="89" fill="hold" nodeType="afterGroup">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55312"/>
                                        </p:tgtEl>
                                        <p:attrNameLst>
                                          <p:attrName>style.visibility</p:attrName>
                                        </p:attrNameLst>
                                      </p:cBhvr>
                                      <p:to>
                                        <p:strVal val="visible"/>
                                      </p:to>
                                    </p:set>
                                    <p:animEffect transition="in" filter="wipe(left)">
                                      <p:cBhvr>
                                        <p:cTn id="92" dur="500"/>
                                        <p:tgtEl>
                                          <p:spTgt spid="55312"/>
                                        </p:tgtEl>
                                      </p:cBhvr>
                                    </p:animEffect>
                                  </p:childTnLst>
                                </p:cTn>
                              </p:par>
                            </p:childTnLst>
                          </p:cTn>
                        </p:par>
                        <p:par>
                          <p:cTn id="93" fill="hold" nodeType="afterGroup">
                            <p:stCondLst>
                              <p:cond delay="1000"/>
                            </p:stCondLst>
                            <p:childTnLst>
                              <p:par>
                                <p:cTn id="94" presetID="22" presetClass="entr" presetSubtype="8" fill="hold" grpId="0" nodeType="afterEffect">
                                  <p:stCondLst>
                                    <p:cond delay="0"/>
                                  </p:stCondLst>
                                  <p:childTnLst>
                                    <p:set>
                                      <p:cBhvr>
                                        <p:cTn id="95" dur="1" fill="hold">
                                          <p:stCondLst>
                                            <p:cond delay="0"/>
                                          </p:stCondLst>
                                        </p:cTn>
                                        <p:tgtEl>
                                          <p:spTgt spid="55323"/>
                                        </p:tgtEl>
                                        <p:attrNameLst>
                                          <p:attrName>style.visibility</p:attrName>
                                        </p:attrNameLst>
                                      </p:cBhvr>
                                      <p:to>
                                        <p:strVal val="visible"/>
                                      </p:to>
                                    </p:set>
                                    <p:animEffect transition="in" filter="wipe(left)">
                                      <p:cBhvr>
                                        <p:cTn id="96" dur="500"/>
                                        <p:tgtEl>
                                          <p:spTgt spid="55323"/>
                                        </p:tgtEl>
                                      </p:cBhvr>
                                    </p:animEffect>
                                  </p:childTnLst>
                                </p:cTn>
                              </p:par>
                            </p:childTnLst>
                          </p:cTn>
                        </p:par>
                        <p:par>
                          <p:cTn id="97" fill="hold" nodeType="afterGroup">
                            <p:stCondLst>
                              <p:cond delay="1500"/>
                            </p:stCondLst>
                            <p:childTnLst>
                              <p:par>
                                <p:cTn id="98" presetID="4" presetClass="entr" presetSubtype="32" fill="hold" grpId="0" nodeType="afterEffect">
                                  <p:stCondLst>
                                    <p:cond delay="0"/>
                                  </p:stCondLst>
                                  <p:childTnLst>
                                    <p:set>
                                      <p:cBhvr>
                                        <p:cTn id="99" dur="1" fill="hold">
                                          <p:stCondLst>
                                            <p:cond delay="0"/>
                                          </p:stCondLst>
                                        </p:cTn>
                                        <p:tgtEl>
                                          <p:spTgt spid="55311"/>
                                        </p:tgtEl>
                                        <p:attrNameLst>
                                          <p:attrName>style.visibility</p:attrName>
                                        </p:attrNameLst>
                                      </p:cBhvr>
                                      <p:to>
                                        <p:strVal val="visible"/>
                                      </p:to>
                                    </p:set>
                                    <p:animEffect transition="in" filter="box(out)">
                                      <p:cBhvr>
                                        <p:cTn id="100" dur="500"/>
                                        <p:tgtEl>
                                          <p:spTgt spid="55311"/>
                                        </p:tgtEl>
                                      </p:cBhvr>
                                    </p:animEffect>
                                  </p:childTnLst>
                                </p:cTn>
                              </p:par>
                            </p:childTnLst>
                          </p:cTn>
                        </p:par>
                        <p:par>
                          <p:cTn id="101" fill="hold" nodeType="afterGroup">
                            <p:stCondLst>
                              <p:cond delay="2000"/>
                            </p:stCondLst>
                            <p:childTnLst>
                              <p:par>
                                <p:cTn id="102" presetID="16" presetClass="entr" presetSubtype="42" fill="hold" nodeType="afterEffect">
                                  <p:stCondLst>
                                    <p:cond delay="0"/>
                                  </p:stCondLst>
                                  <p:childTnLst>
                                    <p:set>
                                      <p:cBhvr>
                                        <p:cTn id="103" dur="1" fill="hold">
                                          <p:stCondLst>
                                            <p:cond delay="0"/>
                                          </p:stCondLst>
                                        </p:cTn>
                                        <p:tgtEl>
                                          <p:spTgt spid="55327"/>
                                        </p:tgtEl>
                                        <p:attrNameLst>
                                          <p:attrName>style.visibility</p:attrName>
                                        </p:attrNameLst>
                                      </p:cBhvr>
                                      <p:to>
                                        <p:strVal val="visible"/>
                                      </p:to>
                                    </p:set>
                                    <p:animEffect transition="in" filter="barn(outHorizontal)">
                                      <p:cBhvr>
                                        <p:cTn id="104" dur="500"/>
                                        <p:tgtEl>
                                          <p:spTgt spid="55327"/>
                                        </p:tgtEl>
                                      </p:cBhvr>
                                    </p:animEffect>
                                  </p:childTnLst>
                                </p:cTn>
                              </p:par>
                            </p:childTnLst>
                          </p:cTn>
                        </p:par>
                        <p:par>
                          <p:cTn id="105" fill="hold" nodeType="afterGroup">
                            <p:stCondLst>
                              <p:cond delay="2500"/>
                            </p:stCondLst>
                            <p:childTnLst>
                              <p:par>
                                <p:cTn id="106" presetID="22" presetClass="entr" presetSubtype="8" fill="hold" grpId="0" nodeType="afterEffect">
                                  <p:stCondLst>
                                    <p:cond delay="0"/>
                                  </p:stCondLst>
                                  <p:childTnLst>
                                    <p:set>
                                      <p:cBhvr>
                                        <p:cTn id="107" dur="1" fill="hold">
                                          <p:stCondLst>
                                            <p:cond delay="0"/>
                                          </p:stCondLst>
                                        </p:cTn>
                                        <p:tgtEl>
                                          <p:spTgt spid="55310"/>
                                        </p:tgtEl>
                                        <p:attrNameLst>
                                          <p:attrName>style.visibility</p:attrName>
                                        </p:attrNameLst>
                                      </p:cBhvr>
                                      <p:to>
                                        <p:strVal val="visible"/>
                                      </p:to>
                                    </p:set>
                                    <p:animEffect transition="in" filter="wipe(left)">
                                      <p:cBhvr>
                                        <p:cTn id="108" dur="500"/>
                                        <p:tgtEl>
                                          <p:spTgt spid="55310"/>
                                        </p:tgtEl>
                                      </p:cBhvr>
                                    </p:animEffect>
                                  </p:childTnLst>
                                </p:cTn>
                              </p:par>
                            </p:childTnLst>
                          </p:cTn>
                        </p:par>
                        <p:par>
                          <p:cTn id="109" fill="hold" nodeType="afterGroup">
                            <p:stCondLst>
                              <p:cond delay="3000"/>
                            </p:stCondLst>
                            <p:childTnLst>
                              <p:par>
                                <p:cTn id="110" presetID="22" presetClass="entr" presetSubtype="8" fill="hold" grpId="0" nodeType="afterEffect">
                                  <p:stCondLst>
                                    <p:cond delay="0"/>
                                  </p:stCondLst>
                                  <p:childTnLst>
                                    <p:set>
                                      <p:cBhvr>
                                        <p:cTn id="111" dur="1" fill="hold">
                                          <p:stCondLst>
                                            <p:cond delay="0"/>
                                          </p:stCondLst>
                                        </p:cTn>
                                        <p:tgtEl>
                                          <p:spTgt spid="55328"/>
                                        </p:tgtEl>
                                        <p:attrNameLst>
                                          <p:attrName>style.visibility</p:attrName>
                                        </p:attrNameLst>
                                      </p:cBhvr>
                                      <p:to>
                                        <p:strVal val="visible"/>
                                      </p:to>
                                    </p:set>
                                    <p:animEffect transition="in" filter="wipe(left)">
                                      <p:cBhvr>
                                        <p:cTn id="112" dur="500"/>
                                        <p:tgtEl>
                                          <p:spTgt spid="55328"/>
                                        </p:tgtEl>
                                      </p:cBhvr>
                                    </p:animEffect>
                                  </p:childTnLst>
                                </p:cTn>
                              </p:par>
                            </p:childTnLst>
                          </p:cTn>
                        </p:par>
                        <p:par>
                          <p:cTn id="113" fill="hold" nodeType="afterGroup">
                            <p:stCondLst>
                              <p:cond delay="3500"/>
                            </p:stCondLst>
                            <p:childTnLst>
                              <p:par>
                                <p:cTn id="114" presetID="4" presetClass="entr" presetSubtype="32" fill="hold" grpId="0" nodeType="afterEffect">
                                  <p:stCondLst>
                                    <p:cond delay="0"/>
                                  </p:stCondLst>
                                  <p:childTnLst>
                                    <p:set>
                                      <p:cBhvr>
                                        <p:cTn id="115" dur="1" fill="hold">
                                          <p:stCondLst>
                                            <p:cond delay="0"/>
                                          </p:stCondLst>
                                        </p:cTn>
                                        <p:tgtEl>
                                          <p:spTgt spid="55309"/>
                                        </p:tgtEl>
                                        <p:attrNameLst>
                                          <p:attrName>style.visibility</p:attrName>
                                        </p:attrNameLst>
                                      </p:cBhvr>
                                      <p:to>
                                        <p:strVal val="visible"/>
                                      </p:to>
                                    </p:set>
                                    <p:animEffect transition="in" filter="box(out)">
                                      <p:cBhvr>
                                        <p:cTn id="116" dur="500"/>
                                        <p:tgtEl>
                                          <p:spTgt spid="55309"/>
                                        </p:tgtEl>
                                      </p:cBhvr>
                                    </p:animEffect>
                                  </p:childTnLst>
                                </p:cTn>
                              </p:par>
                            </p:childTnLst>
                          </p:cTn>
                        </p:par>
                        <p:par>
                          <p:cTn id="117" fill="hold" nodeType="afterGroup">
                            <p:stCondLst>
                              <p:cond delay="4000"/>
                            </p:stCondLst>
                            <p:childTnLst>
                              <p:par>
                                <p:cTn id="118" presetID="16" presetClass="entr" presetSubtype="42" fill="hold" nodeType="afterEffect">
                                  <p:stCondLst>
                                    <p:cond delay="0"/>
                                  </p:stCondLst>
                                  <p:childTnLst>
                                    <p:set>
                                      <p:cBhvr>
                                        <p:cTn id="119" dur="1" fill="hold">
                                          <p:stCondLst>
                                            <p:cond delay="0"/>
                                          </p:stCondLst>
                                        </p:cTn>
                                        <p:tgtEl>
                                          <p:spTgt spid="55329"/>
                                        </p:tgtEl>
                                        <p:attrNameLst>
                                          <p:attrName>style.visibility</p:attrName>
                                        </p:attrNameLst>
                                      </p:cBhvr>
                                      <p:to>
                                        <p:strVal val="visible"/>
                                      </p:to>
                                    </p:set>
                                    <p:animEffect transition="in" filter="barn(outHorizontal)">
                                      <p:cBhvr>
                                        <p:cTn id="120" dur="500"/>
                                        <p:tgtEl>
                                          <p:spTgt spid="55329"/>
                                        </p:tgtEl>
                                      </p:cBhvr>
                                    </p:animEffect>
                                  </p:childTnLst>
                                </p:cTn>
                              </p:par>
                            </p:childTnLst>
                          </p:cTn>
                        </p:par>
                        <p:par>
                          <p:cTn id="121" fill="hold" nodeType="afterGroup">
                            <p:stCondLst>
                              <p:cond delay="4500"/>
                            </p:stCondLst>
                            <p:childTnLst>
                              <p:par>
                                <p:cTn id="122" presetID="22" presetClass="entr" presetSubtype="8" fill="hold" grpId="0" nodeType="afterEffect">
                                  <p:stCondLst>
                                    <p:cond delay="0"/>
                                  </p:stCondLst>
                                  <p:childTnLst>
                                    <p:set>
                                      <p:cBhvr>
                                        <p:cTn id="123" dur="1" fill="hold">
                                          <p:stCondLst>
                                            <p:cond delay="0"/>
                                          </p:stCondLst>
                                        </p:cTn>
                                        <p:tgtEl>
                                          <p:spTgt spid="55308"/>
                                        </p:tgtEl>
                                        <p:attrNameLst>
                                          <p:attrName>style.visibility</p:attrName>
                                        </p:attrNameLst>
                                      </p:cBhvr>
                                      <p:to>
                                        <p:strVal val="visible"/>
                                      </p:to>
                                    </p:set>
                                    <p:animEffect transition="in" filter="wipe(left)">
                                      <p:cBhvr>
                                        <p:cTn id="124" dur="500"/>
                                        <p:tgtEl>
                                          <p:spTgt spid="55308"/>
                                        </p:tgtEl>
                                      </p:cBhvr>
                                    </p:animEffect>
                                  </p:childTnLst>
                                </p:cTn>
                              </p:par>
                            </p:childTnLst>
                          </p:cTn>
                        </p:par>
                        <p:par>
                          <p:cTn id="125" fill="hold" nodeType="afterGroup">
                            <p:stCondLst>
                              <p:cond delay="5000"/>
                            </p:stCondLst>
                            <p:childTnLst>
                              <p:par>
                                <p:cTn id="126" presetID="22" presetClass="entr" presetSubtype="8" fill="hold" grpId="0" nodeType="afterEffect">
                                  <p:stCondLst>
                                    <p:cond delay="0"/>
                                  </p:stCondLst>
                                  <p:childTnLst>
                                    <p:set>
                                      <p:cBhvr>
                                        <p:cTn id="127" dur="1" fill="hold">
                                          <p:stCondLst>
                                            <p:cond delay="0"/>
                                          </p:stCondLst>
                                        </p:cTn>
                                        <p:tgtEl>
                                          <p:spTgt spid="55330"/>
                                        </p:tgtEl>
                                        <p:attrNameLst>
                                          <p:attrName>style.visibility</p:attrName>
                                        </p:attrNameLst>
                                      </p:cBhvr>
                                      <p:to>
                                        <p:strVal val="visible"/>
                                      </p:to>
                                    </p:set>
                                    <p:animEffect transition="in" filter="wipe(left)">
                                      <p:cBhvr>
                                        <p:cTn id="128" dur="500"/>
                                        <p:tgtEl>
                                          <p:spTgt spid="55330"/>
                                        </p:tgtEl>
                                      </p:cBhvr>
                                    </p:animEffect>
                                  </p:childTnLst>
                                </p:cTn>
                              </p:par>
                            </p:childTnLst>
                          </p:cTn>
                        </p:par>
                        <p:par>
                          <p:cTn id="129" fill="hold" nodeType="afterGroup">
                            <p:stCondLst>
                              <p:cond delay="5500"/>
                            </p:stCondLst>
                            <p:childTnLst>
                              <p:par>
                                <p:cTn id="130" presetID="4" presetClass="entr" presetSubtype="32" fill="hold" grpId="0" nodeType="afterEffect">
                                  <p:stCondLst>
                                    <p:cond delay="0"/>
                                  </p:stCondLst>
                                  <p:childTnLst>
                                    <p:set>
                                      <p:cBhvr>
                                        <p:cTn id="131" dur="1" fill="hold">
                                          <p:stCondLst>
                                            <p:cond delay="0"/>
                                          </p:stCondLst>
                                        </p:cTn>
                                        <p:tgtEl>
                                          <p:spTgt spid="55307"/>
                                        </p:tgtEl>
                                        <p:attrNameLst>
                                          <p:attrName>style.visibility</p:attrName>
                                        </p:attrNameLst>
                                      </p:cBhvr>
                                      <p:to>
                                        <p:strVal val="visible"/>
                                      </p:to>
                                    </p:set>
                                    <p:animEffect transition="in" filter="box(out)">
                                      <p:cBhvr>
                                        <p:cTn id="132" dur="500"/>
                                        <p:tgtEl>
                                          <p:spTgt spid="55307"/>
                                        </p:tgtEl>
                                      </p:cBhvr>
                                    </p:animEffect>
                                  </p:childTnLst>
                                </p:cTn>
                              </p:par>
                            </p:childTnLst>
                          </p:cTn>
                        </p:par>
                        <p:par>
                          <p:cTn id="133" fill="hold" nodeType="afterGroup">
                            <p:stCondLst>
                              <p:cond delay="6000"/>
                            </p:stCondLst>
                            <p:childTnLst>
                              <p:par>
                                <p:cTn id="134" presetID="4" presetClass="entr" presetSubtype="32" fill="hold" grpId="0" nodeType="afterEffect">
                                  <p:stCondLst>
                                    <p:cond delay="0"/>
                                  </p:stCondLst>
                                  <p:childTnLst>
                                    <p:set>
                                      <p:cBhvr>
                                        <p:cTn id="135" dur="1" fill="hold">
                                          <p:stCondLst>
                                            <p:cond delay="0"/>
                                          </p:stCondLst>
                                        </p:cTn>
                                        <p:tgtEl>
                                          <p:spTgt spid="55324"/>
                                        </p:tgtEl>
                                        <p:attrNameLst>
                                          <p:attrName>style.visibility</p:attrName>
                                        </p:attrNameLst>
                                      </p:cBhvr>
                                      <p:to>
                                        <p:strVal val="visible"/>
                                      </p:to>
                                    </p:set>
                                    <p:animEffect transition="in" filter="box(out)">
                                      <p:cBhvr>
                                        <p:cTn id="136" dur="500"/>
                                        <p:tgtEl>
                                          <p:spTgt spid="55324"/>
                                        </p:tgtEl>
                                      </p:cBhvr>
                                    </p:animEffect>
                                  </p:childTnLst>
                                </p:cTn>
                              </p:par>
                            </p:childTnLst>
                          </p:cTn>
                        </p:par>
                        <p:par>
                          <p:cTn id="137" fill="hold" nodeType="afterGroup">
                            <p:stCondLst>
                              <p:cond delay="6500"/>
                            </p:stCondLst>
                            <p:childTnLst>
                              <p:par>
                                <p:cTn id="138" presetID="4" presetClass="entr" presetSubtype="32" fill="hold" grpId="0" nodeType="afterEffect">
                                  <p:stCondLst>
                                    <p:cond delay="0"/>
                                  </p:stCondLst>
                                  <p:childTnLst>
                                    <p:set>
                                      <p:cBhvr>
                                        <p:cTn id="139" dur="1" fill="hold">
                                          <p:stCondLst>
                                            <p:cond delay="0"/>
                                          </p:stCondLst>
                                        </p:cTn>
                                        <p:tgtEl>
                                          <p:spTgt spid="55325"/>
                                        </p:tgtEl>
                                        <p:attrNameLst>
                                          <p:attrName>style.visibility</p:attrName>
                                        </p:attrNameLst>
                                      </p:cBhvr>
                                      <p:to>
                                        <p:strVal val="visible"/>
                                      </p:to>
                                    </p:set>
                                    <p:animEffect transition="in" filter="box(out)">
                                      <p:cBhvr>
                                        <p:cTn id="140" dur="500"/>
                                        <p:tgtEl>
                                          <p:spTgt spid="55325"/>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0" presetClass="entr" presetSubtype="0" repeatCount="3000" fill="remove" grpId="0" nodeType="clickEffect">
                                  <p:stCondLst>
                                    <p:cond delay="0"/>
                                  </p:stCondLst>
                                  <p:childTnLst>
                                    <p:set>
                                      <p:cBhvr>
                                        <p:cTn id="144" dur="1" fill="hold">
                                          <p:stCondLst>
                                            <p:cond delay="0"/>
                                          </p:stCondLst>
                                        </p:cTn>
                                        <p:tgtEl>
                                          <p:spTgt spid="2"/>
                                        </p:tgtEl>
                                        <p:attrNameLst>
                                          <p:attrName>style.visibility</p:attrName>
                                        </p:attrNameLst>
                                      </p:cBhvr>
                                      <p:to>
                                        <p:strVal val="visible"/>
                                      </p:to>
                                    </p:set>
                                    <p:animEffect transition="in" filter="fade">
                                      <p:cBhvr>
                                        <p:cTn id="14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animBg="1"/>
      <p:bldP spid="55301" grpId="0" animBg="1"/>
      <p:bldP spid="55302" grpId="0" animBg="1"/>
      <p:bldP spid="55303" grpId="0" animBg="1"/>
      <p:bldP spid="55304" grpId="0" animBg="1"/>
      <p:bldP spid="55305" grpId="0" animBg="1"/>
      <p:bldP spid="55306" grpId="0" animBg="1"/>
      <p:bldP spid="55307" grpId="0" autoUpdateAnimBg="0"/>
      <p:bldP spid="55308" grpId="0" animBg="1"/>
      <p:bldP spid="55309" grpId="0" autoUpdateAnimBg="0"/>
      <p:bldP spid="55310" grpId="0" animBg="1"/>
      <p:bldP spid="55311" grpId="0" autoUpdateAnimBg="0"/>
      <p:bldP spid="55312" grpId="0" animBg="1"/>
      <p:bldP spid="55313" grpId="0" animBg="1"/>
      <p:bldP spid="55314" grpId="0" autoUpdateAnimBg="0"/>
      <p:bldP spid="55315" grpId="0" autoUpdateAnimBg="0"/>
      <p:bldP spid="55316" grpId="0" animBg="1"/>
      <p:bldP spid="55317" grpId="0" autoUpdateAnimBg="0"/>
      <p:bldP spid="55318" grpId="0" animBg="1"/>
      <p:bldP spid="55319" grpId="0" animBg="1"/>
      <p:bldP spid="55320" grpId="0" animBg="1"/>
      <p:bldP spid="55322" grpId="0" animBg="1"/>
      <p:bldP spid="55323" grpId="0" animBg="1"/>
      <p:bldP spid="55324" grpId="0" animBg="1"/>
      <p:bldP spid="55325" grpId="0" autoUpdateAnimBg="0"/>
      <p:bldP spid="55326" grpId="0"/>
      <p:bldP spid="55328" grpId="0" animBg="1"/>
      <p:bldP spid="55330" grpId="0"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24943" name="Rectangle 15"/>
          <p:cNvSpPr>
            <a:spLocks noGrp="1" noChangeArrowheads="1"/>
          </p:cNvSpPr>
          <p:nvPr>
            <p:ph type="title"/>
          </p:nvPr>
        </p:nvSpPr>
        <p:spPr>
          <a:xfrm>
            <a:off x="-16559" y="-9489"/>
            <a:ext cx="5257800" cy="838200"/>
          </a:xfrm>
        </p:spPr>
        <p:txBody>
          <a:bodyPr>
            <a:normAutofit fontScale="90000"/>
          </a:bodyPr>
          <a:lstStyle/>
          <a:p>
            <a:pPr eaLnBrk="1" fontAlgn="auto" hangingPunct="1">
              <a:spcAft>
                <a:spcPts val="0"/>
              </a:spcAft>
              <a:defRPr/>
            </a:pPr>
            <a:r>
              <a:rPr lang="en-US" dirty="0" err="1"/>
              <a:t>Az</a:t>
            </a:r>
            <a:r>
              <a:rPr lang="en-US" dirty="0"/>
              <a:t> </a:t>
            </a:r>
            <a:r>
              <a:rPr lang="hu-HU" dirty="0" smtClean="0"/>
              <a:t>Újraszületési </a:t>
            </a:r>
            <a:r>
              <a:rPr lang="en-US" dirty="0" err="1" smtClean="0"/>
              <a:t>ciklus</a:t>
            </a:r>
            <a:endParaRPr lang="en-US" dirty="0"/>
          </a:p>
        </p:txBody>
      </p:sp>
      <p:grpSp>
        <p:nvGrpSpPr>
          <p:cNvPr id="3" name="Group 2"/>
          <p:cNvGrpSpPr>
            <a:grpSpLocks/>
          </p:cNvGrpSpPr>
          <p:nvPr/>
        </p:nvGrpSpPr>
        <p:grpSpPr bwMode="auto">
          <a:xfrm>
            <a:off x="2214563" y="341313"/>
            <a:ext cx="7296150" cy="6275387"/>
            <a:chOff x="-174625" y="146050"/>
            <a:chExt cx="9364538" cy="8312150"/>
          </a:xfrm>
        </p:grpSpPr>
        <p:sp>
          <p:nvSpPr>
            <p:cNvPr id="25608" name="Oval 2"/>
            <p:cNvSpPr>
              <a:spLocks noChangeAspect="1" noChangeArrowheads="1"/>
            </p:cNvSpPr>
            <p:nvPr/>
          </p:nvSpPr>
          <p:spPr bwMode="auto">
            <a:xfrm>
              <a:off x="533400" y="381000"/>
              <a:ext cx="8077200" cy="8077200"/>
            </a:xfrm>
            <a:prstGeom prst="ellipse">
              <a:avLst/>
            </a:prstGeom>
            <a:gradFill rotWithShape="0">
              <a:gsLst>
                <a:gs pos="0">
                  <a:srgbClr val="FF66FF"/>
                </a:gs>
                <a:gs pos="100000">
                  <a:srgbClr val="33CCFF"/>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400">
                <a:solidFill>
                  <a:schemeClr val="tx1"/>
                </a:solidFill>
              </a:endParaRPr>
            </a:p>
          </p:txBody>
        </p:sp>
        <p:sp>
          <p:nvSpPr>
            <p:cNvPr id="25609" name="Arc 3"/>
            <p:cNvSpPr>
              <a:spLocks/>
            </p:cNvSpPr>
            <p:nvPr/>
          </p:nvSpPr>
          <p:spPr bwMode="auto">
            <a:xfrm rot="5240456">
              <a:off x="5289550" y="3702050"/>
              <a:ext cx="2114550" cy="3397250"/>
            </a:xfrm>
            <a:custGeom>
              <a:avLst/>
              <a:gdLst>
                <a:gd name="T0" fmla="*/ 215937257 w 12930"/>
                <a:gd name="T1" fmla="*/ 0 h 20034"/>
                <a:gd name="T2" fmla="*/ 345809876 w 12930"/>
                <a:gd name="T3" fmla="*/ 78559838 h 20034"/>
                <a:gd name="T4" fmla="*/ 0 w 12930"/>
                <a:gd name="T5" fmla="*/ 576086032 h 20034"/>
                <a:gd name="T6" fmla="*/ 0 60000 65536"/>
                <a:gd name="T7" fmla="*/ 0 60000 65536"/>
                <a:gd name="T8" fmla="*/ 0 60000 65536"/>
              </a:gdLst>
              <a:ahLst/>
              <a:cxnLst>
                <a:cxn ang="T6">
                  <a:pos x="T0" y="T1"/>
                </a:cxn>
                <a:cxn ang="T7">
                  <a:pos x="T2" y="T3"/>
                </a:cxn>
                <a:cxn ang="T8">
                  <a:pos x="T4" y="T5"/>
                </a:cxn>
              </a:cxnLst>
              <a:rect l="0" t="0" r="r" b="b"/>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lnTo>
                    <a:pt x="8074" y="-1"/>
                  </a:lnTo>
                  <a:close/>
                </a:path>
              </a:pathLst>
            </a:custGeom>
            <a:solidFill>
              <a:srgbClr val="FF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hu-HU"/>
            </a:p>
          </p:txBody>
        </p:sp>
        <p:sp>
          <p:nvSpPr>
            <p:cNvPr id="25610" name="Arc 4"/>
            <p:cNvSpPr>
              <a:spLocks/>
            </p:cNvSpPr>
            <p:nvPr/>
          </p:nvSpPr>
          <p:spPr bwMode="auto">
            <a:xfrm rot="4374428">
              <a:off x="5441950" y="3244850"/>
              <a:ext cx="2114550" cy="3397250"/>
            </a:xfrm>
            <a:custGeom>
              <a:avLst/>
              <a:gdLst>
                <a:gd name="T0" fmla="*/ 215937257 w 12930"/>
                <a:gd name="T1" fmla="*/ 0 h 20034"/>
                <a:gd name="T2" fmla="*/ 345809876 w 12930"/>
                <a:gd name="T3" fmla="*/ 78559838 h 20034"/>
                <a:gd name="T4" fmla="*/ 0 w 12930"/>
                <a:gd name="T5" fmla="*/ 576086032 h 20034"/>
                <a:gd name="T6" fmla="*/ 0 60000 65536"/>
                <a:gd name="T7" fmla="*/ 0 60000 65536"/>
                <a:gd name="T8" fmla="*/ 0 60000 65536"/>
              </a:gdLst>
              <a:ahLst/>
              <a:cxnLst>
                <a:cxn ang="T6">
                  <a:pos x="T0" y="T1"/>
                </a:cxn>
                <a:cxn ang="T7">
                  <a:pos x="T2" y="T3"/>
                </a:cxn>
                <a:cxn ang="T8">
                  <a:pos x="T4" y="T5"/>
                </a:cxn>
              </a:cxnLst>
              <a:rect l="0" t="0" r="r" b="b"/>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lnTo>
                    <a:pt x="8074" y="-1"/>
                  </a:lnTo>
                  <a:close/>
                </a:path>
              </a:pathLst>
            </a:custGeom>
            <a:solidFill>
              <a:srgbClr val="99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hu-HU"/>
            </a:p>
          </p:txBody>
        </p:sp>
        <p:sp>
          <p:nvSpPr>
            <p:cNvPr id="25611" name="Arc 5"/>
            <p:cNvSpPr>
              <a:spLocks/>
            </p:cNvSpPr>
            <p:nvPr/>
          </p:nvSpPr>
          <p:spPr bwMode="auto">
            <a:xfrm rot="3498075">
              <a:off x="5537200" y="2768600"/>
              <a:ext cx="2114550" cy="3397250"/>
            </a:xfrm>
            <a:custGeom>
              <a:avLst/>
              <a:gdLst>
                <a:gd name="T0" fmla="*/ 215937257 w 12930"/>
                <a:gd name="T1" fmla="*/ 0 h 20034"/>
                <a:gd name="T2" fmla="*/ 345809876 w 12930"/>
                <a:gd name="T3" fmla="*/ 78559838 h 20034"/>
                <a:gd name="T4" fmla="*/ 0 w 12930"/>
                <a:gd name="T5" fmla="*/ 576086032 h 20034"/>
                <a:gd name="T6" fmla="*/ 0 60000 65536"/>
                <a:gd name="T7" fmla="*/ 0 60000 65536"/>
                <a:gd name="T8" fmla="*/ 0 60000 65536"/>
              </a:gdLst>
              <a:ahLst/>
              <a:cxnLst>
                <a:cxn ang="T6">
                  <a:pos x="T0" y="T1"/>
                </a:cxn>
                <a:cxn ang="T7">
                  <a:pos x="T2" y="T3"/>
                </a:cxn>
                <a:cxn ang="T8">
                  <a:pos x="T4" y="T5"/>
                </a:cxn>
              </a:cxnLst>
              <a:rect l="0" t="0" r="r" b="b"/>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lnTo>
                    <a:pt x="8074" y="-1"/>
                  </a:lnTo>
                  <a:close/>
                </a:path>
              </a:pathLst>
            </a:custGeom>
            <a:solidFill>
              <a:srgbClr val="9900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hu-HU"/>
            </a:p>
          </p:txBody>
        </p:sp>
        <p:sp>
          <p:nvSpPr>
            <p:cNvPr id="25612" name="Arc 6"/>
            <p:cNvSpPr>
              <a:spLocks/>
            </p:cNvSpPr>
            <p:nvPr/>
          </p:nvSpPr>
          <p:spPr bwMode="auto">
            <a:xfrm rot="2662952">
              <a:off x="5505450" y="2266950"/>
              <a:ext cx="2114550" cy="3397250"/>
            </a:xfrm>
            <a:custGeom>
              <a:avLst/>
              <a:gdLst>
                <a:gd name="T0" fmla="*/ 215937257 w 12930"/>
                <a:gd name="T1" fmla="*/ 0 h 20034"/>
                <a:gd name="T2" fmla="*/ 345809876 w 12930"/>
                <a:gd name="T3" fmla="*/ 78559838 h 20034"/>
                <a:gd name="T4" fmla="*/ 0 w 12930"/>
                <a:gd name="T5" fmla="*/ 576086032 h 20034"/>
                <a:gd name="T6" fmla="*/ 0 60000 65536"/>
                <a:gd name="T7" fmla="*/ 0 60000 65536"/>
                <a:gd name="T8" fmla="*/ 0 60000 65536"/>
              </a:gdLst>
              <a:ahLst/>
              <a:cxnLst>
                <a:cxn ang="T6">
                  <a:pos x="T0" y="T1"/>
                </a:cxn>
                <a:cxn ang="T7">
                  <a:pos x="T2" y="T3"/>
                </a:cxn>
                <a:cxn ang="T8">
                  <a:pos x="T4" y="T5"/>
                </a:cxn>
              </a:cxnLst>
              <a:rect l="0" t="0" r="r" b="b"/>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lnTo>
                    <a:pt x="8074" y="-1"/>
                  </a:lnTo>
                  <a:close/>
                </a:path>
              </a:pathLst>
            </a:cu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25613" name="Arc 7"/>
            <p:cNvSpPr>
              <a:spLocks/>
            </p:cNvSpPr>
            <p:nvPr/>
          </p:nvSpPr>
          <p:spPr bwMode="auto">
            <a:xfrm rot="1909862">
              <a:off x="5353050" y="1819275"/>
              <a:ext cx="2114550" cy="3397250"/>
            </a:xfrm>
            <a:custGeom>
              <a:avLst/>
              <a:gdLst>
                <a:gd name="T0" fmla="*/ 215937257 w 12930"/>
                <a:gd name="T1" fmla="*/ 0 h 20034"/>
                <a:gd name="T2" fmla="*/ 345809876 w 12930"/>
                <a:gd name="T3" fmla="*/ 78559838 h 20034"/>
                <a:gd name="T4" fmla="*/ 0 w 12930"/>
                <a:gd name="T5" fmla="*/ 576086032 h 20034"/>
                <a:gd name="T6" fmla="*/ 0 60000 65536"/>
                <a:gd name="T7" fmla="*/ 0 60000 65536"/>
                <a:gd name="T8" fmla="*/ 0 60000 65536"/>
              </a:gdLst>
              <a:ahLst/>
              <a:cxnLst>
                <a:cxn ang="T6">
                  <a:pos x="T0" y="T1"/>
                </a:cxn>
                <a:cxn ang="T7">
                  <a:pos x="T2" y="T3"/>
                </a:cxn>
                <a:cxn ang="T8">
                  <a:pos x="T4" y="T5"/>
                </a:cxn>
              </a:cxnLst>
              <a:rect l="0" t="0" r="r" b="b"/>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lnTo>
                    <a:pt x="8074" y="-1"/>
                  </a:lnTo>
                  <a:close/>
                </a:path>
              </a:pathLst>
            </a:custGeom>
            <a:solidFill>
              <a:srgbClr val="CC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25614" name="Arc 8"/>
            <p:cNvSpPr>
              <a:spLocks/>
            </p:cNvSpPr>
            <p:nvPr/>
          </p:nvSpPr>
          <p:spPr bwMode="auto">
            <a:xfrm rot="981475">
              <a:off x="5086350" y="1390650"/>
              <a:ext cx="2114550" cy="3397250"/>
            </a:xfrm>
            <a:custGeom>
              <a:avLst/>
              <a:gdLst>
                <a:gd name="T0" fmla="*/ 215937257 w 12930"/>
                <a:gd name="T1" fmla="*/ 0 h 20034"/>
                <a:gd name="T2" fmla="*/ 345809876 w 12930"/>
                <a:gd name="T3" fmla="*/ 78559838 h 20034"/>
                <a:gd name="T4" fmla="*/ 0 w 12930"/>
                <a:gd name="T5" fmla="*/ 576086032 h 20034"/>
                <a:gd name="T6" fmla="*/ 0 60000 65536"/>
                <a:gd name="T7" fmla="*/ 0 60000 65536"/>
                <a:gd name="T8" fmla="*/ 0 60000 65536"/>
              </a:gdLst>
              <a:ahLst/>
              <a:cxnLst>
                <a:cxn ang="T6">
                  <a:pos x="T0" y="T1"/>
                </a:cxn>
                <a:cxn ang="T7">
                  <a:pos x="T2" y="T3"/>
                </a:cxn>
                <a:cxn ang="T8">
                  <a:pos x="T4" y="T5"/>
                </a:cxn>
              </a:cxnLst>
              <a:rect l="0" t="0" r="r" b="b"/>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lnTo>
                    <a:pt x="8074" y="-1"/>
                  </a:lnTo>
                  <a:close/>
                </a:path>
              </a:pathLst>
            </a:custGeom>
            <a:solidFill>
              <a:srgbClr val="66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25615" name="Arc 9"/>
            <p:cNvSpPr>
              <a:spLocks/>
            </p:cNvSpPr>
            <p:nvPr/>
          </p:nvSpPr>
          <p:spPr bwMode="auto">
            <a:xfrm rot="179511">
              <a:off x="4714875" y="1057275"/>
              <a:ext cx="2114550" cy="3397250"/>
            </a:xfrm>
            <a:custGeom>
              <a:avLst/>
              <a:gdLst>
                <a:gd name="T0" fmla="*/ 215937257 w 12930"/>
                <a:gd name="T1" fmla="*/ 0 h 20034"/>
                <a:gd name="T2" fmla="*/ 345809876 w 12930"/>
                <a:gd name="T3" fmla="*/ 78559838 h 20034"/>
                <a:gd name="T4" fmla="*/ 0 w 12930"/>
                <a:gd name="T5" fmla="*/ 576086032 h 20034"/>
                <a:gd name="T6" fmla="*/ 0 60000 65536"/>
                <a:gd name="T7" fmla="*/ 0 60000 65536"/>
                <a:gd name="T8" fmla="*/ 0 60000 65536"/>
              </a:gdLst>
              <a:ahLst/>
              <a:cxnLst>
                <a:cxn ang="T6">
                  <a:pos x="T0" y="T1"/>
                </a:cxn>
                <a:cxn ang="T7">
                  <a:pos x="T2" y="T3"/>
                </a:cxn>
                <a:cxn ang="T8">
                  <a:pos x="T4" y="T5"/>
                </a:cxn>
              </a:cxnLst>
              <a:rect l="0" t="0" r="r" b="b"/>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lnTo>
                    <a:pt x="8074" y="-1"/>
                  </a:lnTo>
                  <a:close/>
                </a:path>
              </a:pathLst>
            </a:cu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25616" name="Arc 10"/>
            <p:cNvSpPr>
              <a:spLocks/>
            </p:cNvSpPr>
            <p:nvPr/>
          </p:nvSpPr>
          <p:spPr bwMode="auto">
            <a:xfrm rot="-3879757">
              <a:off x="1839913" y="187325"/>
              <a:ext cx="3740150" cy="3657600"/>
            </a:xfrm>
            <a:custGeom>
              <a:avLst/>
              <a:gdLst>
                <a:gd name="T0" fmla="*/ 0 w 22552"/>
                <a:gd name="T1" fmla="*/ 602149 h 21600"/>
                <a:gd name="T2" fmla="*/ 620287426 w 22552"/>
                <a:gd name="T3" fmla="*/ 608686955 h 21600"/>
                <a:gd name="T4" fmla="*/ 26267124 w 22552"/>
                <a:gd name="T5" fmla="*/ 619353600 h 21600"/>
                <a:gd name="T6" fmla="*/ 0 60000 65536"/>
                <a:gd name="T7" fmla="*/ 0 60000 65536"/>
                <a:gd name="T8" fmla="*/ 0 60000 65536"/>
              </a:gdLst>
              <a:ahLst/>
              <a:cxnLst>
                <a:cxn ang="T6">
                  <a:pos x="T0" y="T1"/>
                </a:cxn>
                <a:cxn ang="T7">
                  <a:pos x="T2" y="T3"/>
                </a:cxn>
                <a:cxn ang="T8">
                  <a:pos x="T4" y="T5"/>
                </a:cxn>
              </a:cxnLst>
              <a:rect l="0" t="0" r="r" b="b"/>
              <a:pathLst>
                <a:path w="22552" h="21600" fill="none" extrusionOk="0">
                  <a:moveTo>
                    <a:pt x="0" y="21"/>
                  </a:moveTo>
                  <a:cubicBezTo>
                    <a:pt x="318" y="7"/>
                    <a:pt x="636" y="-1"/>
                    <a:pt x="955" y="0"/>
                  </a:cubicBezTo>
                  <a:cubicBezTo>
                    <a:pt x="12739" y="0"/>
                    <a:pt x="22348" y="9445"/>
                    <a:pt x="22551" y="21228"/>
                  </a:cubicBezTo>
                </a:path>
                <a:path w="22552" h="21600" stroke="0" extrusionOk="0">
                  <a:moveTo>
                    <a:pt x="0" y="21"/>
                  </a:moveTo>
                  <a:cubicBezTo>
                    <a:pt x="318" y="7"/>
                    <a:pt x="636" y="-1"/>
                    <a:pt x="955" y="0"/>
                  </a:cubicBezTo>
                  <a:cubicBezTo>
                    <a:pt x="12739" y="0"/>
                    <a:pt x="22348" y="9445"/>
                    <a:pt x="22551" y="21228"/>
                  </a:cubicBezTo>
                  <a:lnTo>
                    <a:pt x="955" y="21600"/>
                  </a:lnTo>
                  <a:lnTo>
                    <a:pt x="0" y="21"/>
                  </a:lnTo>
                  <a:close/>
                </a:path>
              </a:pathLst>
            </a:cu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25617" name="Arc 11"/>
            <p:cNvSpPr>
              <a:spLocks/>
            </p:cNvSpPr>
            <p:nvPr/>
          </p:nvSpPr>
          <p:spPr bwMode="auto">
            <a:xfrm rot="-6178596">
              <a:off x="1376362" y="1900238"/>
              <a:ext cx="2428875" cy="3657600"/>
            </a:xfrm>
            <a:custGeom>
              <a:avLst/>
              <a:gdLst>
                <a:gd name="T0" fmla="*/ 0 w 14645"/>
                <a:gd name="T1" fmla="*/ 602149 h 21600"/>
                <a:gd name="T2" fmla="*/ 402829209 w 14645"/>
                <a:gd name="T3" fmla="*/ 140272177 h 21600"/>
                <a:gd name="T4" fmla="*/ 26268503 w 14645"/>
                <a:gd name="T5" fmla="*/ 619353600 h 21600"/>
                <a:gd name="T6" fmla="*/ 0 60000 65536"/>
                <a:gd name="T7" fmla="*/ 0 60000 65536"/>
                <a:gd name="T8" fmla="*/ 0 60000 65536"/>
              </a:gdLst>
              <a:ahLst/>
              <a:cxnLst>
                <a:cxn ang="T6">
                  <a:pos x="T0" y="T1"/>
                </a:cxn>
                <a:cxn ang="T7">
                  <a:pos x="T2" y="T3"/>
                </a:cxn>
                <a:cxn ang="T8">
                  <a:pos x="T4" y="T5"/>
                </a:cxn>
              </a:cxnLst>
              <a:rect l="0" t="0" r="r" b="b"/>
              <a:pathLst>
                <a:path w="14645" h="21600" fill="none" extrusionOk="0">
                  <a:moveTo>
                    <a:pt x="0" y="21"/>
                  </a:moveTo>
                  <a:cubicBezTo>
                    <a:pt x="318" y="7"/>
                    <a:pt x="636" y="-1"/>
                    <a:pt x="955" y="0"/>
                  </a:cubicBezTo>
                  <a:cubicBezTo>
                    <a:pt x="5946" y="0"/>
                    <a:pt x="10783" y="1728"/>
                    <a:pt x="14644" y="4892"/>
                  </a:cubicBezTo>
                </a:path>
                <a:path w="14645" h="21600" stroke="0" extrusionOk="0">
                  <a:moveTo>
                    <a:pt x="0" y="21"/>
                  </a:moveTo>
                  <a:cubicBezTo>
                    <a:pt x="318" y="7"/>
                    <a:pt x="636" y="-1"/>
                    <a:pt x="955" y="0"/>
                  </a:cubicBezTo>
                  <a:cubicBezTo>
                    <a:pt x="5946" y="0"/>
                    <a:pt x="10783" y="1728"/>
                    <a:pt x="14644" y="4892"/>
                  </a:cubicBezTo>
                  <a:lnTo>
                    <a:pt x="955" y="21600"/>
                  </a:lnTo>
                  <a:lnTo>
                    <a:pt x="0" y="21"/>
                  </a:lnTo>
                  <a:close/>
                </a:path>
              </a:pathLst>
            </a:cu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25618" name="Arc 12"/>
            <p:cNvSpPr>
              <a:spLocks/>
            </p:cNvSpPr>
            <p:nvPr/>
          </p:nvSpPr>
          <p:spPr bwMode="auto">
            <a:xfrm rot="-8360900">
              <a:off x="1600200" y="3276600"/>
              <a:ext cx="2114550" cy="3397250"/>
            </a:xfrm>
            <a:custGeom>
              <a:avLst/>
              <a:gdLst>
                <a:gd name="T0" fmla="*/ 215937257 w 12930"/>
                <a:gd name="T1" fmla="*/ 0 h 20034"/>
                <a:gd name="T2" fmla="*/ 345809876 w 12930"/>
                <a:gd name="T3" fmla="*/ 78559838 h 20034"/>
                <a:gd name="T4" fmla="*/ 0 w 12930"/>
                <a:gd name="T5" fmla="*/ 576086032 h 20034"/>
                <a:gd name="T6" fmla="*/ 0 60000 65536"/>
                <a:gd name="T7" fmla="*/ 0 60000 65536"/>
                <a:gd name="T8" fmla="*/ 0 60000 65536"/>
              </a:gdLst>
              <a:ahLst/>
              <a:cxnLst>
                <a:cxn ang="T6">
                  <a:pos x="T0" y="T1"/>
                </a:cxn>
                <a:cxn ang="T7">
                  <a:pos x="T2" y="T3"/>
                </a:cxn>
                <a:cxn ang="T8">
                  <a:pos x="T4" y="T5"/>
                </a:cxn>
              </a:cxnLst>
              <a:rect l="0" t="0" r="r" b="b"/>
              <a:pathLst>
                <a:path w="12930" h="20034" fill="none" extrusionOk="0">
                  <a:moveTo>
                    <a:pt x="8074" y="-1"/>
                  </a:moveTo>
                  <a:cubicBezTo>
                    <a:pt x="9803" y="696"/>
                    <a:pt x="11436" y="1615"/>
                    <a:pt x="12930" y="2731"/>
                  </a:cubicBezTo>
                </a:path>
                <a:path w="12930" h="20034" stroke="0" extrusionOk="0">
                  <a:moveTo>
                    <a:pt x="8074" y="-1"/>
                  </a:moveTo>
                  <a:cubicBezTo>
                    <a:pt x="9803" y="696"/>
                    <a:pt x="11436" y="1615"/>
                    <a:pt x="12930" y="2731"/>
                  </a:cubicBezTo>
                  <a:lnTo>
                    <a:pt x="0" y="20034"/>
                  </a:lnTo>
                  <a:lnTo>
                    <a:pt x="8074" y="-1"/>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endParaRPr lang="hu-HU"/>
            </a:p>
          </p:txBody>
        </p:sp>
        <p:sp>
          <p:nvSpPr>
            <p:cNvPr id="25619" name="Oval 13"/>
            <p:cNvSpPr>
              <a:spLocks noChangeAspect="1" noChangeArrowheads="1"/>
            </p:cNvSpPr>
            <p:nvPr/>
          </p:nvSpPr>
          <p:spPr bwMode="auto">
            <a:xfrm>
              <a:off x="3810000" y="3657600"/>
              <a:ext cx="1447800" cy="1447800"/>
            </a:xfrm>
            <a:prstGeom prst="ellipse">
              <a:avLst/>
            </a:prstGeom>
            <a:gradFill rotWithShape="0">
              <a:gsLst>
                <a:gs pos="0">
                  <a:srgbClr val="F8B049"/>
                </a:gs>
                <a:gs pos="17999">
                  <a:srgbClr val="B43E85"/>
                </a:gs>
                <a:gs pos="31000">
                  <a:srgbClr val="C50849"/>
                </a:gs>
                <a:gs pos="33000">
                  <a:srgbClr val="F952A0"/>
                </a:gs>
                <a:gs pos="37000">
                  <a:srgbClr val="FEE7F2"/>
                </a:gs>
                <a:gs pos="78999">
                  <a:srgbClr val="F8B049"/>
                </a:gs>
                <a:gs pos="87000">
                  <a:srgbClr val="F8B049"/>
                </a:gs>
                <a:gs pos="100000">
                  <a:srgbClr val="FC9FCB"/>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spcBef>
                  <a:spcPct val="0"/>
                </a:spcBef>
                <a:buClrTx/>
                <a:buSzTx/>
                <a:buFontTx/>
                <a:buNone/>
              </a:pPr>
              <a:r>
                <a:rPr lang="en-US" altLang="hu-HU" sz="1800" b="1">
                  <a:solidFill>
                    <a:schemeClr val="tx1"/>
                  </a:solidFill>
                  <a:latin typeface="Times New Roman" pitchFamily="18" charset="0"/>
                </a:rPr>
                <a:t>Az</a:t>
              </a:r>
            </a:p>
            <a:p>
              <a:pPr algn="ctr" eaLnBrk="1" hangingPunct="1">
                <a:spcBef>
                  <a:spcPct val="0"/>
                </a:spcBef>
                <a:buClrTx/>
                <a:buSzTx/>
                <a:buFontTx/>
                <a:buNone/>
              </a:pPr>
              <a:endParaRPr lang="en-US" altLang="hu-HU" sz="1800" b="1">
                <a:solidFill>
                  <a:schemeClr val="tx1"/>
                </a:solidFill>
                <a:latin typeface="Times New Roman" pitchFamily="18" charset="0"/>
              </a:endParaRPr>
            </a:p>
            <a:p>
              <a:pPr algn="ctr" eaLnBrk="1" hangingPunct="1">
                <a:spcBef>
                  <a:spcPct val="0"/>
                </a:spcBef>
                <a:buClrTx/>
                <a:buSzTx/>
                <a:buFontTx/>
                <a:buNone/>
              </a:pPr>
              <a:r>
                <a:rPr lang="en-US" altLang="hu-HU" sz="1800" b="1">
                  <a:solidFill>
                    <a:schemeClr val="tx1"/>
                  </a:solidFill>
                  <a:latin typeface="Times New Roman" pitchFamily="18" charset="0"/>
                </a:rPr>
                <a:t>ÉN</a:t>
              </a:r>
            </a:p>
          </p:txBody>
        </p:sp>
        <p:sp>
          <p:nvSpPr>
            <p:cNvPr id="25620" name="Oval 14"/>
            <p:cNvSpPr>
              <a:spLocks noChangeAspect="1" noChangeArrowheads="1"/>
            </p:cNvSpPr>
            <p:nvPr/>
          </p:nvSpPr>
          <p:spPr bwMode="auto">
            <a:xfrm>
              <a:off x="952500" y="744538"/>
              <a:ext cx="7277100" cy="7277100"/>
            </a:xfrm>
            <a:prstGeom prst="ellipse">
              <a:avLst/>
            </a:prstGeom>
            <a:noFill/>
            <a:ln w="57150">
              <a:solidFill>
                <a:schemeClr val="accent2"/>
              </a:solidFill>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400">
                <a:solidFill>
                  <a:schemeClr val="tx1"/>
                </a:solidFill>
              </a:endParaRPr>
            </a:p>
          </p:txBody>
        </p:sp>
        <p:sp>
          <p:nvSpPr>
            <p:cNvPr id="25621" name="Text Box 16"/>
            <p:cNvSpPr txBox="1">
              <a:spLocks noChangeArrowheads="1"/>
            </p:cNvSpPr>
            <p:nvPr/>
          </p:nvSpPr>
          <p:spPr bwMode="auto">
            <a:xfrm rot="2054359">
              <a:off x="5029200" y="5556419"/>
              <a:ext cx="2362199"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chemeClr val="tx1"/>
                  </a:solidFill>
                  <a:latin typeface="Tahoma" pitchFamily="34" charset="0"/>
                </a:rPr>
                <a:t>“Halál”</a:t>
              </a:r>
              <a:endParaRPr lang="en-US" altLang="hu-HU" sz="1400" b="1">
                <a:solidFill>
                  <a:schemeClr val="bg1"/>
                </a:solidFill>
                <a:latin typeface="Tahoma" pitchFamily="34" charset="0"/>
              </a:endParaRPr>
            </a:p>
          </p:txBody>
        </p:sp>
        <p:sp>
          <p:nvSpPr>
            <p:cNvPr id="25622" name="Text Box 17"/>
            <p:cNvSpPr txBox="1">
              <a:spLocks noChangeArrowheads="1"/>
            </p:cNvSpPr>
            <p:nvPr/>
          </p:nvSpPr>
          <p:spPr bwMode="auto">
            <a:xfrm rot="1476877">
              <a:off x="5943600" y="5465933"/>
              <a:ext cx="2362199"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rgbClr val="FFCC00"/>
                  </a:solidFill>
                  <a:latin typeface="Tahoma" pitchFamily="34" charset="0"/>
                </a:rPr>
                <a:t>1   Szenvedélyek</a:t>
              </a:r>
            </a:p>
          </p:txBody>
        </p:sp>
        <p:sp>
          <p:nvSpPr>
            <p:cNvPr id="25623" name="Text Box 18"/>
            <p:cNvSpPr txBox="1">
              <a:spLocks noChangeArrowheads="1"/>
            </p:cNvSpPr>
            <p:nvPr/>
          </p:nvSpPr>
          <p:spPr bwMode="auto">
            <a:xfrm rot="643605">
              <a:off x="6172200" y="4794419"/>
              <a:ext cx="2362199"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rgbClr val="FFFF00"/>
                  </a:solidFill>
                  <a:latin typeface="Tahoma" pitchFamily="34" charset="0"/>
                </a:rPr>
                <a:t>2   Hétköznapi</a:t>
              </a:r>
            </a:p>
          </p:txBody>
        </p:sp>
        <p:sp>
          <p:nvSpPr>
            <p:cNvPr id="25624" name="Text Box 19"/>
            <p:cNvSpPr txBox="1">
              <a:spLocks noChangeArrowheads="1"/>
            </p:cNvSpPr>
            <p:nvPr/>
          </p:nvSpPr>
          <p:spPr bwMode="auto">
            <a:xfrm rot="-139601">
              <a:off x="6172200" y="4094332"/>
              <a:ext cx="2362199"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rgbClr val="00FFFF"/>
                  </a:solidFill>
                  <a:latin typeface="Tahoma" pitchFamily="34" charset="0"/>
                </a:rPr>
                <a:t>3   Benyomások</a:t>
              </a:r>
            </a:p>
          </p:txBody>
        </p:sp>
        <p:sp>
          <p:nvSpPr>
            <p:cNvPr id="25625" name="Text Box 20"/>
            <p:cNvSpPr txBox="1">
              <a:spLocks noChangeArrowheads="1"/>
            </p:cNvSpPr>
            <p:nvPr/>
          </p:nvSpPr>
          <p:spPr bwMode="auto">
            <a:xfrm rot="-952899">
              <a:off x="6019800" y="3499020"/>
              <a:ext cx="2362199"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chemeClr val="bg1"/>
                  </a:solidFill>
                  <a:latin typeface="Tahoma" pitchFamily="34" charset="0"/>
                </a:rPr>
                <a:t>4  Vezeklés</a:t>
              </a:r>
            </a:p>
          </p:txBody>
        </p:sp>
        <p:sp>
          <p:nvSpPr>
            <p:cNvPr id="25626" name="Text Box 21"/>
            <p:cNvSpPr txBox="1">
              <a:spLocks noChangeArrowheads="1"/>
            </p:cNvSpPr>
            <p:nvPr/>
          </p:nvSpPr>
          <p:spPr bwMode="auto">
            <a:xfrm rot="-1737524">
              <a:off x="5791199" y="2889422"/>
              <a:ext cx="2362199"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hu-HU" altLang="hu-HU" sz="1400" b="1">
                  <a:solidFill>
                    <a:srgbClr val="9900CC"/>
                  </a:solidFill>
                  <a:latin typeface="Tahoma" pitchFamily="34" charset="0"/>
                </a:rPr>
                <a:t>5 Saját világ</a:t>
              </a:r>
              <a:endParaRPr lang="en-US" altLang="hu-HU" sz="1400" b="1">
                <a:solidFill>
                  <a:srgbClr val="9900CC"/>
                </a:solidFill>
                <a:latin typeface="Tahoma" pitchFamily="34" charset="0"/>
              </a:endParaRPr>
            </a:p>
          </p:txBody>
        </p:sp>
        <p:sp>
          <p:nvSpPr>
            <p:cNvPr id="25627" name="Text Box 22"/>
            <p:cNvSpPr txBox="1">
              <a:spLocks noChangeArrowheads="1"/>
            </p:cNvSpPr>
            <p:nvPr/>
          </p:nvSpPr>
          <p:spPr bwMode="auto">
            <a:xfrm rot="-2715220">
              <a:off x="5326857" y="2355146"/>
              <a:ext cx="2362200" cy="39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rgbClr val="FF3300"/>
                  </a:solidFill>
                  <a:latin typeface="Tahoma" pitchFamily="34" charset="0"/>
                </a:rPr>
                <a:t>6   Művésziség</a:t>
              </a:r>
            </a:p>
          </p:txBody>
        </p:sp>
        <p:sp>
          <p:nvSpPr>
            <p:cNvPr id="25628" name="Text Box 23"/>
            <p:cNvSpPr txBox="1">
              <a:spLocks noChangeArrowheads="1"/>
            </p:cNvSpPr>
            <p:nvPr/>
          </p:nvSpPr>
          <p:spPr bwMode="auto">
            <a:xfrm rot="-3525479">
              <a:off x="4793457" y="1974148"/>
              <a:ext cx="2362200" cy="395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chemeClr val="bg1"/>
                  </a:solidFill>
                  <a:latin typeface="Tahoma" pitchFamily="34" charset="0"/>
                </a:rPr>
                <a:t>7  Intellektualitás</a:t>
              </a:r>
            </a:p>
          </p:txBody>
        </p:sp>
        <p:sp>
          <p:nvSpPr>
            <p:cNvPr id="25629" name="Text Box 24"/>
            <p:cNvSpPr txBox="1">
              <a:spLocks noChangeArrowheads="1"/>
            </p:cNvSpPr>
            <p:nvPr/>
          </p:nvSpPr>
          <p:spPr bwMode="auto">
            <a:xfrm rot="3497851">
              <a:off x="2405856" y="2248610"/>
              <a:ext cx="2362200" cy="671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rgbClr val="CC0000"/>
                  </a:solidFill>
                  <a:latin typeface="Tahoma" pitchFamily="34" charset="0"/>
                </a:rPr>
                <a:t> 1 </a:t>
              </a:r>
              <a:r>
                <a:rPr lang="en-US" altLang="hu-HU" sz="1100">
                  <a:solidFill>
                    <a:srgbClr val="CC0000"/>
                  </a:solidFill>
                  <a:latin typeface="Times New Roman" pitchFamily="18" charset="0"/>
                  <a:sym typeface="Wingdings" pitchFamily="2" charset="2"/>
                </a:rPr>
                <a:t></a:t>
              </a:r>
              <a:r>
                <a:rPr lang="en-US" altLang="hu-HU" sz="1400" b="1">
                  <a:solidFill>
                    <a:srgbClr val="CC0000"/>
                  </a:solidFill>
                  <a:latin typeface="Tahoma" pitchFamily="34" charset="0"/>
                </a:rPr>
                <a:t> 4</a:t>
              </a:r>
              <a:r>
                <a:rPr lang="hu-HU" altLang="hu-HU" sz="1400" b="1">
                  <a:solidFill>
                    <a:srgbClr val="CC0000"/>
                  </a:solidFill>
                  <a:latin typeface="Tahoma" pitchFamily="34" charset="0"/>
                </a:rPr>
                <a:t>. </a:t>
              </a:r>
              <a:r>
                <a:rPr lang="en-US" altLang="hu-HU" sz="1400" b="1">
                  <a:solidFill>
                    <a:srgbClr val="CC0000"/>
                  </a:solidFill>
                  <a:latin typeface="Tahoma" pitchFamily="34" charset="0"/>
                </a:rPr>
                <a:t>Mennyországok</a:t>
              </a:r>
            </a:p>
          </p:txBody>
        </p:sp>
        <p:sp>
          <p:nvSpPr>
            <p:cNvPr id="25630" name="Text Box 25"/>
            <p:cNvSpPr txBox="1">
              <a:spLocks noChangeArrowheads="1"/>
            </p:cNvSpPr>
            <p:nvPr/>
          </p:nvSpPr>
          <p:spPr bwMode="auto">
            <a:xfrm rot="442968">
              <a:off x="1344613" y="4004043"/>
              <a:ext cx="2362199" cy="69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chemeClr val="accent2"/>
                  </a:solidFill>
                  <a:latin typeface="Tahoma" pitchFamily="34" charset="0"/>
                </a:rPr>
                <a:t> 5 </a:t>
              </a:r>
              <a:r>
                <a:rPr lang="en-US" altLang="hu-HU" sz="1100">
                  <a:solidFill>
                    <a:schemeClr val="accent2"/>
                  </a:solidFill>
                  <a:latin typeface="Times New Roman" pitchFamily="18" charset="0"/>
                  <a:sym typeface="Wingdings" pitchFamily="2" charset="2"/>
                </a:rPr>
                <a:t></a:t>
              </a:r>
              <a:r>
                <a:rPr lang="en-US" altLang="hu-HU" sz="1400" b="1">
                  <a:solidFill>
                    <a:schemeClr val="accent2"/>
                  </a:solidFill>
                  <a:latin typeface="Tahoma" pitchFamily="34" charset="0"/>
                </a:rPr>
                <a:t> 7</a:t>
              </a:r>
              <a:r>
                <a:rPr lang="hu-HU" altLang="hu-HU" sz="1400" b="1">
                  <a:solidFill>
                    <a:schemeClr val="accent2"/>
                  </a:solidFill>
                  <a:latin typeface="Tahoma" pitchFamily="34" charset="0"/>
                </a:rPr>
                <a:t>. </a:t>
              </a:r>
              <a:r>
                <a:rPr lang="en-US" altLang="hu-HU" sz="1400" b="1">
                  <a:solidFill>
                    <a:schemeClr val="accent2"/>
                  </a:solidFill>
                  <a:latin typeface="Tahoma" pitchFamily="34" charset="0"/>
                </a:rPr>
                <a:t>Mennyországok</a:t>
              </a:r>
            </a:p>
          </p:txBody>
        </p:sp>
        <p:sp>
          <p:nvSpPr>
            <p:cNvPr id="25631" name="Text Box 26"/>
            <p:cNvSpPr txBox="1">
              <a:spLocks noChangeArrowheads="1"/>
            </p:cNvSpPr>
            <p:nvPr/>
          </p:nvSpPr>
          <p:spPr bwMode="auto">
            <a:xfrm rot="-1288276">
              <a:off x="1524000" y="4856333"/>
              <a:ext cx="2362199"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rgbClr val="009900"/>
                  </a:solidFill>
                  <a:latin typeface="Tahoma" pitchFamily="34" charset="0"/>
                </a:rPr>
                <a:t>Pihenés</a:t>
              </a:r>
            </a:p>
          </p:txBody>
        </p:sp>
        <p:sp>
          <p:nvSpPr>
            <p:cNvPr id="25632" name="Text Box 27"/>
            <p:cNvSpPr txBox="1">
              <a:spLocks noChangeArrowheads="1"/>
            </p:cNvSpPr>
            <p:nvPr/>
          </p:nvSpPr>
          <p:spPr bwMode="auto">
            <a:xfrm rot="-1717939">
              <a:off x="2667000" y="4780133"/>
              <a:ext cx="2362199"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chemeClr val="tx1"/>
                  </a:solidFill>
                  <a:latin typeface="Tahoma" pitchFamily="34" charset="0"/>
                </a:rPr>
                <a:t>“Születés”</a:t>
              </a:r>
              <a:endParaRPr lang="en-US" altLang="hu-HU" sz="1400" b="1">
                <a:solidFill>
                  <a:schemeClr val="bg1"/>
                </a:solidFill>
                <a:latin typeface="Tahoma" pitchFamily="34" charset="0"/>
              </a:endParaRPr>
            </a:p>
          </p:txBody>
        </p:sp>
        <p:sp>
          <p:nvSpPr>
            <p:cNvPr id="25633" name="Text Box 28"/>
            <p:cNvSpPr txBox="1">
              <a:spLocks noChangeArrowheads="1"/>
            </p:cNvSpPr>
            <p:nvPr/>
          </p:nvSpPr>
          <p:spPr bwMode="auto">
            <a:xfrm rot="2281104">
              <a:off x="6910662" y="882920"/>
              <a:ext cx="2279251" cy="44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600" b="1">
                  <a:solidFill>
                    <a:srgbClr val="002060"/>
                  </a:solidFill>
                  <a:latin typeface="Tahoma" pitchFamily="34" charset="0"/>
                </a:rPr>
                <a:t>6</a:t>
              </a:r>
              <a:r>
                <a:rPr lang="hu-HU" altLang="hu-HU" sz="1600" b="1">
                  <a:solidFill>
                    <a:srgbClr val="002060"/>
                  </a:solidFill>
                  <a:latin typeface="Tahoma" pitchFamily="34" charset="0"/>
                </a:rPr>
                <a:t>*</a:t>
              </a:r>
              <a:r>
                <a:rPr lang="en-US" altLang="hu-HU" sz="1600" b="1">
                  <a:solidFill>
                    <a:srgbClr val="002060"/>
                  </a:solidFill>
                  <a:latin typeface="Tahoma" pitchFamily="34" charset="0"/>
                </a:rPr>
                <a:t>-tól 40 évig</a:t>
              </a:r>
            </a:p>
          </p:txBody>
        </p:sp>
        <p:sp>
          <p:nvSpPr>
            <p:cNvPr id="25634" name="Text Box 29"/>
            <p:cNvSpPr txBox="1">
              <a:spLocks noChangeArrowheads="1"/>
            </p:cNvSpPr>
            <p:nvPr/>
          </p:nvSpPr>
          <p:spPr bwMode="auto">
            <a:xfrm rot="-3359830">
              <a:off x="-350318" y="1605428"/>
              <a:ext cx="2886662" cy="292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lnSpc>
                  <a:spcPct val="55000"/>
                </a:lnSpc>
                <a:spcBef>
                  <a:spcPct val="50000"/>
                </a:spcBef>
                <a:buClrTx/>
                <a:buSzTx/>
                <a:buFontTx/>
                <a:buNone/>
              </a:pPr>
              <a:r>
                <a:rPr lang="hu-HU" altLang="hu-HU" sz="1600" b="1">
                  <a:solidFill>
                    <a:srgbClr val="FF3300"/>
                  </a:solidFill>
                  <a:latin typeface="Tahoma" pitchFamily="34" charset="0"/>
                </a:rPr>
                <a:t>n-1</a:t>
              </a:r>
              <a:r>
                <a:rPr lang="en-US" altLang="hu-HU" sz="1600" b="1">
                  <a:solidFill>
                    <a:srgbClr val="FF3300"/>
                  </a:solidFill>
                  <a:latin typeface="Tahoma" pitchFamily="34" charset="0"/>
                </a:rPr>
                <a:t>00-tól </a:t>
              </a:r>
              <a:r>
                <a:rPr lang="hu-HU" altLang="hu-HU" sz="1600" b="1">
                  <a:solidFill>
                    <a:srgbClr val="FF3300"/>
                  </a:solidFill>
                  <a:latin typeface="Tahoma" pitchFamily="34" charset="0"/>
                </a:rPr>
                <a:t>15</a:t>
              </a:r>
              <a:r>
                <a:rPr lang="en-US" altLang="hu-HU" sz="1600" b="1">
                  <a:solidFill>
                    <a:srgbClr val="FF3300"/>
                  </a:solidFill>
                  <a:latin typeface="Tahoma" pitchFamily="34" charset="0"/>
                </a:rPr>
                <a:t>00</a:t>
              </a:r>
              <a:r>
                <a:rPr lang="hu-HU" altLang="hu-HU" sz="1600" b="1">
                  <a:solidFill>
                    <a:srgbClr val="FF3300"/>
                  </a:solidFill>
                  <a:latin typeface="Tahoma" pitchFamily="34" charset="0"/>
                </a:rPr>
                <a:t>* </a:t>
              </a:r>
              <a:r>
                <a:rPr lang="en-US" altLang="hu-HU" sz="1600" b="1">
                  <a:solidFill>
                    <a:srgbClr val="FF3300"/>
                  </a:solidFill>
                  <a:latin typeface="Tahoma" pitchFamily="34" charset="0"/>
                </a:rPr>
                <a:t>év</a:t>
              </a:r>
            </a:p>
          </p:txBody>
        </p:sp>
        <p:sp>
          <p:nvSpPr>
            <p:cNvPr id="25635" name="Text Box 30"/>
            <p:cNvSpPr txBox="1">
              <a:spLocks noChangeArrowheads="1"/>
            </p:cNvSpPr>
            <p:nvPr/>
          </p:nvSpPr>
          <p:spPr bwMode="auto">
            <a:xfrm>
              <a:off x="3581400" y="5424488"/>
              <a:ext cx="1981200" cy="4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50000"/>
                </a:spcBef>
                <a:buClrTx/>
                <a:buSzTx/>
                <a:buFontTx/>
                <a:buNone/>
              </a:pPr>
              <a:r>
                <a:rPr lang="en-US" altLang="hu-HU" sz="1400" b="1">
                  <a:solidFill>
                    <a:srgbClr val="66FF33"/>
                  </a:solidFill>
                  <a:latin typeface="Tahoma" pitchFamily="34" charset="0"/>
                </a:rPr>
                <a:t>INKARNÁCIÓ</a:t>
              </a:r>
              <a:endParaRPr lang="en-US" altLang="hu-HU" sz="1800">
                <a:solidFill>
                  <a:srgbClr val="66FF33"/>
                </a:solidFill>
                <a:latin typeface="Times New Roman" pitchFamily="18" charset="0"/>
              </a:endParaRPr>
            </a:p>
          </p:txBody>
        </p:sp>
        <p:sp>
          <p:nvSpPr>
            <p:cNvPr id="25636" name="AutoShape 31"/>
            <p:cNvSpPr>
              <a:spLocks noChangeArrowheads="1"/>
            </p:cNvSpPr>
            <p:nvPr/>
          </p:nvSpPr>
          <p:spPr bwMode="auto">
            <a:xfrm rot="2108955">
              <a:off x="2286000" y="5334000"/>
              <a:ext cx="519113" cy="485775"/>
            </a:xfrm>
            <a:custGeom>
              <a:avLst/>
              <a:gdLst>
                <a:gd name="T0" fmla="*/ 7516131 w 21600"/>
                <a:gd name="T1" fmla="*/ 0 h 21600"/>
                <a:gd name="T2" fmla="*/ 0 w 21600"/>
                <a:gd name="T3" fmla="*/ 5462450 h 21600"/>
                <a:gd name="T4" fmla="*/ 7516131 w 21600"/>
                <a:gd name="T5" fmla="*/ 10924877 h 21600"/>
                <a:gd name="T6" fmla="*/ 12475848 w 21600"/>
                <a:gd name="T7" fmla="*/ 5462450 h 21600"/>
                <a:gd name="T8" fmla="*/ 17694720 60000 65536"/>
                <a:gd name="T9" fmla="*/ 11796480 60000 65536"/>
                <a:gd name="T10" fmla="*/ 5898240 60000 65536"/>
                <a:gd name="T11" fmla="*/ 0 60000 65536"/>
                <a:gd name="T12" fmla="*/ 3375 w 21600"/>
                <a:gd name="T13" fmla="*/ 5859 h 21600"/>
                <a:gd name="T14" fmla="*/ 17671 w 21600"/>
                <a:gd name="T15" fmla="*/ 15741 h 21600"/>
              </a:gdLst>
              <a:ahLst/>
              <a:cxnLst>
                <a:cxn ang="T8">
                  <a:pos x="T0" y="T1"/>
                </a:cxn>
                <a:cxn ang="T9">
                  <a:pos x="T2" y="T3"/>
                </a:cxn>
                <a:cxn ang="T10">
                  <a:pos x="T4" y="T5"/>
                </a:cxn>
                <a:cxn ang="T11">
                  <a:pos x="T6" y="T7"/>
                </a:cxn>
              </a:cxnLst>
              <a:rect l="T12" t="T13" r="T14" b="T15"/>
              <a:pathLst>
                <a:path w="21600" h="21600">
                  <a:moveTo>
                    <a:pt x="13013" y="0"/>
                  </a:moveTo>
                  <a:lnTo>
                    <a:pt x="13013" y="5859"/>
                  </a:lnTo>
                  <a:lnTo>
                    <a:pt x="3375" y="5859"/>
                  </a:lnTo>
                  <a:lnTo>
                    <a:pt x="3375" y="15741"/>
                  </a:lnTo>
                  <a:lnTo>
                    <a:pt x="13013" y="15741"/>
                  </a:lnTo>
                  <a:lnTo>
                    <a:pt x="13013" y="21600"/>
                  </a:lnTo>
                  <a:lnTo>
                    <a:pt x="21600" y="10800"/>
                  </a:lnTo>
                  <a:lnTo>
                    <a:pt x="13013" y="0"/>
                  </a:lnTo>
                  <a:close/>
                </a:path>
                <a:path w="21600" h="21600">
                  <a:moveTo>
                    <a:pt x="1350" y="5859"/>
                  </a:moveTo>
                  <a:lnTo>
                    <a:pt x="1350" y="15741"/>
                  </a:lnTo>
                  <a:lnTo>
                    <a:pt x="2700" y="15741"/>
                  </a:lnTo>
                  <a:lnTo>
                    <a:pt x="2700" y="5859"/>
                  </a:lnTo>
                  <a:lnTo>
                    <a:pt x="1350" y="5859"/>
                  </a:lnTo>
                  <a:close/>
                </a:path>
                <a:path w="21600" h="21600">
                  <a:moveTo>
                    <a:pt x="0" y="5859"/>
                  </a:moveTo>
                  <a:lnTo>
                    <a:pt x="0" y="15741"/>
                  </a:lnTo>
                  <a:lnTo>
                    <a:pt x="675" y="15741"/>
                  </a:lnTo>
                  <a:lnTo>
                    <a:pt x="675" y="5859"/>
                  </a:lnTo>
                  <a:lnTo>
                    <a:pt x="0" y="5859"/>
                  </a:lnTo>
                  <a:close/>
                </a:path>
              </a:pathLst>
            </a:cu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25637" name="AutoShape 32"/>
            <p:cNvSpPr>
              <a:spLocks noChangeArrowheads="1"/>
            </p:cNvSpPr>
            <p:nvPr/>
          </p:nvSpPr>
          <p:spPr bwMode="auto">
            <a:xfrm rot="-1790822">
              <a:off x="6172200" y="5486400"/>
              <a:ext cx="519113" cy="485775"/>
            </a:xfrm>
            <a:custGeom>
              <a:avLst/>
              <a:gdLst>
                <a:gd name="T0" fmla="*/ 7516131 w 21600"/>
                <a:gd name="T1" fmla="*/ 0 h 21600"/>
                <a:gd name="T2" fmla="*/ 0 w 21600"/>
                <a:gd name="T3" fmla="*/ 5462450 h 21600"/>
                <a:gd name="T4" fmla="*/ 7516131 w 21600"/>
                <a:gd name="T5" fmla="*/ 10924877 h 21600"/>
                <a:gd name="T6" fmla="*/ 12475848 w 21600"/>
                <a:gd name="T7" fmla="*/ 5462450 h 21600"/>
                <a:gd name="T8" fmla="*/ 17694720 60000 65536"/>
                <a:gd name="T9" fmla="*/ 11796480 60000 65536"/>
                <a:gd name="T10" fmla="*/ 5898240 60000 65536"/>
                <a:gd name="T11" fmla="*/ 0 60000 65536"/>
                <a:gd name="T12" fmla="*/ 3375 w 21600"/>
                <a:gd name="T13" fmla="*/ 5859 h 21600"/>
                <a:gd name="T14" fmla="*/ 17671 w 21600"/>
                <a:gd name="T15" fmla="*/ 15741 h 21600"/>
              </a:gdLst>
              <a:ahLst/>
              <a:cxnLst>
                <a:cxn ang="T8">
                  <a:pos x="T0" y="T1"/>
                </a:cxn>
                <a:cxn ang="T9">
                  <a:pos x="T2" y="T3"/>
                </a:cxn>
                <a:cxn ang="T10">
                  <a:pos x="T4" y="T5"/>
                </a:cxn>
                <a:cxn ang="T11">
                  <a:pos x="T6" y="T7"/>
                </a:cxn>
              </a:cxnLst>
              <a:rect l="T12" t="T13" r="T14" b="T15"/>
              <a:pathLst>
                <a:path w="21600" h="21600">
                  <a:moveTo>
                    <a:pt x="13013" y="0"/>
                  </a:moveTo>
                  <a:lnTo>
                    <a:pt x="13013" y="5859"/>
                  </a:lnTo>
                  <a:lnTo>
                    <a:pt x="3375" y="5859"/>
                  </a:lnTo>
                  <a:lnTo>
                    <a:pt x="3375" y="15741"/>
                  </a:lnTo>
                  <a:lnTo>
                    <a:pt x="13013" y="15741"/>
                  </a:lnTo>
                  <a:lnTo>
                    <a:pt x="13013" y="21600"/>
                  </a:lnTo>
                  <a:lnTo>
                    <a:pt x="21600" y="10800"/>
                  </a:lnTo>
                  <a:lnTo>
                    <a:pt x="13013" y="0"/>
                  </a:lnTo>
                  <a:close/>
                </a:path>
                <a:path w="21600" h="21600">
                  <a:moveTo>
                    <a:pt x="1350" y="5859"/>
                  </a:moveTo>
                  <a:lnTo>
                    <a:pt x="1350" y="15741"/>
                  </a:lnTo>
                  <a:lnTo>
                    <a:pt x="2700" y="15741"/>
                  </a:lnTo>
                  <a:lnTo>
                    <a:pt x="2700" y="5859"/>
                  </a:lnTo>
                  <a:lnTo>
                    <a:pt x="1350" y="5859"/>
                  </a:lnTo>
                  <a:close/>
                </a:path>
                <a:path w="21600" h="21600">
                  <a:moveTo>
                    <a:pt x="0" y="5859"/>
                  </a:moveTo>
                  <a:lnTo>
                    <a:pt x="0" y="15741"/>
                  </a:lnTo>
                  <a:lnTo>
                    <a:pt x="675" y="15741"/>
                  </a:lnTo>
                  <a:lnTo>
                    <a:pt x="675" y="5859"/>
                  </a:lnTo>
                  <a:lnTo>
                    <a:pt x="0" y="5859"/>
                  </a:lnTo>
                  <a:close/>
                </a:path>
              </a:pathLst>
            </a:cu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25638" name="Freeform 33"/>
            <p:cNvSpPr>
              <a:spLocks/>
            </p:cNvSpPr>
            <p:nvPr/>
          </p:nvSpPr>
          <p:spPr bwMode="auto">
            <a:xfrm>
              <a:off x="6419850" y="457200"/>
              <a:ext cx="1352550" cy="1066800"/>
            </a:xfrm>
            <a:custGeom>
              <a:avLst/>
              <a:gdLst>
                <a:gd name="T0" fmla="*/ 0 w 852"/>
                <a:gd name="T1" fmla="*/ 0 h 672"/>
                <a:gd name="T2" fmla="*/ 665321250 w 852"/>
                <a:gd name="T3" fmla="*/ 393144375 h 672"/>
                <a:gd name="T4" fmla="*/ 1179433125 w 852"/>
                <a:gd name="T5" fmla="*/ 776208125 h 672"/>
                <a:gd name="T6" fmla="*/ 1653222500 w 852"/>
                <a:gd name="T7" fmla="*/ 1179433125 h 672"/>
                <a:gd name="T8" fmla="*/ 2147173125 w 852"/>
                <a:gd name="T9" fmla="*/ 1693545000 h 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2" h="672">
                  <a:moveTo>
                    <a:pt x="0" y="0"/>
                  </a:moveTo>
                  <a:cubicBezTo>
                    <a:pt x="93" y="52"/>
                    <a:pt x="186" y="105"/>
                    <a:pt x="264" y="156"/>
                  </a:cubicBezTo>
                  <a:cubicBezTo>
                    <a:pt x="342" y="207"/>
                    <a:pt x="403" y="256"/>
                    <a:pt x="468" y="308"/>
                  </a:cubicBezTo>
                  <a:cubicBezTo>
                    <a:pt x="533" y="360"/>
                    <a:pt x="592" y="407"/>
                    <a:pt x="656" y="468"/>
                  </a:cubicBezTo>
                  <a:cubicBezTo>
                    <a:pt x="720" y="529"/>
                    <a:pt x="819" y="637"/>
                    <a:pt x="852" y="672"/>
                  </a:cubicBezTo>
                </a:path>
              </a:pathLst>
            </a:custGeom>
            <a:noFill/>
            <a:ln w="57150" cmpd="sng">
              <a:solidFill>
                <a:schemeClr val="bg1"/>
              </a:solidFill>
              <a:round/>
              <a:headEnd type="arrow" w="lg" len="med"/>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sp>
          <p:nvSpPr>
            <p:cNvPr id="25639" name="Freeform 34"/>
            <p:cNvSpPr>
              <a:spLocks/>
            </p:cNvSpPr>
            <p:nvPr/>
          </p:nvSpPr>
          <p:spPr bwMode="auto">
            <a:xfrm rot="-7530200">
              <a:off x="-317500" y="3760788"/>
              <a:ext cx="1352550" cy="1066800"/>
            </a:xfrm>
            <a:custGeom>
              <a:avLst/>
              <a:gdLst>
                <a:gd name="T0" fmla="*/ 0 w 852"/>
                <a:gd name="T1" fmla="*/ 0 h 672"/>
                <a:gd name="T2" fmla="*/ 665321250 w 852"/>
                <a:gd name="T3" fmla="*/ 393144375 h 672"/>
                <a:gd name="T4" fmla="*/ 1179433125 w 852"/>
                <a:gd name="T5" fmla="*/ 776208125 h 672"/>
                <a:gd name="T6" fmla="*/ 1653222500 w 852"/>
                <a:gd name="T7" fmla="*/ 1179433125 h 672"/>
                <a:gd name="T8" fmla="*/ 2147173125 w 852"/>
                <a:gd name="T9" fmla="*/ 1693545000 h 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2" h="672">
                  <a:moveTo>
                    <a:pt x="0" y="0"/>
                  </a:moveTo>
                  <a:cubicBezTo>
                    <a:pt x="93" y="52"/>
                    <a:pt x="186" y="105"/>
                    <a:pt x="264" y="156"/>
                  </a:cubicBezTo>
                  <a:cubicBezTo>
                    <a:pt x="342" y="207"/>
                    <a:pt x="403" y="256"/>
                    <a:pt x="468" y="308"/>
                  </a:cubicBezTo>
                  <a:cubicBezTo>
                    <a:pt x="533" y="360"/>
                    <a:pt x="592" y="407"/>
                    <a:pt x="656" y="468"/>
                  </a:cubicBezTo>
                  <a:cubicBezTo>
                    <a:pt x="720" y="529"/>
                    <a:pt x="819" y="637"/>
                    <a:pt x="852" y="672"/>
                  </a:cubicBezTo>
                </a:path>
              </a:pathLst>
            </a:custGeom>
            <a:noFill/>
            <a:ln w="57150" cmpd="sng">
              <a:solidFill>
                <a:srgbClr val="FF3300"/>
              </a:solidFill>
              <a:round/>
              <a:headEnd type="arrow" w="lg" len="med"/>
              <a:tailEnd type="none" w="lg"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u-HU"/>
            </a:p>
          </p:txBody>
        </p:sp>
      </p:grpSp>
      <p:sp>
        <p:nvSpPr>
          <p:cNvPr id="7" name="Line Callout 1 6"/>
          <p:cNvSpPr/>
          <p:nvPr/>
        </p:nvSpPr>
        <p:spPr>
          <a:xfrm flipH="1">
            <a:off x="107950" y="4987925"/>
            <a:ext cx="2232025" cy="1104900"/>
          </a:xfrm>
          <a:prstGeom prst="borderCallout1">
            <a:avLst>
              <a:gd name="adj1" fmla="val 48945"/>
              <a:gd name="adj2" fmla="val -530"/>
              <a:gd name="adj3" fmla="val -124946"/>
              <a:gd name="adj4" fmla="val -5154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u-HU" dirty="0"/>
              <a:t>Forma nélküli világ, a halhatatlan Egyéniség, Én lakhelye</a:t>
            </a:r>
          </a:p>
        </p:txBody>
      </p:sp>
      <p:sp>
        <p:nvSpPr>
          <p:cNvPr id="41" name="Line Callout 1 40"/>
          <p:cNvSpPr/>
          <p:nvPr/>
        </p:nvSpPr>
        <p:spPr>
          <a:xfrm flipH="1">
            <a:off x="107950" y="3335338"/>
            <a:ext cx="2232025" cy="1462087"/>
          </a:xfrm>
          <a:prstGeom prst="borderCallout1">
            <a:avLst>
              <a:gd name="adj1" fmla="val 45548"/>
              <a:gd name="adj2" fmla="val -530"/>
              <a:gd name="adj3" fmla="val -31416"/>
              <a:gd name="adj4" fmla="val -11812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u-HU" dirty="0"/>
              <a:t>Formák világa.</a:t>
            </a:r>
          </a:p>
          <a:p>
            <a:pPr algn="ctr" fontAlgn="auto">
              <a:spcBef>
                <a:spcPts val="0"/>
              </a:spcBef>
              <a:spcAft>
                <a:spcPts val="0"/>
              </a:spcAft>
              <a:defRPr/>
            </a:pPr>
            <a:r>
              <a:rPr lang="hu-HU" dirty="0"/>
              <a:t>A Személyiség kiértékeli az elmúlt életet, tanulságokat von le.</a:t>
            </a:r>
          </a:p>
        </p:txBody>
      </p:sp>
      <p:sp>
        <p:nvSpPr>
          <p:cNvPr id="8" name="TextBox 7"/>
          <p:cNvSpPr txBox="1"/>
          <p:nvPr/>
        </p:nvSpPr>
        <p:spPr>
          <a:xfrm>
            <a:off x="207963" y="6418263"/>
            <a:ext cx="5033962" cy="30797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hu-HU" sz="1400" dirty="0">
                <a:solidFill>
                  <a:schemeClr val="bg1">
                    <a:lumMod val="50000"/>
                  </a:schemeClr>
                </a:solidFill>
              </a:rPr>
              <a:t>* Mai, fejlett erkölcsiségű és szellemiségű embernél</a:t>
            </a:r>
          </a:p>
        </p:txBody>
      </p:sp>
      <p:sp>
        <p:nvSpPr>
          <p:cNvPr id="43" name="Line Callout 1 42"/>
          <p:cNvSpPr/>
          <p:nvPr/>
        </p:nvSpPr>
        <p:spPr>
          <a:xfrm flipH="1">
            <a:off x="106363" y="1557338"/>
            <a:ext cx="2233612" cy="1658937"/>
          </a:xfrm>
          <a:prstGeom prst="borderCallout1">
            <a:avLst>
              <a:gd name="adj1" fmla="val 50243"/>
              <a:gd name="adj2" fmla="val -1831"/>
              <a:gd name="adj3" fmla="val 75777"/>
              <a:gd name="adj4" fmla="val -190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hu-HU" dirty="0"/>
              <a:t>Asztrális lét. </a:t>
            </a:r>
          </a:p>
          <a:p>
            <a:pPr algn="ctr" fontAlgn="auto">
              <a:spcBef>
                <a:spcPts val="0"/>
              </a:spcBef>
              <a:spcAft>
                <a:spcPts val="0"/>
              </a:spcAft>
              <a:defRPr/>
            </a:pPr>
            <a:r>
              <a:rPr lang="hu-HU" dirty="0"/>
              <a:t>A Személyiség tisztulása, nemesebb késztetésinek kiélése.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nodeType="afterGroup">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right)">
                                      <p:cBhvr>
                                        <p:cTn id="15" dur="500"/>
                                        <p:tgtEl>
                                          <p:spTgt spid="4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wipe(right)">
                                      <p:cBhvr>
                                        <p:cTn id="20" dur="500"/>
                                        <p:tgtEl>
                                          <p:spTgt spid="4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righ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1" grpId="0" animBg="1"/>
      <p:bldP spid="8" grpId="0"/>
      <p:bldP spid="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Az újraszületési ciklus</a:t>
            </a:r>
            <a:endParaRPr lang="hu-HU" dirty="0"/>
          </a:p>
        </p:txBody>
      </p:sp>
      <p:pic>
        <p:nvPicPr>
          <p:cNvPr id="1027" name="Picture 3" descr="Kauzal-XXV-14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268413"/>
            <a:ext cx="8713788" cy="558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hu-HU" dirty="0" smtClean="0"/>
              <a:t>Mi a „Tervrajz” és mi építi fel testEinket?</a:t>
            </a:r>
            <a:endParaRPr lang="hu-HU" dirty="0"/>
          </a:p>
        </p:txBody>
      </p:sp>
      <p:sp>
        <p:nvSpPr>
          <p:cNvPr id="3" name="Content Placeholder 2"/>
          <p:cNvSpPr>
            <a:spLocks noGrp="1"/>
          </p:cNvSpPr>
          <p:nvPr>
            <p:ph idx="1"/>
          </p:nvPr>
        </p:nvSpPr>
        <p:spPr>
          <a:xfrm>
            <a:off x="304800" y="1554163"/>
            <a:ext cx="8686800" cy="4838700"/>
          </a:xfrm>
        </p:spPr>
        <p:txBody>
          <a:bodyPr>
            <a:normAutofit fontScale="85000" lnSpcReduction="20000"/>
          </a:bodyPr>
          <a:lstStyle/>
          <a:p>
            <a:pPr eaLnBrk="1" fontAlgn="auto" hangingPunct="1">
              <a:spcAft>
                <a:spcPts val="0"/>
              </a:spcAft>
              <a:buFont typeface="Wingdings 2"/>
              <a:buChar char=""/>
              <a:defRPr/>
            </a:pPr>
            <a:r>
              <a:rPr lang="hu-HU" dirty="0" smtClean="0"/>
              <a:t>Tervrajz: a Permanens Atomokban</a:t>
            </a:r>
          </a:p>
          <a:p>
            <a:pPr eaLnBrk="1" fontAlgn="auto" hangingPunct="1">
              <a:spcAft>
                <a:spcPts val="0"/>
              </a:spcAft>
              <a:buFont typeface="Wingdings 2"/>
              <a:buChar char=""/>
              <a:defRPr/>
            </a:pPr>
            <a:r>
              <a:rPr lang="hu-HU" dirty="0" smtClean="0"/>
              <a:t>Kb. ugyanazon atomokból* épülünk fel, mint korábban</a:t>
            </a:r>
          </a:p>
          <a:p>
            <a:pPr eaLnBrk="1" fontAlgn="auto" hangingPunct="1">
              <a:spcAft>
                <a:spcPts val="0"/>
              </a:spcAft>
              <a:buFont typeface="Wingdings 2"/>
              <a:buChar char=""/>
              <a:defRPr/>
            </a:pPr>
            <a:r>
              <a:rPr lang="hu-HU" dirty="0" smtClean="0"/>
              <a:t>Kb. ott folytatjuk, ahol leg</a:t>
            </a:r>
            <a:r>
              <a:rPr lang="en-US" dirty="0" err="1" smtClean="0"/>
              <a:t>ut</a:t>
            </a:r>
            <a:r>
              <a:rPr lang="hu-HU" dirty="0" smtClean="0"/>
              <a:t>óbb abbahagytuk</a:t>
            </a:r>
          </a:p>
          <a:p>
            <a:pPr eaLnBrk="1" fontAlgn="auto" hangingPunct="1">
              <a:spcAft>
                <a:spcPts val="0"/>
              </a:spcAft>
              <a:buFont typeface="Wingdings 2"/>
              <a:buChar char=""/>
              <a:defRPr/>
            </a:pPr>
            <a:r>
              <a:rPr lang="hu-HU" dirty="0" smtClean="0"/>
              <a:t>Módosító tényezők</a:t>
            </a:r>
          </a:p>
          <a:p>
            <a:pPr lvl="1" eaLnBrk="1" fontAlgn="auto" hangingPunct="1">
              <a:spcAft>
                <a:spcPts val="0"/>
              </a:spcAft>
              <a:buFont typeface="Wingdings 2"/>
              <a:buChar char=""/>
              <a:defRPr/>
            </a:pPr>
            <a:r>
              <a:rPr lang="hu-HU" dirty="0" smtClean="0"/>
              <a:t>Érett karma + szülők génjei</a:t>
            </a:r>
          </a:p>
          <a:p>
            <a:pPr lvl="1" eaLnBrk="1" fontAlgn="auto" hangingPunct="1">
              <a:spcAft>
                <a:spcPts val="0"/>
              </a:spcAft>
              <a:buFont typeface="Wingdings 2"/>
              <a:buChar char=""/>
              <a:defRPr/>
            </a:pPr>
            <a:r>
              <a:rPr lang="hu-HU" dirty="0" smtClean="0"/>
              <a:t>A környezet és az anya hatása a magzati fejlődés alatt</a:t>
            </a:r>
          </a:p>
          <a:p>
            <a:pPr eaLnBrk="1" fontAlgn="auto" hangingPunct="1">
              <a:spcAft>
                <a:spcPts val="0"/>
              </a:spcAft>
              <a:buFont typeface="Wingdings 2"/>
              <a:buChar char=""/>
              <a:defRPr/>
            </a:pPr>
            <a:r>
              <a:rPr lang="hu-HU" dirty="0" smtClean="0"/>
              <a:t>Az építkezést végzők</a:t>
            </a:r>
          </a:p>
          <a:p>
            <a:pPr lvl="1" eaLnBrk="1" fontAlgn="auto" hangingPunct="1">
              <a:spcAft>
                <a:spcPts val="0"/>
              </a:spcAft>
              <a:buFont typeface="Wingdings 2"/>
              <a:buChar char=""/>
              <a:defRPr/>
            </a:pPr>
            <a:r>
              <a:rPr lang="hu-HU" dirty="0" smtClean="0"/>
              <a:t>A permanens atom által aktivizált elementálok az erre rendelt angyalok (gondolatformák?) irányításával</a:t>
            </a:r>
          </a:p>
          <a:p>
            <a:pPr lvl="1" eaLnBrk="1" fontAlgn="auto" hangingPunct="1">
              <a:spcAft>
                <a:spcPts val="0"/>
              </a:spcAft>
              <a:buFont typeface="Wingdings 2"/>
              <a:buChar char=""/>
              <a:defRPr/>
            </a:pPr>
            <a:r>
              <a:rPr lang="hu-HU" dirty="0" smtClean="0"/>
              <a:t>A gyermekkor haladtával egyre inkább maga az Én</a:t>
            </a:r>
          </a:p>
          <a:p>
            <a:pPr lvl="1" eaLnBrk="1" fontAlgn="auto" hangingPunct="1">
              <a:spcAft>
                <a:spcPts val="0"/>
              </a:spcAft>
              <a:buFont typeface="Wingdings 2"/>
              <a:buChar char=""/>
              <a:defRPr/>
            </a:pPr>
            <a:r>
              <a:rPr lang="hu-HU" dirty="0" smtClean="0"/>
              <a:t>A gyermekkor végével már csak az Én</a:t>
            </a:r>
          </a:p>
          <a:p>
            <a:pPr eaLnBrk="1" fontAlgn="auto" hangingPunct="1">
              <a:spcAft>
                <a:spcPts val="0"/>
              </a:spcAft>
              <a:buFont typeface="Wingdings 2"/>
              <a:buChar char=""/>
              <a:defRPr/>
            </a:pPr>
            <a:endParaRPr lang="hu-HU" dirty="0"/>
          </a:p>
        </p:txBody>
      </p:sp>
      <p:sp>
        <p:nvSpPr>
          <p:cNvPr id="27652" name="TextBox 3"/>
          <p:cNvSpPr txBox="1">
            <a:spLocks noChangeArrowheads="1"/>
          </p:cNvSpPr>
          <p:nvPr/>
        </p:nvSpPr>
        <p:spPr bwMode="auto">
          <a:xfrm>
            <a:off x="4752975" y="6392863"/>
            <a:ext cx="43926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marL="0" lvl="1" eaLnBrk="1" hangingPunct="1">
              <a:spcBef>
                <a:spcPct val="0"/>
              </a:spcBef>
              <a:buClrTx/>
              <a:buSzTx/>
              <a:buFontTx/>
              <a:buNone/>
            </a:pPr>
            <a:r>
              <a:rPr lang="hu-HU" altLang="hu-HU" sz="1600">
                <a:solidFill>
                  <a:schemeClr val="tx1"/>
                </a:solidFill>
              </a:rPr>
              <a:t>*</a:t>
            </a:r>
            <a:r>
              <a:rPr lang="en-US" altLang="hu-HU" sz="1600">
                <a:solidFill>
                  <a:schemeClr val="tx1"/>
                </a:solidFill>
              </a:rPr>
              <a:t>Itt n</a:t>
            </a:r>
            <a:r>
              <a:rPr lang="hu-HU" altLang="hu-HU" sz="1600">
                <a:solidFill>
                  <a:schemeClr val="tx1"/>
                </a:solidFill>
              </a:rPr>
              <a:t>em</a:t>
            </a:r>
            <a:r>
              <a:rPr lang="en-US" altLang="hu-HU" sz="1600">
                <a:solidFill>
                  <a:schemeClr val="tx1"/>
                </a:solidFill>
              </a:rPr>
              <a:t> </a:t>
            </a:r>
            <a:r>
              <a:rPr lang="hu-HU" altLang="hu-HU" sz="1600">
                <a:solidFill>
                  <a:schemeClr val="tx1"/>
                </a:solidFill>
              </a:rPr>
              <a:t>kémiai elemek atomjairól van szó</a:t>
            </a:r>
            <a:r>
              <a:rPr lang="en-US" altLang="hu-HU" sz="1600">
                <a:solidFill>
                  <a:schemeClr val="tx1"/>
                </a:solidFill>
              </a:rPr>
              <a:t>!</a:t>
            </a:r>
            <a:endParaRPr lang="hu-HU" altLang="hu-HU" sz="16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Karma és Sors</a:t>
            </a:r>
            <a:endParaRPr lang="hu-HU" dirty="0"/>
          </a:p>
        </p:txBody>
      </p:sp>
      <p:sp>
        <p:nvSpPr>
          <p:cNvPr id="3" name="Content Placeholder 2"/>
          <p:cNvSpPr>
            <a:spLocks noGrp="1"/>
          </p:cNvSpPr>
          <p:nvPr>
            <p:ph idx="1"/>
          </p:nvPr>
        </p:nvSpPr>
        <p:spPr/>
        <p:txBody>
          <a:bodyPr/>
          <a:lstStyle/>
          <a:p>
            <a:pPr eaLnBrk="1" hangingPunct="1"/>
            <a:r>
              <a:rPr lang="hu-HU" altLang="hu-HU" smtClean="0"/>
              <a:t>A Karma </a:t>
            </a:r>
            <a:r>
              <a:rPr lang="en-US" altLang="hu-HU" smtClean="0"/>
              <a:t>a </a:t>
            </a:r>
            <a:r>
              <a:rPr lang="hu-HU" altLang="hu-HU" smtClean="0"/>
              <a:t>mentális világban kísér</a:t>
            </a:r>
            <a:r>
              <a:rPr lang="en-US" altLang="hu-HU" smtClean="0"/>
              <a:t> minket</a:t>
            </a:r>
            <a:r>
              <a:rPr lang="hu-HU" altLang="hu-HU" smtClean="0"/>
              <a:t> („lebegő felhő, időnként kisülésekkel”)</a:t>
            </a:r>
          </a:p>
          <a:p>
            <a:pPr eaLnBrk="1" hangingPunct="1"/>
            <a:r>
              <a:rPr lang="hu-HU" altLang="hu-HU" smtClean="0"/>
              <a:t>Vonzza hozzá</a:t>
            </a:r>
            <a:r>
              <a:rPr lang="en-US" altLang="hu-HU" smtClean="0"/>
              <a:t>nk</a:t>
            </a:r>
            <a:r>
              <a:rPr lang="hu-HU" altLang="hu-HU" smtClean="0"/>
              <a:t> a tanítást szolgáló helyzeteket, lehetőségeket -</a:t>
            </a:r>
            <a:r>
              <a:rPr lang="en-US" altLang="hu-HU" smtClean="0"/>
              <a:t>&gt; “Sors”</a:t>
            </a:r>
            <a:endParaRPr lang="hu-HU" altLang="hu-HU" smtClean="0"/>
          </a:p>
          <a:p>
            <a:pPr eaLnBrk="1" hangingPunct="1"/>
            <a:r>
              <a:rPr lang="hu-HU" altLang="hu-HU" smtClean="0"/>
              <a:t>Egy „csomag” egy életre van tervezve -</a:t>
            </a:r>
            <a:r>
              <a:rPr lang="en-US" altLang="hu-HU" smtClean="0"/>
              <a:t>&gt; </a:t>
            </a:r>
            <a:r>
              <a:rPr lang="hu-HU" altLang="hu-HU" smtClean="0"/>
              <a:t>élet hossza</a:t>
            </a:r>
          </a:p>
          <a:p>
            <a:pPr eaLnBrk="1" hangingPunct="1"/>
            <a:r>
              <a:rPr lang="en-US" altLang="hu-HU" smtClean="0"/>
              <a:t>Ha </a:t>
            </a:r>
            <a:r>
              <a:rPr lang="hu-HU" altLang="hu-HU" smtClean="0"/>
              <a:t>hamarabb</a:t>
            </a:r>
            <a:r>
              <a:rPr lang="en-US" altLang="hu-HU" smtClean="0"/>
              <a:t> elfogy</a:t>
            </a:r>
            <a:r>
              <a:rPr lang="hu-HU" altLang="hu-HU" smtClean="0"/>
              <a:t>, jöhet pótlás </a:t>
            </a:r>
            <a:r>
              <a:rPr lang="hu-HU" altLang="hu-HU" smtClean="0">
                <a:sym typeface="Wingdings" pitchFamily="2" charset="2"/>
              </a:rPr>
              <a:t>. Ez jutalom, nem büntetés.</a:t>
            </a:r>
            <a:endParaRPr lang="hu-HU" altLang="hu-H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a:t>
            </a:r>
            <a:r>
              <a:rPr lang="hu-HU" dirty="0" smtClean="0"/>
              <a:t>Miről szó</a:t>
            </a:r>
            <a:r>
              <a:rPr lang="hu-HU" dirty="0"/>
              <a:t> lesz</a:t>
            </a:r>
          </a:p>
        </p:txBody>
      </p:sp>
      <p:sp>
        <p:nvSpPr>
          <p:cNvPr id="3" name="Content Placeholder 2"/>
          <p:cNvSpPr>
            <a:spLocks noGrp="1"/>
          </p:cNvSpPr>
          <p:nvPr>
            <p:ph idx="1"/>
          </p:nvPr>
        </p:nvSpPr>
        <p:spPr>
          <a:xfrm>
            <a:off x="304800" y="1554163"/>
            <a:ext cx="8686800" cy="5187950"/>
          </a:xfrm>
        </p:spPr>
        <p:txBody>
          <a:bodyPr>
            <a:normAutofit/>
          </a:bodyPr>
          <a:lstStyle/>
          <a:p>
            <a:pPr eaLnBrk="1" fontAlgn="auto" hangingPunct="1">
              <a:spcAft>
                <a:spcPts val="0"/>
              </a:spcAft>
              <a:buFont typeface="Wingdings" pitchFamily="2" charset="2"/>
              <a:buChar char="Ø"/>
              <a:defRPr/>
            </a:pPr>
            <a:r>
              <a:rPr lang="hu-HU" dirty="0" smtClean="0"/>
              <a:t>Az Isteni Terv lényege</a:t>
            </a:r>
          </a:p>
          <a:p>
            <a:pPr eaLnBrk="1" fontAlgn="auto" hangingPunct="1">
              <a:spcAft>
                <a:spcPts val="0"/>
              </a:spcAft>
              <a:buFont typeface="Wingdings" pitchFamily="2" charset="2"/>
              <a:buChar char="Ø"/>
              <a:defRPr/>
            </a:pPr>
            <a:r>
              <a:rPr lang="hu-HU" dirty="0" smtClean="0"/>
              <a:t>A fejlődés fokozatai az</a:t>
            </a:r>
            <a:r>
              <a:rPr lang="en-US" dirty="0" smtClean="0"/>
              <a:t> </a:t>
            </a:r>
            <a:r>
              <a:rPr lang="hu-HU" dirty="0" smtClean="0"/>
              <a:t>E</a:t>
            </a:r>
            <a:r>
              <a:rPr lang="en-US" dirty="0" err="1" smtClean="0"/>
              <a:t>mberi</a:t>
            </a:r>
            <a:r>
              <a:rPr lang="hu-HU" dirty="0"/>
              <a:t>g</a:t>
            </a:r>
            <a:endParaRPr lang="hu-HU" dirty="0" smtClean="0"/>
          </a:p>
          <a:p>
            <a:pPr eaLnBrk="1" fontAlgn="auto" hangingPunct="1">
              <a:spcAft>
                <a:spcPts val="0"/>
              </a:spcAft>
              <a:buFont typeface="Wingdings" pitchFamily="2" charset="2"/>
              <a:buChar char="Ø"/>
              <a:defRPr/>
            </a:pPr>
            <a:r>
              <a:rPr lang="hu-HU" dirty="0" smtClean="0"/>
              <a:t>Az emberi fejlődés fő törvényei</a:t>
            </a:r>
          </a:p>
          <a:p>
            <a:pPr eaLnBrk="1" fontAlgn="auto" hangingPunct="1">
              <a:spcAft>
                <a:spcPts val="0"/>
              </a:spcAft>
              <a:buFont typeface="Wingdings" pitchFamily="2" charset="2"/>
              <a:buChar char="Ø"/>
              <a:defRPr/>
            </a:pPr>
            <a:r>
              <a:rPr lang="hu-HU" dirty="0" smtClean="0"/>
              <a:t>A reinkarnáció szükségszerűsége és bizonyítékai</a:t>
            </a:r>
          </a:p>
          <a:p>
            <a:pPr eaLnBrk="1" fontAlgn="auto" hangingPunct="1">
              <a:spcAft>
                <a:spcPts val="0"/>
              </a:spcAft>
              <a:buFont typeface="Wingdings" pitchFamily="2" charset="2"/>
              <a:buChar char="Ø"/>
              <a:defRPr/>
            </a:pPr>
            <a:r>
              <a:rPr lang="hu-HU" dirty="0" smtClean="0"/>
              <a:t>Téveszmék és gyakori kérdések</a:t>
            </a:r>
          </a:p>
          <a:p>
            <a:pPr eaLnBrk="1" fontAlgn="auto" hangingPunct="1">
              <a:spcAft>
                <a:spcPts val="0"/>
              </a:spcAft>
              <a:buFont typeface="Wingdings" pitchFamily="2" charset="2"/>
              <a:buChar char="Ø"/>
              <a:defRPr/>
            </a:pPr>
            <a:r>
              <a:rPr lang="hu-HU" dirty="0" smtClean="0"/>
              <a:t>Az újraszületési ciklus </a:t>
            </a:r>
          </a:p>
          <a:p>
            <a:pPr eaLnBrk="1" fontAlgn="auto" hangingPunct="1">
              <a:spcAft>
                <a:spcPts val="0"/>
              </a:spcAft>
              <a:buFont typeface="Wingdings" pitchFamily="2" charset="2"/>
              <a:buChar char="Ø"/>
              <a:defRPr/>
            </a:pPr>
            <a:r>
              <a:rPr lang="hu-HU" dirty="0" smtClean="0"/>
              <a:t>Egy testetöltés szakaszai</a:t>
            </a:r>
          </a:p>
          <a:p>
            <a:pPr eaLnBrk="1" fontAlgn="auto" hangingPunct="1">
              <a:spcAft>
                <a:spcPts val="0"/>
              </a:spcAft>
              <a:buFont typeface="Wingdings" pitchFamily="2" charset="2"/>
              <a:buChar char="Ø"/>
              <a:defRPr/>
            </a:pPr>
            <a:r>
              <a:rPr lang="hu-HU" dirty="0" smtClean="0"/>
              <a:t>Összefoglalás, olvasnivalók</a:t>
            </a:r>
          </a:p>
          <a:p>
            <a:pPr eaLnBrk="1" fontAlgn="auto" hangingPunct="1">
              <a:spcAft>
                <a:spcPts val="0"/>
              </a:spcAft>
              <a:buFont typeface="Wingdings 2"/>
              <a:buChar char=""/>
              <a:defRPr/>
            </a:pPr>
            <a:endParaRPr lang="hu-HU" dirty="0" smtClean="0"/>
          </a:p>
          <a:p>
            <a:pPr marL="0" indent="0" eaLnBrk="1" fontAlgn="auto" hangingPunct="1">
              <a:spcAft>
                <a:spcPts val="0"/>
              </a:spcAft>
              <a:buFont typeface="Wingdings 2"/>
              <a:buNone/>
              <a:defRPr/>
            </a:pPr>
            <a:endParaRPr lang="hu-HU"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Karma és Sors</a:t>
            </a:r>
            <a:endParaRPr lang="hu-HU" dirty="0"/>
          </a:p>
        </p:txBody>
      </p:sp>
      <p:sp>
        <p:nvSpPr>
          <p:cNvPr id="3" name="Content Placeholder 2"/>
          <p:cNvSpPr>
            <a:spLocks noGrp="1"/>
          </p:cNvSpPr>
          <p:nvPr>
            <p:ph idx="1"/>
          </p:nvPr>
        </p:nvSpPr>
        <p:spPr>
          <a:xfrm>
            <a:off x="304800" y="1554163"/>
            <a:ext cx="8686800" cy="5187950"/>
          </a:xfrm>
        </p:spPr>
        <p:txBody>
          <a:bodyPr>
            <a:normAutofit lnSpcReduction="10000"/>
          </a:bodyPr>
          <a:lstStyle/>
          <a:p>
            <a:pPr eaLnBrk="1" fontAlgn="auto" hangingPunct="1">
              <a:spcAft>
                <a:spcPts val="0"/>
              </a:spcAft>
              <a:buFont typeface="Wingdings 2"/>
              <a:buChar char=""/>
              <a:defRPr/>
            </a:pPr>
            <a:r>
              <a:rPr lang="hu-HU" dirty="0" smtClean="0"/>
              <a:t>Karma hatása a fizikai testre</a:t>
            </a:r>
          </a:p>
          <a:p>
            <a:pPr lvl="1" eaLnBrk="1" fontAlgn="auto" hangingPunct="1">
              <a:spcAft>
                <a:spcPts val="0"/>
              </a:spcAft>
              <a:buFont typeface="Wingdings 2"/>
              <a:buChar char=""/>
              <a:defRPr/>
            </a:pPr>
            <a:r>
              <a:rPr lang="hu-HU" dirty="0"/>
              <a:t>Karma es Dharma összefonódik.</a:t>
            </a:r>
          </a:p>
          <a:p>
            <a:pPr lvl="2" eaLnBrk="1" fontAlgn="auto" hangingPunct="1">
              <a:spcAft>
                <a:spcPts val="0"/>
              </a:spcAft>
              <a:buFont typeface="Wingdings 2"/>
              <a:buChar char=""/>
              <a:defRPr/>
            </a:pPr>
            <a:r>
              <a:rPr lang="hu-HU" dirty="0"/>
              <a:t>Veleszületett rendellenességek</a:t>
            </a:r>
          </a:p>
          <a:p>
            <a:pPr lvl="2" eaLnBrk="1" fontAlgn="auto" hangingPunct="1">
              <a:spcAft>
                <a:spcPts val="0"/>
              </a:spcAft>
              <a:buFont typeface="Wingdings 2"/>
              <a:buChar char=""/>
              <a:defRPr/>
            </a:pPr>
            <a:r>
              <a:rPr lang="hu-HU" dirty="0"/>
              <a:t>Testi vagy lelki-szellemi korlátozottságok</a:t>
            </a:r>
          </a:p>
          <a:p>
            <a:pPr lvl="2" eaLnBrk="1" fontAlgn="auto" hangingPunct="1">
              <a:spcAft>
                <a:spcPts val="0"/>
              </a:spcAft>
              <a:buFont typeface="Wingdings 2"/>
              <a:buChar char=""/>
              <a:defRPr/>
            </a:pPr>
            <a:r>
              <a:rPr lang="hu-HU" dirty="0"/>
              <a:t>„Rejtett aknák”, betegségre hajlamok</a:t>
            </a:r>
          </a:p>
          <a:p>
            <a:pPr lvl="2" eaLnBrk="1" fontAlgn="auto" hangingPunct="1">
              <a:spcAft>
                <a:spcPts val="0"/>
              </a:spcAft>
              <a:buFont typeface="Wingdings 2"/>
              <a:buChar char=""/>
              <a:defRPr/>
            </a:pPr>
            <a:r>
              <a:rPr lang="hu-HU" dirty="0"/>
              <a:t>Feltűnő szépség és rútság</a:t>
            </a:r>
          </a:p>
          <a:p>
            <a:pPr lvl="1" eaLnBrk="1" fontAlgn="auto" hangingPunct="1">
              <a:spcAft>
                <a:spcPts val="0"/>
              </a:spcAft>
              <a:buFont typeface="Wingdings 2"/>
              <a:buChar char=""/>
              <a:defRPr/>
            </a:pPr>
            <a:r>
              <a:rPr lang="hu-HU" dirty="0" smtClean="0"/>
              <a:t>Csak képzett tisztánlátók képesek megmondani, mi karmikus okok következménye, és mi nem az.</a:t>
            </a:r>
            <a:endParaRPr lang="en-US" dirty="0" smtClean="0"/>
          </a:p>
          <a:p>
            <a:pPr lvl="1" eaLnBrk="1" fontAlgn="auto" hangingPunct="1">
              <a:spcAft>
                <a:spcPts val="0"/>
              </a:spcAft>
              <a:buFont typeface="Wingdings 2"/>
              <a:buChar char=""/>
              <a:defRPr/>
            </a:pPr>
            <a:r>
              <a:rPr lang="hu-HU" dirty="0" smtClean="0"/>
              <a:t>Az egyén szintjén nincs eleve elrendelés!  </a:t>
            </a:r>
          </a:p>
          <a:p>
            <a:pPr lvl="2" eaLnBrk="1" fontAlgn="auto" hangingPunct="1">
              <a:spcAft>
                <a:spcPts val="0"/>
              </a:spcAft>
              <a:buFont typeface="Wingdings 2"/>
              <a:buChar char=""/>
              <a:defRPr/>
            </a:pPr>
            <a:r>
              <a:rPr lang="hu-HU" dirty="0" smtClean="0"/>
              <a:t>A körülmények kezdő-keretei közt az embernek szabad választása van.</a:t>
            </a:r>
          </a:p>
          <a:p>
            <a:pPr lvl="2" eaLnBrk="1" fontAlgn="auto" hangingPunct="1">
              <a:spcAft>
                <a:spcPts val="0"/>
              </a:spcAft>
              <a:buFont typeface="Wingdings 2"/>
              <a:buChar char=""/>
              <a:defRPr/>
            </a:pPr>
            <a:r>
              <a:rPr lang="hu-HU" dirty="0" smtClean="0"/>
              <a:t>Előfordulnak </a:t>
            </a:r>
            <a:r>
              <a:rPr lang="en-US" dirty="0" smtClean="0"/>
              <a:t>“</a:t>
            </a:r>
            <a:r>
              <a:rPr lang="hu-HU" dirty="0" smtClean="0"/>
              <a:t>balesetek</a:t>
            </a:r>
            <a:r>
              <a:rPr lang="en-US" dirty="0" smtClean="0"/>
              <a:t>”</a:t>
            </a:r>
            <a:r>
              <a:rPr lang="hu-HU" dirty="0" smtClean="0"/>
              <a:t> is.</a:t>
            </a:r>
          </a:p>
          <a:p>
            <a:pPr lvl="1" eaLnBrk="1" fontAlgn="auto" hangingPunct="1">
              <a:spcAft>
                <a:spcPts val="0"/>
              </a:spcAft>
              <a:buFont typeface="Wingdings 2"/>
              <a:buChar char=""/>
              <a:defRPr/>
            </a:pPr>
            <a:endParaRPr lang="hu-HU" dirty="0" smtClean="0"/>
          </a:p>
          <a:p>
            <a:pPr lvl="1" eaLnBrk="1" fontAlgn="auto" hangingPunct="1">
              <a:spcAft>
                <a:spcPts val="0"/>
              </a:spcAft>
              <a:buFont typeface="Wingdings 2"/>
              <a:buChar char=""/>
              <a:defRPr/>
            </a:pPr>
            <a:endParaRPr lang="hu-HU"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Az újraszülető ember neme</a:t>
            </a:r>
            <a:endParaRPr lang="hu-HU" dirty="0"/>
          </a:p>
        </p:txBody>
      </p:sp>
      <p:sp>
        <p:nvSpPr>
          <p:cNvPr id="3" name="Content Placeholder 2"/>
          <p:cNvSpPr>
            <a:spLocks noGrp="1"/>
          </p:cNvSpPr>
          <p:nvPr>
            <p:ph idx="1"/>
          </p:nvPr>
        </p:nvSpPr>
        <p:spPr>
          <a:xfrm>
            <a:off x="304800" y="1554163"/>
            <a:ext cx="8686800" cy="4899025"/>
          </a:xfrm>
        </p:spPr>
        <p:txBody>
          <a:bodyPr>
            <a:normAutofit lnSpcReduction="10000"/>
          </a:bodyPr>
          <a:lstStyle/>
          <a:p>
            <a:pPr eaLnBrk="1" fontAlgn="auto" hangingPunct="1">
              <a:spcAft>
                <a:spcPts val="0"/>
              </a:spcAft>
              <a:buFont typeface="Wingdings 2"/>
              <a:buChar char=""/>
              <a:defRPr/>
            </a:pPr>
            <a:r>
              <a:rPr lang="hu-HU" dirty="0" smtClean="0"/>
              <a:t>Általában véve a megszülető dharmájához illeszkedik</a:t>
            </a:r>
          </a:p>
          <a:p>
            <a:pPr eaLnBrk="1" fontAlgn="auto" hangingPunct="1">
              <a:spcAft>
                <a:spcPts val="0"/>
              </a:spcAft>
              <a:buFont typeface="Wingdings 2"/>
              <a:buChar char=""/>
              <a:defRPr/>
            </a:pPr>
            <a:r>
              <a:rPr lang="hu-HU" dirty="0" smtClean="0"/>
              <a:t>A nem-váltást a személyiség néha nehéznek éli meg</a:t>
            </a:r>
          </a:p>
          <a:p>
            <a:pPr lvl="1" eaLnBrk="1" fontAlgn="auto" hangingPunct="1">
              <a:spcAft>
                <a:spcPts val="0"/>
              </a:spcAft>
              <a:buFont typeface="Wingdings 2"/>
              <a:buChar char=""/>
              <a:defRPr/>
            </a:pPr>
            <a:r>
              <a:rPr lang="hu-HU" dirty="0" smtClean="0"/>
              <a:t>Transszexualitás</a:t>
            </a:r>
          </a:p>
          <a:p>
            <a:pPr lvl="1" eaLnBrk="1" fontAlgn="auto" hangingPunct="1">
              <a:spcAft>
                <a:spcPts val="0"/>
              </a:spcAft>
              <a:buFont typeface="Wingdings 2"/>
              <a:buChar char=""/>
              <a:defRPr/>
            </a:pPr>
            <a:r>
              <a:rPr lang="hu-HU" dirty="0" smtClean="0"/>
              <a:t>Saját nem iránti szexuális vonzalom</a:t>
            </a:r>
          </a:p>
          <a:p>
            <a:pPr lvl="1" eaLnBrk="1" fontAlgn="auto" hangingPunct="1">
              <a:spcAft>
                <a:spcPts val="0"/>
              </a:spcAft>
              <a:buFont typeface="Wingdings 2"/>
              <a:buChar char=""/>
              <a:defRPr/>
            </a:pPr>
            <a:r>
              <a:rPr lang="hu-HU" dirty="0" smtClean="0"/>
              <a:t>Lelki jegyek: „anyámasszony katonája” fiúk, „kardos menyecskék”</a:t>
            </a:r>
          </a:p>
          <a:p>
            <a:pPr lvl="1" eaLnBrk="1" fontAlgn="auto" hangingPunct="1">
              <a:spcAft>
                <a:spcPts val="0"/>
              </a:spcAft>
              <a:buFont typeface="Wingdings 2"/>
              <a:buChar char=""/>
              <a:defRPr/>
            </a:pPr>
            <a:r>
              <a:rPr lang="hu-HU" dirty="0" smtClean="0"/>
              <a:t>Testi jegyek: karma, dharma, öröklődés... ÉS: saját gondolatok hatása</a:t>
            </a:r>
          </a:p>
          <a:p>
            <a:pPr lvl="1" eaLnBrk="1" fontAlgn="auto" hangingPunct="1">
              <a:spcAft>
                <a:spcPts val="0"/>
              </a:spcAft>
              <a:buFont typeface="Wingdings 2"/>
              <a:buChar char=""/>
              <a:defRPr/>
            </a:pPr>
            <a:endParaRPr lang="hu-HU"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5562600" y="6172200"/>
            <a:ext cx="3124200" cy="457200"/>
          </a:xfrm>
          <a:prstGeom prst="rect">
            <a:avLst/>
          </a:prstGeom>
          <a:solidFill>
            <a:srgbClr val="CCFF99"/>
          </a:solidFill>
          <a:ln w="9525">
            <a:solidFill>
              <a:srgbClr val="66FF33"/>
            </a:solidFill>
            <a:miter lim="800000"/>
            <a:headEnd/>
            <a:tailEnd/>
          </a:ln>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hu-HU" altLang="hu-HU" sz="2000" i="1">
                <a:solidFill>
                  <a:schemeClr val="tx1"/>
                </a:solidFill>
              </a:rPr>
              <a:t>2. szakasz -- az ‘aratás’</a:t>
            </a:r>
          </a:p>
        </p:txBody>
      </p:sp>
      <p:sp>
        <p:nvSpPr>
          <p:cNvPr id="126979" name="Rectangle 3"/>
          <p:cNvSpPr>
            <a:spLocks noChangeArrowheads="1"/>
          </p:cNvSpPr>
          <p:nvPr/>
        </p:nvSpPr>
        <p:spPr bwMode="auto">
          <a:xfrm>
            <a:off x="2286000" y="6172200"/>
            <a:ext cx="3124200" cy="457200"/>
          </a:xfrm>
          <a:prstGeom prst="rect">
            <a:avLst/>
          </a:prstGeom>
          <a:solidFill>
            <a:srgbClr val="CCFF99"/>
          </a:solidFill>
          <a:ln w="9525">
            <a:solidFill>
              <a:srgbClr val="66FF33"/>
            </a:solidFill>
            <a:miter lim="800000"/>
            <a:headEnd/>
            <a:tailEnd/>
          </a:ln>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126980" name="Rectangle 4"/>
          <p:cNvSpPr>
            <a:spLocks noChangeArrowheads="1"/>
          </p:cNvSpPr>
          <p:nvPr/>
        </p:nvSpPr>
        <p:spPr bwMode="auto">
          <a:xfrm>
            <a:off x="304800" y="4038600"/>
            <a:ext cx="8534400" cy="609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126981" name="Rectangle 5"/>
          <p:cNvSpPr>
            <a:spLocks noChangeArrowheads="1"/>
          </p:cNvSpPr>
          <p:nvPr/>
        </p:nvSpPr>
        <p:spPr bwMode="auto">
          <a:xfrm>
            <a:off x="304800" y="3429000"/>
            <a:ext cx="8534400" cy="6096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126982" name="Rectangle 6"/>
          <p:cNvSpPr>
            <a:spLocks noChangeArrowheads="1"/>
          </p:cNvSpPr>
          <p:nvPr/>
        </p:nvSpPr>
        <p:spPr bwMode="auto">
          <a:xfrm>
            <a:off x="304800" y="4648200"/>
            <a:ext cx="8534400" cy="609600"/>
          </a:xfrm>
          <a:prstGeom prst="rect">
            <a:avLst/>
          </a:prstGeom>
          <a:solidFill>
            <a:srgbClr val="FF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endParaRPr lang="hu-HU" altLang="hu-HU" sz="1600">
              <a:solidFill>
                <a:schemeClr val="tx1"/>
              </a:solidFill>
            </a:endParaRPr>
          </a:p>
        </p:txBody>
      </p:sp>
      <p:sp>
        <p:nvSpPr>
          <p:cNvPr id="126983" name="Rectangle 7"/>
          <p:cNvSpPr>
            <a:spLocks noChangeArrowheads="1"/>
          </p:cNvSpPr>
          <p:nvPr/>
        </p:nvSpPr>
        <p:spPr bwMode="auto">
          <a:xfrm>
            <a:off x="304800" y="2819400"/>
            <a:ext cx="8534400" cy="609600"/>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126984" name="Rectangle 8"/>
          <p:cNvSpPr>
            <a:spLocks noChangeArrowheads="1"/>
          </p:cNvSpPr>
          <p:nvPr/>
        </p:nvSpPr>
        <p:spPr bwMode="auto">
          <a:xfrm>
            <a:off x="304800" y="5257800"/>
            <a:ext cx="8534400" cy="6096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endParaRPr lang="hu-HU" altLang="hu-HU" sz="1600">
              <a:solidFill>
                <a:schemeClr val="tx1"/>
              </a:solidFill>
            </a:endParaRPr>
          </a:p>
        </p:txBody>
      </p:sp>
      <p:sp>
        <p:nvSpPr>
          <p:cNvPr id="126985" name="Rectangle 9"/>
          <p:cNvSpPr>
            <a:spLocks noChangeArrowheads="1"/>
          </p:cNvSpPr>
          <p:nvPr/>
        </p:nvSpPr>
        <p:spPr bwMode="auto">
          <a:xfrm>
            <a:off x="304800" y="1028700"/>
            <a:ext cx="8534400" cy="1752600"/>
          </a:xfrm>
          <a:prstGeom prst="rect">
            <a:avLst/>
          </a:prstGeom>
          <a:solidFill>
            <a:srgbClr val="CCFF99"/>
          </a:solidFill>
          <a:ln w="9525">
            <a:solidFill>
              <a:schemeClr val="tx1"/>
            </a:solidFill>
            <a:miter lim="800000"/>
            <a:headEnd/>
            <a:tailEnd/>
          </a:ln>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hu-HU" altLang="hu-HU" sz="1800">
                <a:solidFill>
                  <a:schemeClr val="tx1"/>
                </a:solidFill>
              </a:rPr>
              <a:t>A </a:t>
            </a:r>
            <a:r>
              <a:rPr lang="hu-HU" altLang="hu-HU" sz="1800" b="1">
                <a:solidFill>
                  <a:schemeClr val="tx1"/>
                </a:solidFill>
              </a:rPr>
              <a:t>fizikai test</a:t>
            </a:r>
            <a:r>
              <a:rPr lang="hu-HU" altLang="hu-HU" sz="1800">
                <a:solidFill>
                  <a:schemeClr val="tx1"/>
                </a:solidFill>
              </a:rPr>
              <a:t> teljesen megújul minden 7 éves periódusban; </a:t>
            </a:r>
          </a:p>
          <a:p>
            <a:pPr algn="ctr">
              <a:spcBef>
                <a:spcPct val="0"/>
              </a:spcBef>
              <a:buClrTx/>
              <a:buSzTx/>
              <a:buFontTx/>
              <a:buNone/>
            </a:pPr>
            <a:r>
              <a:rPr lang="hu-HU" altLang="hu-HU" sz="1800">
                <a:solidFill>
                  <a:schemeClr val="tx1"/>
                </a:solidFill>
              </a:rPr>
              <a:t>az </a:t>
            </a:r>
            <a:r>
              <a:rPr lang="hu-HU" altLang="hu-HU" sz="1800" b="1">
                <a:solidFill>
                  <a:schemeClr val="tx1"/>
                </a:solidFill>
              </a:rPr>
              <a:t>asztrális</a:t>
            </a:r>
            <a:r>
              <a:rPr lang="hu-HU" altLang="hu-HU" sz="1800">
                <a:solidFill>
                  <a:schemeClr val="tx1"/>
                </a:solidFill>
              </a:rPr>
              <a:t> és </a:t>
            </a:r>
            <a:r>
              <a:rPr lang="hu-HU" altLang="hu-HU" sz="1800" b="1">
                <a:solidFill>
                  <a:schemeClr val="tx1"/>
                </a:solidFill>
              </a:rPr>
              <a:t>mentális testek</a:t>
            </a:r>
            <a:r>
              <a:rPr lang="hu-HU" altLang="hu-HU" sz="1800">
                <a:solidFill>
                  <a:schemeClr val="tx1"/>
                </a:solidFill>
              </a:rPr>
              <a:t> rövidebb idő alatt. </a:t>
            </a:r>
          </a:p>
          <a:p>
            <a:pPr algn="ctr">
              <a:spcBef>
                <a:spcPct val="0"/>
              </a:spcBef>
              <a:buClrTx/>
              <a:buSzTx/>
              <a:buFontTx/>
              <a:buNone/>
            </a:pPr>
            <a:r>
              <a:rPr lang="hu-HU" altLang="hu-HU" sz="1800">
                <a:solidFill>
                  <a:schemeClr val="tx1"/>
                </a:solidFill>
              </a:rPr>
              <a:t>A </a:t>
            </a:r>
            <a:r>
              <a:rPr lang="hu-HU" altLang="hu-HU" sz="1800" b="1" i="1">
                <a:solidFill>
                  <a:schemeClr val="tx1"/>
                </a:solidFill>
              </a:rPr>
              <a:t>csakrák</a:t>
            </a:r>
            <a:r>
              <a:rPr lang="hu-HU" altLang="hu-HU" sz="1800">
                <a:solidFill>
                  <a:schemeClr val="tx1"/>
                </a:solidFill>
              </a:rPr>
              <a:t> aktiválása:	0 -7 évben a gyökér- és a lép-csakra,</a:t>
            </a:r>
          </a:p>
          <a:p>
            <a:pPr algn="ctr">
              <a:spcBef>
                <a:spcPct val="0"/>
              </a:spcBef>
              <a:buClrTx/>
              <a:buSzTx/>
              <a:buFontTx/>
              <a:buNone/>
            </a:pPr>
            <a:r>
              <a:rPr lang="hu-HU" altLang="hu-HU" sz="1800">
                <a:solidFill>
                  <a:schemeClr val="tx1"/>
                </a:solidFill>
              </a:rPr>
              <a:t>			7-14 évben a köldök- és a szív-csakra, </a:t>
            </a:r>
          </a:p>
          <a:p>
            <a:pPr algn="ctr">
              <a:spcBef>
                <a:spcPct val="0"/>
              </a:spcBef>
              <a:buClrTx/>
              <a:buSzTx/>
              <a:buFontTx/>
              <a:buNone/>
            </a:pPr>
            <a:r>
              <a:rPr lang="hu-HU" altLang="hu-HU" sz="1800">
                <a:solidFill>
                  <a:schemeClr val="tx1"/>
                </a:solidFill>
              </a:rPr>
              <a:t>		            14 -21 évben a torok- és a homlok-csakra, </a:t>
            </a:r>
          </a:p>
          <a:p>
            <a:pPr algn="ctr">
              <a:spcBef>
                <a:spcPct val="0"/>
              </a:spcBef>
              <a:buClrTx/>
              <a:buSzTx/>
              <a:buFontTx/>
              <a:buNone/>
            </a:pPr>
            <a:r>
              <a:rPr lang="hu-HU" altLang="hu-HU" sz="1800">
                <a:solidFill>
                  <a:schemeClr val="tx1"/>
                </a:solidFill>
              </a:rPr>
              <a:t>				a korona-csakra később.</a:t>
            </a:r>
          </a:p>
        </p:txBody>
      </p:sp>
      <p:sp>
        <p:nvSpPr>
          <p:cNvPr id="126986" name="Text Box 10"/>
          <p:cNvSpPr txBox="1">
            <a:spLocks noChangeArrowheads="1"/>
          </p:cNvSpPr>
          <p:nvPr/>
        </p:nvSpPr>
        <p:spPr bwMode="auto">
          <a:xfrm>
            <a:off x="327025" y="2911475"/>
            <a:ext cx="1349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en-US" altLang="hu-HU" sz="2000" b="1">
                <a:solidFill>
                  <a:schemeClr val="tx1"/>
                </a:solidFill>
              </a:rPr>
              <a:t>ATMIKUS</a:t>
            </a:r>
          </a:p>
        </p:txBody>
      </p:sp>
      <p:sp>
        <p:nvSpPr>
          <p:cNvPr id="126987" name="Text Box 11"/>
          <p:cNvSpPr txBox="1">
            <a:spLocks noChangeArrowheads="1"/>
          </p:cNvSpPr>
          <p:nvPr/>
        </p:nvSpPr>
        <p:spPr bwMode="auto">
          <a:xfrm>
            <a:off x="331788" y="3549650"/>
            <a:ext cx="17256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en-US" altLang="hu-HU" sz="2000" b="1">
                <a:solidFill>
                  <a:schemeClr val="tx1"/>
                </a:solidFill>
              </a:rPr>
              <a:t>BUDDHIKUS</a:t>
            </a:r>
            <a:endParaRPr lang="en-US" altLang="hu-HU" sz="1600">
              <a:solidFill>
                <a:schemeClr val="tx1"/>
              </a:solidFill>
            </a:endParaRPr>
          </a:p>
        </p:txBody>
      </p:sp>
      <p:sp>
        <p:nvSpPr>
          <p:cNvPr id="126988" name="Text Box 12"/>
          <p:cNvSpPr txBox="1">
            <a:spLocks noChangeArrowheads="1"/>
          </p:cNvSpPr>
          <p:nvPr/>
        </p:nvSpPr>
        <p:spPr bwMode="auto">
          <a:xfrm>
            <a:off x="298450" y="4117975"/>
            <a:ext cx="168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hu-HU" altLang="hu-HU" sz="2000" b="1">
                <a:solidFill>
                  <a:schemeClr val="tx1"/>
                </a:solidFill>
              </a:rPr>
              <a:t>MENTÁLIS</a:t>
            </a:r>
            <a:endParaRPr lang="en-US" altLang="hu-HU" sz="1600">
              <a:solidFill>
                <a:schemeClr val="tx1"/>
              </a:solidFill>
            </a:endParaRPr>
          </a:p>
        </p:txBody>
      </p:sp>
      <p:sp>
        <p:nvSpPr>
          <p:cNvPr id="126989" name="Text Box 13"/>
          <p:cNvSpPr txBox="1">
            <a:spLocks noChangeArrowheads="1"/>
          </p:cNvSpPr>
          <p:nvPr/>
        </p:nvSpPr>
        <p:spPr bwMode="auto">
          <a:xfrm>
            <a:off x="306388" y="4733925"/>
            <a:ext cx="1674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en-US" altLang="hu-HU" sz="2000" b="1">
                <a:solidFill>
                  <a:srgbClr val="66FFFF"/>
                </a:solidFill>
              </a:rPr>
              <a:t>ASZTRÁLIS</a:t>
            </a:r>
            <a:endParaRPr lang="en-US" altLang="hu-HU" sz="1600">
              <a:solidFill>
                <a:schemeClr val="tx1"/>
              </a:solidFill>
            </a:endParaRPr>
          </a:p>
        </p:txBody>
      </p:sp>
      <p:sp>
        <p:nvSpPr>
          <p:cNvPr id="126990" name="Text Box 14"/>
          <p:cNvSpPr txBox="1">
            <a:spLocks noChangeArrowheads="1"/>
          </p:cNvSpPr>
          <p:nvPr/>
        </p:nvSpPr>
        <p:spPr bwMode="auto">
          <a:xfrm>
            <a:off x="290513" y="5365750"/>
            <a:ext cx="12334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hu-HU" altLang="hu-HU" sz="2000" b="1">
                <a:solidFill>
                  <a:srgbClr val="FFFF00"/>
                </a:solidFill>
              </a:rPr>
              <a:t>FIZIKAI</a:t>
            </a:r>
            <a:endParaRPr lang="en-US" altLang="hu-HU" sz="1600">
              <a:solidFill>
                <a:schemeClr val="tx1"/>
              </a:solidFill>
            </a:endParaRPr>
          </a:p>
        </p:txBody>
      </p:sp>
      <p:sp>
        <p:nvSpPr>
          <p:cNvPr id="126991" name="Line 15"/>
          <p:cNvSpPr>
            <a:spLocks noChangeShapeType="1"/>
          </p:cNvSpPr>
          <p:nvPr/>
        </p:nvSpPr>
        <p:spPr bwMode="auto">
          <a:xfrm>
            <a:off x="2133600" y="2800350"/>
            <a:ext cx="0" cy="3065463"/>
          </a:xfrm>
          <a:prstGeom prst="line">
            <a:avLst/>
          </a:prstGeom>
          <a:noFill/>
          <a:ln w="38100" cmpd="dbl">
            <a:solidFill>
              <a:srgbClr val="FF0000"/>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26992" name="Line 16"/>
          <p:cNvSpPr>
            <a:spLocks noChangeShapeType="1"/>
          </p:cNvSpPr>
          <p:nvPr/>
        </p:nvSpPr>
        <p:spPr bwMode="auto">
          <a:xfrm flipH="1">
            <a:off x="5486400" y="3438525"/>
            <a:ext cx="4763" cy="2447925"/>
          </a:xfrm>
          <a:prstGeom prst="line">
            <a:avLst/>
          </a:prstGeom>
          <a:noFill/>
          <a:ln w="76200" cmpd="tri">
            <a:solidFill>
              <a:srgbClr val="CC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126993" name="Text Box 17"/>
          <p:cNvSpPr txBox="1">
            <a:spLocks noChangeArrowheads="1"/>
          </p:cNvSpPr>
          <p:nvPr/>
        </p:nvSpPr>
        <p:spPr bwMode="auto">
          <a:xfrm>
            <a:off x="2895600" y="5257800"/>
            <a:ext cx="190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rgbClr val="FFFF00"/>
                </a:solidFill>
              </a:rPr>
              <a:t>ÉLETERŐ ELŐKÉSZÜLÉS</a:t>
            </a:r>
            <a:endParaRPr lang="en-US" altLang="hu-HU" sz="1600">
              <a:solidFill>
                <a:schemeClr val="tx1"/>
              </a:solidFill>
            </a:endParaRPr>
          </a:p>
        </p:txBody>
      </p:sp>
      <p:sp>
        <p:nvSpPr>
          <p:cNvPr id="126994" name="Text Box 18"/>
          <p:cNvSpPr txBox="1">
            <a:spLocks noChangeArrowheads="1"/>
          </p:cNvSpPr>
          <p:nvPr/>
        </p:nvSpPr>
        <p:spPr bwMode="auto">
          <a:xfrm>
            <a:off x="5791200" y="5257800"/>
            <a:ext cx="2362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rgbClr val="FFFF00"/>
                </a:solidFill>
              </a:rPr>
              <a:t>MEGÚJULÁS  VAGY  2.  GYERMEKKOR</a:t>
            </a:r>
            <a:endParaRPr lang="en-US" altLang="hu-HU" sz="1600" b="1">
              <a:solidFill>
                <a:srgbClr val="FFFF00"/>
              </a:solidFill>
            </a:endParaRPr>
          </a:p>
        </p:txBody>
      </p:sp>
      <p:sp>
        <p:nvSpPr>
          <p:cNvPr id="126995" name="Text Box 19"/>
          <p:cNvSpPr txBox="1">
            <a:spLocks noChangeArrowheads="1"/>
          </p:cNvSpPr>
          <p:nvPr/>
        </p:nvSpPr>
        <p:spPr bwMode="auto">
          <a:xfrm>
            <a:off x="3124200" y="4648200"/>
            <a:ext cx="1524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rgbClr val="66FFFF"/>
                </a:solidFill>
              </a:rPr>
              <a:t>ÉRZELMEK VALLÁS</a:t>
            </a:r>
            <a:endParaRPr lang="en-US" altLang="hu-HU" sz="1600" b="1">
              <a:solidFill>
                <a:srgbClr val="66FFFF"/>
              </a:solidFill>
            </a:endParaRPr>
          </a:p>
        </p:txBody>
      </p:sp>
      <p:sp>
        <p:nvSpPr>
          <p:cNvPr id="126996" name="Text Box 20"/>
          <p:cNvSpPr txBox="1">
            <a:spLocks noChangeArrowheads="1"/>
          </p:cNvSpPr>
          <p:nvPr/>
        </p:nvSpPr>
        <p:spPr bwMode="auto">
          <a:xfrm>
            <a:off x="5715000" y="4662488"/>
            <a:ext cx="25050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rgbClr val="66FFFF"/>
                </a:solidFill>
              </a:rPr>
              <a:t>EGYÜTTÉRZÉS  VAGY ÉRZELMI  RIDEGSÉG</a:t>
            </a:r>
            <a:endParaRPr lang="en-US" altLang="hu-HU" sz="1600" b="1">
              <a:solidFill>
                <a:srgbClr val="FFFF00"/>
              </a:solidFill>
            </a:endParaRPr>
          </a:p>
        </p:txBody>
      </p:sp>
      <p:sp>
        <p:nvSpPr>
          <p:cNvPr id="126997" name="Text Box 21"/>
          <p:cNvSpPr txBox="1">
            <a:spLocks noChangeArrowheads="1"/>
          </p:cNvSpPr>
          <p:nvPr/>
        </p:nvSpPr>
        <p:spPr bwMode="auto">
          <a:xfrm>
            <a:off x="3224213" y="4035425"/>
            <a:ext cx="1295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chemeClr val="accent2"/>
                </a:solidFill>
              </a:rPr>
              <a:t>ELME</a:t>
            </a:r>
            <a:br>
              <a:rPr lang="hu-HU" altLang="hu-HU" sz="1600" b="1">
                <a:solidFill>
                  <a:schemeClr val="accent2"/>
                </a:solidFill>
              </a:rPr>
            </a:br>
            <a:r>
              <a:rPr lang="hu-HU" altLang="hu-HU" sz="1600" b="1">
                <a:solidFill>
                  <a:schemeClr val="accent2"/>
                </a:solidFill>
              </a:rPr>
              <a:t>TANULÁS</a:t>
            </a:r>
            <a:endParaRPr lang="en-US" altLang="hu-HU" sz="1600" b="1">
              <a:solidFill>
                <a:srgbClr val="66FFFF"/>
              </a:solidFill>
            </a:endParaRPr>
          </a:p>
        </p:txBody>
      </p:sp>
      <p:sp>
        <p:nvSpPr>
          <p:cNvPr id="126998" name="Text Box 22"/>
          <p:cNvSpPr txBox="1">
            <a:spLocks noChangeArrowheads="1"/>
          </p:cNvSpPr>
          <p:nvPr/>
        </p:nvSpPr>
        <p:spPr bwMode="auto">
          <a:xfrm>
            <a:off x="3124200" y="3444875"/>
            <a:ext cx="14478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rgbClr val="339933"/>
                </a:solidFill>
              </a:rPr>
              <a:t>SZERETET HÁZASSÁG</a:t>
            </a:r>
            <a:endParaRPr lang="en-US" altLang="hu-HU" sz="1600" b="1">
              <a:solidFill>
                <a:srgbClr val="66FFFF"/>
              </a:solidFill>
            </a:endParaRPr>
          </a:p>
        </p:txBody>
      </p:sp>
      <p:sp>
        <p:nvSpPr>
          <p:cNvPr id="126999" name="Text Box 23"/>
          <p:cNvSpPr txBox="1">
            <a:spLocks noChangeArrowheads="1"/>
          </p:cNvSpPr>
          <p:nvPr/>
        </p:nvSpPr>
        <p:spPr bwMode="auto">
          <a:xfrm>
            <a:off x="2819400" y="2971800"/>
            <a:ext cx="548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spcBef>
                <a:spcPct val="50000"/>
              </a:spcBef>
              <a:buClrTx/>
              <a:buSzTx/>
              <a:buFontTx/>
              <a:buNone/>
            </a:pPr>
            <a:r>
              <a:rPr lang="hu-HU" altLang="hu-HU" sz="1600" b="1">
                <a:solidFill>
                  <a:schemeClr val="accent2"/>
                </a:solidFill>
              </a:rPr>
              <a:t>AKARAT  -  A LEGNAGYOBB ANYAGI ÉRDEKELTSÉG</a:t>
            </a:r>
            <a:endParaRPr lang="en-US" altLang="hu-HU" sz="1600">
              <a:solidFill>
                <a:schemeClr val="tx1"/>
              </a:solidFill>
            </a:endParaRPr>
          </a:p>
        </p:txBody>
      </p:sp>
      <p:sp>
        <p:nvSpPr>
          <p:cNvPr id="127000" name="Text Box 24"/>
          <p:cNvSpPr txBox="1">
            <a:spLocks noChangeArrowheads="1"/>
          </p:cNvSpPr>
          <p:nvPr/>
        </p:nvSpPr>
        <p:spPr bwMode="auto">
          <a:xfrm>
            <a:off x="6019800" y="3429000"/>
            <a:ext cx="2057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rgbClr val="339933"/>
                </a:solidFill>
              </a:rPr>
              <a:t>BAJTÁRSIASSÁG VAGY  VÁLÁS</a:t>
            </a:r>
            <a:endParaRPr lang="en-US" altLang="hu-HU" sz="1600" b="1">
              <a:solidFill>
                <a:srgbClr val="FFFF00"/>
              </a:solidFill>
            </a:endParaRPr>
          </a:p>
        </p:txBody>
      </p:sp>
      <p:sp>
        <p:nvSpPr>
          <p:cNvPr id="127001" name="Text Box 25"/>
          <p:cNvSpPr txBox="1">
            <a:spLocks noChangeArrowheads="1"/>
          </p:cNvSpPr>
          <p:nvPr/>
        </p:nvSpPr>
        <p:spPr bwMode="auto">
          <a:xfrm>
            <a:off x="5867400" y="4067175"/>
            <a:ext cx="2286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1600" b="1">
                <a:solidFill>
                  <a:schemeClr val="accent2"/>
                </a:solidFill>
              </a:rPr>
              <a:t>BÖLCSESSÉG  VAGY BESZŰKÜLT  ELME</a:t>
            </a:r>
            <a:endParaRPr lang="en-US" altLang="hu-HU" sz="1600" b="1">
              <a:solidFill>
                <a:srgbClr val="FFFF00"/>
              </a:solidFill>
            </a:endParaRPr>
          </a:p>
        </p:txBody>
      </p:sp>
      <p:sp>
        <p:nvSpPr>
          <p:cNvPr id="127002" name="Text Box 26"/>
          <p:cNvSpPr txBox="1">
            <a:spLocks noChangeArrowheads="1"/>
          </p:cNvSpPr>
          <p:nvPr/>
        </p:nvSpPr>
        <p:spPr bwMode="auto">
          <a:xfrm>
            <a:off x="2293938" y="6215063"/>
            <a:ext cx="3141662" cy="396875"/>
          </a:xfrm>
          <a:prstGeom prst="rect">
            <a:avLst/>
          </a:prstGeom>
          <a:solidFill>
            <a:srgbClr val="CC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50000"/>
              </a:spcBef>
              <a:buClrTx/>
              <a:buSzTx/>
              <a:buFontTx/>
              <a:buNone/>
            </a:pPr>
            <a:r>
              <a:rPr lang="hu-HU" altLang="hu-HU" sz="2000" i="1">
                <a:solidFill>
                  <a:schemeClr val="tx1"/>
                </a:solidFill>
              </a:rPr>
              <a:t>1. szakasz -- a ‘vetés’  </a:t>
            </a:r>
            <a:endParaRPr lang="hu-HU" altLang="hu-HU" sz="1600">
              <a:solidFill>
                <a:schemeClr val="tx1"/>
              </a:solidFill>
            </a:endParaRPr>
          </a:p>
        </p:txBody>
      </p:sp>
      <p:sp>
        <p:nvSpPr>
          <p:cNvPr id="127003" name="AutoShape 27"/>
          <p:cNvSpPr>
            <a:spLocks noChangeArrowheads="1"/>
          </p:cNvSpPr>
          <p:nvPr/>
        </p:nvSpPr>
        <p:spPr bwMode="auto">
          <a:xfrm rot="5400000">
            <a:off x="2190750" y="318770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28</a:t>
            </a:r>
            <a:endParaRPr lang="en-US" altLang="hu-HU" sz="1600">
              <a:solidFill>
                <a:schemeClr val="tx1"/>
              </a:solidFill>
            </a:endParaRPr>
          </a:p>
        </p:txBody>
      </p:sp>
      <p:sp>
        <p:nvSpPr>
          <p:cNvPr id="127004" name="AutoShape 28"/>
          <p:cNvSpPr>
            <a:spLocks noChangeArrowheads="1"/>
          </p:cNvSpPr>
          <p:nvPr/>
        </p:nvSpPr>
        <p:spPr bwMode="auto">
          <a:xfrm rot="5400000">
            <a:off x="2190750" y="379095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21</a:t>
            </a:r>
            <a:endParaRPr lang="en-US" altLang="hu-HU" sz="1600">
              <a:solidFill>
                <a:schemeClr val="tx1"/>
              </a:solidFill>
            </a:endParaRPr>
          </a:p>
        </p:txBody>
      </p:sp>
      <p:sp>
        <p:nvSpPr>
          <p:cNvPr id="127005" name="AutoShape 29"/>
          <p:cNvSpPr>
            <a:spLocks noChangeArrowheads="1"/>
          </p:cNvSpPr>
          <p:nvPr/>
        </p:nvSpPr>
        <p:spPr bwMode="auto">
          <a:xfrm rot="5400000">
            <a:off x="2190750" y="443865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14</a:t>
            </a:r>
            <a:endParaRPr lang="en-US" altLang="hu-HU" sz="1600">
              <a:solidFill>
                <a:schemeClr val="tx1"/>
              </a:solidFill>
            </a:endParaRPr>
          </a:p>
        </p:txBody>
      </p:sp>
      <p:sp>
        <p:nvSpPr>
          <p:cNvPr id="127006" name="AutoShape 30"/>
          <p:cNvSpPr>
            <a:spLocks noChangeArrowheads="1"/>
          </p:cNvSpPr>
          <p:nvPr/>
        </p:nvSpPr>
        <p:spPr bwMode="auto">
          <a:xfrm rot="5400000">
            <a:off x="2197100" y="500380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7</a:t>
            </a:r>
            <a:endParaRPr lang="en-US" altLang="hu-HU" sz="1600">
              <a:solidFill>
                <a:schemeClr val="tx1"/>
              </a:solidFill>
            </a:endParaRPr>
          </a:p>
        </p:txBody>
      </p:sp>
      <p:sp>
        <p:nvSpPr>
          <p:cNvPr id="127007" name="AutoShape 31"/>
          <p:cNvSpPr>
            <a:spLocks noChangeArrowheads="1"/>
          </p:cNvSpPr>
          <p:nvPr/>
        </p:nvSpPr>
        <p:spPr bwMode="auto">
          <a:xfrm rot="5400000">
            <a:off x="2197100" y="558165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1</a:t>
            </a:r>
            <a:endParaRPr lang="en-US" altLang="hu-HU" sz="1600">
              <a:solidFill>
                <a:schemeClr val="tx1"/>
              </a:solidFill>
            </a:endParaRPr>
          </a:p>
        </p:txBody>
      </p:sp>
      <p:sp>
        <p:nvSpPr>
          <p:cNvPr id="127008" name="AutoShape 32"/>
          <p:cNvSpPr>
            <a:spLocks/>
          </p:cNvSpPr>
          <p:nvPr/>
        </p:nvSpPr>
        <p:spPr bwMode="auto">
          <a:xfrm rot="-5400000">
            <a:off x="3686970" y="4495006"/>
            <a:ext cx="290512" cy="3121025"/>
          </a:xfrm>
          <a:prstGeom prst="leftBrace">
            <a:avLst>
              <a:gd name="adj1" fmla="val 89527"/>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127009" name="AutoShape 33"/>
          <p:cNvSpPr>
            <a:spLocks noChangeArrowheads="1"/>
          </p:cNvSpPr>
          <p:nvPr/>
        </p:nvSpPr>
        <p:spPr bwMode="auto">
          <a:xfrm rot="5400000">
            <a:off x="2190750" y="260985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35</a:t>
            </a:r>
            <a:endParaRPr lang="en-US" altLang="hu-HU" sz="1600">
              <a:solidFill>
                <a:schemeClr val="tx1"/>
              </a:solidFill>
            </a:endParaRPr>
          </a:p>
        </p:txBody>
      </p:sp>
      <p:sp>
        <p:nvSpPr>
          <p:cNvPr id="127010" name="AutoShape 34"/>
          <p:cNvSpPr>
            <a:spLocks noChangeArrowheads="1"/>
          </p:cNvSpPr>
          <p:nvPr/>
        </p:nvSpPr>
        <p:spPr bwMode="auto">
          <a:xfrm rot="16200000" flipV="1">
            <a:off x="8324850" y="260985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35</a:t>
            </a:r>
            <a:endParaRPr lang="en-US" altLang="hu-HU" sz="1600">
              <a:solidFill>
                <a:schemeClr val="tx1"/>
              </a:solidFill>
            </a:endParaRPr>
          </a:p>
        </p:txBody>
      </p:sp>
      <p:sp>
        <p:nvSpPr>
          <p:cNvPr id="127011" name="AutoShape 35"/>
          <p:cNvSpPr>
            <a:spLocks noChangeArrowheads="1"/>
          </p:cNvSpPr>
          <p:nvPr/>
        </p:nvSpPr>
        <p:spPr bwMode="auto">
          <a:xfrm rot="16200000" flipV="1">
            <a:off x="8318500" y="318770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42</a:t>
            </a:r>
            <a:endParaRPr lang="en-US" altLang="hu-HU" sz="1600">
              <a:solidFill>
                <a:schemeClr val="tx1"/>
              </a:solidFill>
            </a:endParaRPr>
          </a:p>
        </p:txBody>
      </p:sp>
      <p:sp>
        <p:nvSpPr>
          <p:cNvPr id="127012" name="AutoShape 36"/>
          <p:cNvSpPr>
            <a:spLocks noChangeArrowheads="1"/>
          </p:cNvSpPr>
          <p:nvPr/>
        </p:nvSpPr>
        <p:spPr bwMode="auto">
          <a:xfrm rot="16200000" flipV="1">
            <a:off x="8318500" y="382905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49</a:t>
            </a:r>
            <a:endParaRPr lang="en-US" altLang="hu-HU" sz="1600">
              <a:solidFill>
                <a:schemeClr val="tx1"/>
              </a:solidFill>
            </a:endParaRPr>
          </a:p>
        </p:txBody>
      </p:sp>
      <p:sp>
        <p:nvSpPr>
          <p:cNvPr id="127013" name="AutoShape 37"/>
          <p:cNvSpPr>
            <a:spLocks noChangeArrowheads="1"/>
          </p:cNvSpPr>
          <p:nvPr/>
        </p:nvSpPr>
        <p:spPr bwMode="auto">
          <a:xfrm rot="16200000" flipV="1">
            <a:off x="8312150" y="441325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56</a:t>
            </a:r>
            <a:endParaRPr lang="en-US" altLang="hu-HU" sz="1600">
              <a:solidFill>
                <a:schemeClr val="tx1"/>
              </a:solidFill>
            </a:endParaRPr>
          </a:p>
        </p:txBody>
      </p:sp>
      <p:sp>
        <p:nvSpPr>
          <p:cNvPr id="127014" name="AutoShape 38"/>
          <p:cNvSpPr>
            <a:spLocks noChangeArrowheads="1"/>
          </p:cNvSpPr>
          <p:nvPr/>
        </p:nvSpPr>
        <p:spPr bwMode="auto">
          <a:xfrm rot="16200000" flipV="1">
            <a:off x="8312150" y="5029200"/>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63</a:t>
            </a:r>
            <a:endParaRPr lang="en-US" altLang="hu-HU" sz="1600">
              <a:solidFill>
                <a:schemeClr val="tx1"/>
              </a:solidFill>
            </a:endParaRPr>
          </a:p>
        </p:txBody>
      </p:sp>
      <p:sp>
        <p:nvSpPr>
          <p:cNvPr id="127015" name="AutoShape 39"/>
          <p:cNvSpPr>
            <a:spLocks noChangeArrowheads="1"/>
          </p:cNvSpPr>
          <p:nvPr/>
        </p:nvSpPr>
        <p:spPr bwMode="auto">
          <a:xfrm rot="16200000" flipV="1">
            <a:off x="8313738" y="5603875"/>
            <a:ext cx="571500" cy="457200"/>
          </a:xfrm>
          <a:prstGeom prst="flowChartOnlineStorage">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a:spcBef>
                <a:spcPct val="0"/>
              </a:spcBef>
              <a:buClrTx/>
              <a:buSzTx/>
              <a:buFontTx/>
              <a:buNone/>
            </a:pPr>
            <a:r>
              <a:rPr lang="en-US" altLang="hu-HU" sz="2400">
                <a:solidFill>
                  <a:schemeClr val="accent2"/>
                </a:solidFill>
              </a:rPr>
              <a:t>70</a:t>
            </a:r>
            <a:endParaRPr lang="en-US" altLang="hu-HU" sz="1600">
              <a:solidFill>
                <a:schemeClr val="tx1"/>
              </a:solidFill>
            </a:endParaRPr>
          </a:p>
        </p:txBody>
      </p:sp>
      <p:sp>
        <p:nvSpPr>
          <p:cNvPr id="127016" name="AutoShape 40"/>
          <p:cNvSpPr>
            <a:spLocks/>
          </p:cNvSpPr>
          <p:nvPr/>
        </p:nvSpPr>
        <p:spPr bwMode="auto">
          <a:xfrm rot="-5400000">
            <a:off x="7054056" y="4502944"/>
            <a:ext cx="290513" cy="3121025"/>
          </a:xfrm>
          <a:prstGeom prst="leftBrace">
            <a:avLst>
              <a:gd name="adj1" fmla="val 89526"/>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endParaRPr lang="hu-HU" altLang="hu-HU" sz="1800">
              <a:solidFill>
                <a:schemeClr val="tx1"/>
              </a:solidFill>
            </a:endParaRPr>
          </a:p>
        </p:txBody>
      </p:sp>
      <p:sp>
        <p:nvSpPr>
          <p:cNvPr id="127017" name="Line 41"/>
          <p:cNvSpPr>
            <a:spLocks noChangeShapeType="1"/>
          </p:cNvSpPr>
          <p:nvPr/>
        </p:nvSpPr>
        <p:spPr bwMode="auto">
          <a:xfrm flipV="1">
            <a:off x="8915400" y="2819400"/>
            <a:ext cx="0" cy="3065463"/>
          </a:xfrm>
          <a:prstGeom prst="line">
            <a:avLst/>
          </a:prstGeom>
          <a:noFill/>
          <a:ln w="38100" cmpd="dbl">
            <a:solidFill>
              <a:srgbClr val="FF0000"/>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hu-HU"/>
          </a:p>
        </p:txBody>
      </p:sp>
      <p:sp>
        <p:nvSpPr>
          <p:cNvPr id="43" name="Title 1"/>
          <p:cNvSpPr txBox="1">
            <a:spLocks/>
          </p:cNvSpPr>
          <p:nvPr/>
        </p:nvSpPr>
        <p:spPr>
          <a:xfrm>
            <a:off x="304800" y="457200"/>
            <a:ext cx="8686800" cy="838200"/>
          </a:xfrm>
          <a:prstGeom prst="rect">
            <a:avLst/>
          </a:prstGeom>
        </p:spPr>
        <p:txBody>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fontAlgn="auto">
              <a:spcAft>
                <a:spcPts val="0"/>
              </a:spcAft>
              <a:defRPr/>
            </a:pPr>
            <a:r>
              <a:rPr lang="hu-HU" dirty="0" smtClean="0"/>
              <a:t>Az emberi élet szakaszai</a:t>
            </a:r>
            <a:endParaRPr lang="hu-HU"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1000"/>
                                  </p:stCondLst>
                                  <p:childTnLst>
                                    <p:set>
                                      <p:cBhvr>
                                        <p:cTn id="6" dur="1" fill="hold">
                                          <p:stCondLst>
                                            <p:cond delay="0"/>
                                          </p:stCondLst>
                                        </p:cTn>
                                        <p:tgtEl>
                                          <p:spTgt spid="126985"/>
                                        </p:tgtEl>
                                        <p:attrNameLst>
                                          <p:attrName>style.visibility</p:attrName>
                                        </p:attrNameLst>
                                      </p:cBhvr>
                                      <p:to>
                                        <p:strVal val="visible"/>
                                      </p:to>
                                    </p:set>
                                    <p:anim calcmode="lin" valueType="num">
                                      <p:cBhvr>
                                        <p:cTn id="7" dur="1000" fill="hold"/>
                                        <p:tgtEl>
                                          <p:spTgt spid="126985"/>
                                        </p:tgtEl>
                                        <p:attrNameLst>
                                          <p:attrName>ppt_w</p:attrName>
                                        </p:attrNameLst>
                                      </p:cBhvr>
                                      <p:tavLst>
                                        <p:tav tm="0">
                                          <p:val>
                                            <p:fltVal val="0"/>
                                          </p:val>
                                        </p:tav>
                                        <p:tav tm="100000">
                                          <p:val>
                                            <p:strVal val="#ppt_w"/>
                                          </p:val>
                                        </p:tav>
                                      </p:tavLst>
                                    </p:anim>
                                    <p:anim calcmode="lin" valueType="num">
                                      <p:cBhvr>
                                        <p:cTn id="8" dur="1000" fill="hold"/>
                                        <p:tgtEl>
                                          <p:spTgt spid="126985"/>
                                        </p:tgtEl>
                                        <p:attrNameLst>
                                          <p:attrName>ppt_h</p:attrName>
                                        </p:attrNameLst>
                                      </p:cBhvr>
                                      <p:tavLst>
                                        <p:tav tm="0">
                                          <p:val>
                                            <p:fltVal val="0"/>
                                          </p:val>
                                        </p:tav>
                                        <p:tav tm="100000">
                                          <p:val>
                                            <p:strVal val="#ppt_h"/>
                                          </p:val>
                                        </p:tav>
                                      </p:tavLst>
                                    </p:anim>
                                    <p:anim calcmode="lin" valueType="num">
                                      <p:cBhvr>
                                        <p:cTn id="9" dur="1000" fill="hold"/>
                                        <p:tgtEl>
                                          <p:spTgt spid="126985"/>
                                        </p:tgtEl>
                                        <p:attrNameLst>
                                          <p:attrName>ppt_x</p:attrName>
                                        </p:attrNameLst>
                                      </p:cBhvr>
                                      <p:tavLst>
                                        <p:tav tm="0">
                                          <p:val>
                                            <p:fltVal val="0.5"/>
                                          </p:val>
                                        </p:tav>
                                        <p:tav tm="100000">
                                          <p:val>
                                            <p:strVal val="#ppt_x"/>
                                          </p:val>
                                        </p:tav>
                                      </p:tavLst>
                                    </p:anim>
                                    <p:anim calcmode="lin" valueType="num">
                                      <p:cBhvr>
                                        <p:cTn id="10" dur="1000" fill="hold"/>
                                        <p:tgtEl>
                                          <p:spTgt spid="126985"/>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26983"/>
                                        </p:tgtEl>
                                        <p:attrNameLst>
                                          <p:attrName>style.visibility</p:attrName>
                                        </p:attrNameLst>
                                      </p:cBhvr>
                                      <p:to>
                                        <p:strVal val="visible"/>
                                      </p:to>
                                    </p:set>
                                    <p:animEffect transition="in" filter="wipe(up)">
                                      <p:cBhvr>
                                        <p:cTn id="15" dur="500"/>
                                        <p:tgtEl>
                                          <p:spTgt spid="126983"/>
                                        </p:tgtEl>
                                      </p:cBhvr>
                                    </p:animEffect>
                                  </p:childTnLst>
                                </p:cTn>
                              </p:par>
                            </p:childTnLst>
                          </p:cTn>
                        </p:par>
                        <p:par>
                          <p:cTn id="16" fill="hold" nodeType="afterGroup">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126981"/>
                                        </p:tgtEl>
                                        <p:attrNameLst>
                                          <p:attrName>style.visibility</p:attrName>
                                        </p:attrNameLst>
                                      </p:cBhvr>
                                      <p:to>
                                        <p:strVal val="visible"/>
                                      </p:to>
                                    </p:set>
                                    <p:animEffect transition="in" filter="wipe(up)">
                                      <p:cBhvr>
                                        <p:cTn id="19" dur="500"/>
                                        <p:tgtEl>
                                          <p:spTgt spid="126981"/>
                                        </p:tgtEl>
                                      </p:cBhvr>
                                    </p:animEffect>
                                  </p:childTnLst>
                                </p:cTn>
                              </p:par>
                            </p:childTnLst>
                          </p:cTn>
                        </p:par>
                        <p:par>
                          <p:cTn id="20" fill="hold" nodeType="afterGroup">
                            <p:stCondLst>
                              <p:cond delay="1000"/>
                            </p:stCondLst>
                            <p:childTnLst>
                              <p:par>
                                <p:cTn id="21" presetID="22" presetClass="entr" presetSubtype="1" fill="hold" grpId="0" nodeType="afterEffect">
                                  <p:stCondLst>
                                    <p:cond delay="0"/>
                                  </p:stCondLst>
                                  <p:childTnLst>
                                    <p:set>
                                      <p:cBhvr>
                                        <p:cTn id="22" dur="1" fill="hold">
                                          <p:stCondLst>
                                            <p:cond delay="0"/>
                                          </p:stCondLst>
                                        </p:cTn>
                                        <p:tgtEl>
                                          <p:spTgt spid="126980"/>
                                        </p:tgtEl>
                                        <p:attrNameLst>
                                          <p:attrName>style.visibility</p:attrName>
                                        </p:attrNameLst>
                                      </p:cBhvr>
                                      <p:to>
                                        <p:strVal val="visible"/>
                                      </p:to>
                                    </p:set>
                                    <p:animEffect transition="in" filter="wipe(up)">
                                      <p:cBhvr>
                                        <p:cTn id="23" dur="500"/>
                                        <p:tgtEl>
                                          <p:spTgt spid="126980"/>
                                        </p:tgtEl>
                                      </p:cBhvr>
                                    </p:animEffect>
                                  </p:childTnLst>
                                </p:cTn>
                              </p:par>
                            </p:childTnLst>
                          </p:cTn>
                        </p:par>
                        <p:par>
                          <p:cTn id="24" fill="hold" nodeType="afterGroup">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126982"/>
                                        </p:tgtEl>
                                        <p:attrNameLst>
                                          <p:attrName>style.visibility</p:attrName>
                                        </p:attrNameLst>
                                      </p:cBhvr>
                                      <p:to>
                                        <p:strVal val="visible"/>
                                      </p:to>
                                    </p:set>
                                    <p:animEffect transition="in" filter="wipe(up)">
                                      <p:cBhvr>
                                        <p:cTn id="27" dur="500"/>
                                        <p:tgtEl>
                                          <p:spTgt spid="126982"/>
                                        </p:tgtEl>
                                      </p:cBhvr>
                                    </p:animEffect>
                                  </p:childTnLst>
                                </p:cTn>
                              </p:par>
                            </p:childTnLst>
                          </p:cTn>
                        </p:par>
                        <p:par>
                          <p:cTn id="28" fill="hold" nodeType="afterGroup">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126984"/>
                                        </p:tgtEl>
                                        <p:attrNameLst>
                                          <p:attrName>style.visibility</p:attrName>
                                        </p:attrNameLst>
                                      </p:cBhvr>
                                      <p:to>
                                        <p:strVal val="visible"/>
                                      </p:to>
                                    </p:set>
                                    <p:animEffect transition="in" filter="wipe(up)">
                                      <p:cBhvr>
                                        <p:cTn id="31" dur="500"/>
                                        <p:tgtEl>
                                          <p:spTgt spid="126984"/>
                                        </p:tgtEl>
                                      </p:cBhvr>
                                    </p:animEffect>
                                  </p:childTnLst>
                                </p:cTn>
                              </p:par>
                            </p:childTnLst>
                          </p:cTn>
                        </p:par>
                        <p:par>
                          <p:cTn id="32" fill="hold" nodeType="afterGroup">
                            <p:stCondLst>
                              <p:cond delay="2500"/>
                            </p:stCondLst>
                            <p:childTnLst>
                              <p:par>
                                <p:cTn id="33" presetID="12" presetClass="entr" presetSubtype="1" fill="hold" grpId="0" nodeType="afterEffect">
                                  <p:stCondLst>
                                    <p:cond delay="0"/>
                                  </p:stCondLst>
                                  <p:childTnLst>
                                    <p:set>
                                      <p:cBhvr>
                                        <p:cTn id="34" dur="1" fill="hold">
                                          <p:stCondLst>
                                            <p:cond delay="0"/>
                                          </p:stCondLst>
                                        </p:cTn>
                                        <p:tgtEl>
                                          <p:spTgt spid="126986"/>
                                        </p:tgtEl>
                                        <p:attrNameLst>
                                          <p:attrName>style.visibility</p:attrName>
                                        </p:attrNameLst>
                                      </p:cBhvr>
                                      <p:to>
                                        <p:strVal val="visible"/>
                                      </p:to>
                                    </p:set>
                                    <p:animEffect transition="in" filter="slide(fromTop)">
                                      <p:cBhvr>
                                        <p:cTn id="35" dur="500"/>
                                        <p:tgtEl>
                                          <p:spTgt spid="126986"/>
                                        </p:tgtEl>
                                      </p:cBhvr>
                                    </p:animEffect>
                                  </p:childTnLst>
                                </p:cTn>
                              </p:par>
                            </p:childTnLst>
                          </p:cTn>
                        </p:par>
                        <p:par>
                          <p:cTn id="36" fill="hold" nodeType="afterGroup">
                            <p:stCondLst>
                              <p:cond delay="3000"/>
                            </p:stCondLst>
                            <p:childTnLst>
                              <p:par>
                                <p:cTn id="37" presetID="12" presetClass="entr" presetSubtype="1" fill="hold" grpId="0" nodeType="afterEffect">
                                  <p:stCondLst>
                                    <p:cond delay="0"/>
                                  </p:stCondLst>
                                  <p:childTnLst>
                                    <p:set>
                                      <p:cBhvr>
                                        <p:cTn id="38" dur="1" fill="hold">
                                          <p:stCondLst>
                                            <p:cond delay="0"/>
                                          </p:stCondLst>
                                        </p:cTn>
                                        <p:tgtEl>
                                          <p:spTgt spid="126987"/>
                                        </p:tgtEl>
                                        <p:attrNameLst>
                                          <p:attrName>style.visibility</p:attrName>
                                        </p:attrNameLst>
                                      </p:cBhvr>
                                      <p:to>
                                        <p:strVal val="visible"/>
                                      </p:to>
                                    </p:set>
                                    <p:animEffect transition="in" filter="slide(fromTop)">
                                      <p:cBhvr>
                                        <p:cTn id="39" dur="500"/>
                                        <p:tgtEl>
                                          <p:spTgt spid="126987"/>
                                        </p:tgtEl>
                                      </p:cBhvr>
                                    </p:animEffect>
                                  </p:childTnLst>
                                </p:cTn>
                              </p:par>
                            </p:childTnLst>
                          </p:cTn>
                        </p:par>
                        <p:par>
                          <p:cTn id="40" fill="hold" nodeType="afterGroup">
                            <p:stCondLst>
                              <p:cond delay="3500"/>
                            </p:stCondLst>
                            <p:childTnLst>
                              <p:par>
                                <p:cTn id="41" presetID="12" presetClass="entr" presetSubtype="1" fill="hold" grpId="0" nodeType="afterEffect">
                                  <p:stCondLst>
                                    <p:cond delay="0"/>
                                  </p:stCondLst>
                                  <p:childTnLst>
                                    <p:set>
                                      <p:cBhvr>
                                        <p:cTn id="42" dur="1" fill="hold">
                                          <p:stCondLst>
                                            <p:cond delay="0"/>
                                          </p:stCondLst>
                                        </p:cTn>
                                        <p:tgtEl>
                                          <p:spTgt spid="126988"/>
                                        </p:tgtEl>
                                        <p:attrNameLst>
                                          <p:attrName>style.visibility</p:attrName>
                                        </p:attrNameLst>
                                      </p:cBhvr>
                                      <p:to>
                                        <p:strVal val="visible"/>
                                      </p:to>
                                    </p:set>
                                    <p:animEffect transition="in" filter="slide(fromTop)">
                                      <p:cBhvr>
                                        <p:cTn id="43" dur="500"/>
                                        <p:tgtEl>
                                          <p:spTgt spid="126988"/>
                                        </p:tgtEl>
                                      </p:cBhvr>
                                    </p:animEffect>
                                  </p:childTnLst>
                                </p:cTn>
                              </p:par>
                            </p:childTnLst>
                          </p:cTn>
                        </p:par>
                        <p:par>
                          <p:cTn id="44" fill="hold" nodeType="afterGroup">
                            <p:stCondLst>
                              <p:cond delay="4000"/>
                            </p:stCondLst>
                            <p:childTnLst>
                              <p:par>
                                <p:cTn id="45" presetID="12" presetClass="entr" presetSubtype="1" fill="hold" grpId="0" nodeType="afterEffect">
                                  <p:stCondLst>
                                    <p:cond delay="0"/>
                                  </p:stCondLst>
                                  <p:childTnLst>
                                    <p:set>
                                      <p:cBhvr>
                                        <p:cTn id="46" dur="1" fill="hold">
                                          <p:stCondLst>
                                            <p:cond delay="0"/>
                                          </p:stCondLst>
                                        </p:cTn>
                                        <p:tgtEl>
                                          <p:spTgt spid="126989"/>
                                        </p:tgtEl>
                                        <p:attrNameLst>
                                          <p:attrName>style.visibility</p:attrName>
                                        </p:attrNameLst>
                                      </p:cBhvr>
                                      <p:to>
                                        <p:strVal val="visible"/>
                                      </p:to>
                                    </p:set>
                                    <p:animEffect transition="in" filter="slide(fromTop)">
                                      <p:cBhvr>
                                        <p:cTn id="47" dur="500"/>
                                        <p:tgtEl>
                                          <p:spTgt spid="126989"/>
                                        </p:tgtEl>
                                      </p:cBhvr>
                                    </p:animEffect>
                                  </p:childTnLst>
                                </p:cTn>
                              </p:par>
                            </p:childTnLst>
                          </p:cTn>
                        </p:par>
                        <p:par>
                          <p:cTn id="48" fill="hold" nodeType="afterGroup">
                            <p:stCondLst>
                              <p:cond delay="4500"/>
                            </p:stCondLst>
                            <p:childTnLst>
                              <p:par>
                                <p:cTn id="49" presetID="12" presetClass="entr" presetSubtype="1" fill="hold" grpId="0" nodeType="afterEffect">
                                  <p:stCondLst>
                                    <p:cond delay="0"/>
                                  </p:stCondLst>
                                  <p:childTnLst>
                                    <p:set>
                                      <p:cBhvr>
                                        <p:cTn id="50" dur="1" fill="hold">
                                          <p:stCondLst>
                                            <p:cond delay="0"/>
                                          </p:stCondLst>
                                        </p:cTn>
                                        <p:tgtEl>
                                          <p:spTgt spid="126990"/>
                                        </p:tgtEl>
                                        <p:attrNameLst>
                                          <p:attrName>style.visibility</p:attrName>
                                        </p:attrNameLst>
                                      </p:cBhvr>
                                      <p:to>
                                        <p:strVal val="visible"/>
                                      </p:to>
                                    </p:set>
                                    <p:animEffect transition="in" filter="slide(fromTop)">
                                      <p:cBhvr>
                                        <p:cTn id="51" dur="500"/>
                                        <p:tgtEl>
                                          <p:spTgt spid="12699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126992"/>
                                        </p:tgtEl>
                                        <p:attrNameLst>
                                          <p:attrName>style.visibility</p:attrName>
                                        </p:attrNameLst>
                                      </p:cBhvr>
                                      <p:to>
                                        <p:strVal val="visible"/>
                                      </p:to>
                                    </p:set>
                                  </p:childTnLst>
                                </p:cTn>
                              </p:par>
                            </p:childTnLst>
                          </p:cTn>
                        </p:par>
                        <p:par>
                          <p:cTn id="56" fill="hold" nodeType="afterGroup">
                            <p:stCondLst>
                              <p:cond delay="500"/>
                            </p:stCondLst>
                            <p:childTnLst>
                              <p:par>
                                <p:cTn id="57" presetID="4" presetClass="entr" presetSubtype="32" fill="hold" grpId="0" nodeType="afterEffect">
                                  <p:stCondLst>
                                    <p:cond delay="0"/>
                                  </p:stCondLst>
                                  <p:childTnLst>
                                    <p:set>
                                      <p:cBhvr>
                                        <p:cTn id="58" dur="1" fill="hold">
                                          <p:stCondLst>
                                            <p:cond delay="0"/>
                                          </p:stCondLst>
                                        </p:cTn>
                                        <p:tgtEl>
                                          <p:spTgt spid="127008"/>
                                        </p:tgtEl>
                                        <p:attrNameLst>
                                          <p:attrName>style.visibility</p:attrName>
                                        </p:attrNameLst>
                                      </p:cBhvr>
                                      <p:to>
                                        <p:strVal val="visible"/>
                                      </p:to>
                                    </p:set>
                                    <p:animEffect transition="in" filter="box(out)">
                                      <p:cBhvr>
                                        <p:cTn id="59" dur="500"/>
                                        <p:tgtEl>
                                          <p:spTgt spid="127008"/>
                                        </p:tgtEl>
                                      </p:cBhvr>
                                    </p:animEffect>
                                  </p:childTnLst>
                                </p:cTn>
                              </p:par>
                            </p:childTnLst>
                          </p:cTn>
                        </p:par>
                        <p:par>
                          <p:cTn id="60" fill="hold" nodeType="afterGroup">
                            <p:stCondLst>
                              <p:cond delay="1000"/>
                            </p:stCondLst>
                            <p:childTnLst>
                              <p:par>
                                <p:cTn id="61" presetID="4" presetClass="entr" presetSubtype="32" fill="hold" grpId="0" nodeType="afterEffect">
                                  <p:stCondLst>
                                    <p:cond delay="0"/>
                                  </p:stCondLst>
                                  <p:childTnLst>
                                    <p:set>
                                      <p:cBhvr>
                                        <p:cTn id="62" dur="1" fill="hold">
                                          <p:stCondLst>
                                            <p:cond delay="0"/>
                                          </p:stCondLst>
                                        </p:cTn>
                                        <p:tgtEl>
                                          <p:spTgt spid="126979"/>
                                        </p:tgtEl>
                                        <p:attrNameLst>
                                          <p:attrName>style.visibility</p:attrName>
                                        </p:attrNameLst>
                                      </p:cBhvr>
                                      <p:to>
                                        <p:strVal val="visible"/>
                                      </p:to>
                                    </p:set>
                                    <p:animEffect transition="in" filter="box(out)">
                                      <p:cBhvr>
                                        <p:cTn id="63" dur="500"/>
                                        <p:tgtEl>
                                          <p:spTgt spid="126979"/>
                                        </p:tgtEl>
                                      </p:cBhvr>
                                    </p:animEffect>
                                  </p:childTnLst>
                                </p:cTn>
                              </p:par>
                            </p:childTnLst>
                          </p:cTn>
                        </p:par>
                        <p:par>
                          <p:cTn id="64" fill="hold" nodeType="afterGroup">
                            <p:stCondLst>
                              <p:cond delay="1500"/>
                            </p:stCondLst>
                            <p:childTnLst>
                              <p:par>
                                <p:cTn id="65" presetID="4" presetClass="entr" presetSubtype="32" fill="hold" grpId="0" nodeType="afterEffect">
                                  <p:stCondLst>
                                    <p:cond delay="0"/>
                                  </p:stCondLst>
                                  <p:childTnLst>
                                    <p:set>
                                      <p:cBhvr>
                                        <p:cTn id="66" dur="1" fill="hold">
                                          <p:stCondLst>
                                            <p:cond delay="0"/>
                                          </p:stCondLst>
                                        </p:cTn>
                                        <p:tgtEl>
                                          <p:spTgt spid="127002"/>
                                        </p:tgtEl>
                                        <p:attrNameLst>
                                          <p:attrName>style.visibility</p:attrName>
                                        </p:attrNameLst>
                                      </p:cBhvr>
                                      <p:to>
                                        <p:strVal val="visible"/>
                                      </p:to>
                                    </p:set>
                                    <p:animEffect transition="in" filter="box(out)">
                                      <p:cBhvr>
                                        <p:cTn id="67" dur="500"/>
                                        <p:tgtEl>
                                          <p:spTgt spid="127002"/>
                                        </p:tgtEl>
                                      </p:cBhvr>
                                    </p:animEffect>
                                  </p:childTnLst>
                                </p:cTn>
                              </p:par>
                            </p:childTnLst>
                          </p:cTn>
                        </p:par>
                        <p:par>
                          <p:cTn id="68" fill="hold" nodeType="afterGroup">
                            <p:stCondLst>
                              <p:cond delay="2000"/>
                            </p:stCondLst>
                            <p:childTnLst>
                              <p:par>
                                <p:cTn id="69" presetID="2" presetClass="entr" presetSubtype="4" fill="hold" grpId="0" nodeType="afterEffect">
                                  <p:stCondLst>
                                    <p:cond delay="0"/>
                                  </p:stCondLst>
                                  <p:childTnLst>
                                    <p:set>
                                      <p:cBhvr>
                                        <p:cTn id="70" dur="1" fill="hold">
                                          <p:stCondLst>
                                            <p:cond delay="0"/>
                                          </p:stCondLst>
                                        </p:cTn>
                                        <p:tgtEl>
                                          <p:spTgt spid="126991"/>
                                        </p:tgtEl>
                                        <p:attrNameLst>
                                          <p:attrName>style.visibility</p:attrName>
                                        </p:attrNameLst>
                                      </p:cBhvr>
                                      <p:to>
                                        <p:strVal val="visible"/>
                                      </p:to>
                                    </p:set>
                                    <p:anim calcmode="lin" valueType="num">
                                      <p:cBhvr additive="base">
                                        <p:cTn id="71" dur="500" fill="hold"/>
                                        <p:tgtEl>
                                          <p:spTgt spid="126991"/>
                                        </p:tgtEl>
                                        <p:attrNameLst>
                                          <p:attrName>ppt_x</p:attrName>
                                        </p:attrNameLst>
                                      </p:cBhvr>
                                      <p:tavLst>
                                        <p:tav tm="0">
                                          <p:val>
                                            <p:strVal val="#ppt_x"/>
                                          </p:val>
                                        </p:tav>
                                        <p:tav tm="100000">
                                          <p:val>
                                            <p:strVal val="#ppt_x"/>
                                          </p:val>
                                        </p:tav>
                                      </p:tavLst>
                                    </p:anim>
                                    <p:anim calcmode="lin" valueType="num">
                                      <p:cBhvr additive="base">
                                        <p:cTn id="72" dur="500" fill="hold"/>
                                        <p:tgtEl>
                                          <p:spTgt spid="126991"/>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4" fill="hold" grpId="0" nodeType="clickEffect">
                                  <p:stCondLst>
                                    <p:cond delay="0"/>
                                  </p:stCondLst>
                                  <p:childTnLst>
                                    <p:set>
                                      <p:cBhvr>
                                        <p:cTn id="76" dur="1" fill="hold">
                                          <p:stCondLst>
                                            <p:cond delay="0"/>
                                          </p:stCondLst>
                                        </p:cTn>
                                        <p:tgtEl>
                                          <p:spTgt spid="127007"/>
                                        </p:tgtEl>
                                        <p:attrNameLst>
                                          <p:attrName>style.visibility</p:attrName>
                                        </p:attrNameLst>
                                      </p:cBhvr>
                                      <p:to>
                                        <p:strVal val="visible"/>
                                      </p:to>
                                    </p:set>
                                    <p:animEffect transition="in" filter="slide(fromBottom)">
                                      <p:cBhvr>
                                        <p:cTn id="77" dur="500"/>
                                        <p:tgtEl>
                                          <p:spTgt spid="127007"/>
                                        </p:tgtEl>
                                      </p:cBhvr>
                                    </p:animEffect>
                                  </p:childTnLst>
                                </p:cTn>
                              </p:par>
                            </p:childTnLst>
                          </p:cTn>
                        </p:par>
                        <p:par>
                          <p:cTn id="78" fill="hold" nodeType="afterGroup">
                            <p:stCondLst>
                              <p:cond delay="500"/>
                            </p:stCondLst>
                            <p:childTnLst>
                              <p:par>
                                <p:cTn id="79" presetID="12" presetClass="entr" presetSubtype="4" fill="hold" grpId="0" nodeType="afterEffect">
                                  <p:stCondLst>
                                    <p:cond delay="0"/>
                                  </p:stCondLst>
                                  <p:childTnLst>
                                    <p:set>
                                      <p:cBhvr>
                                        <p:cTn id="80" dur="1" fill="hold">
                                          <p:stCondLst>
                                            <p:cond delay="0"/>
                                          </p:stCondLst>
                                        </p:cTn>
                                        <p:tgtEl>
                                          <p:spTgt spid="127006"/>
                                        </p:tgtEl>
                                        <p:attrNameLst>
                                          <p:attrName>style.visibility</p:attrName>
                                        </p:attrNameLst>
                                      </p:cBhvr>
                                      <p:to>
                                        <p:strVal val="visible"/>
                                      </p:to>
                                    </p:set>
                                    <p:animEffect transition="in" filter="slide(fromBottom)">
                                      <p:cBhvr>
                                        <p:cTn id="81" dur="500"/>
                                        <p:tgtEl>
                                          <p:spTgt spid="127006"/>
                                        </p:tgtEl>
                                      </p:cBhvr>
                                    </p:animEffect>
                                  </p:childTnLst>
                                </p:cTn>
                              </p:par>
                            </p:childTnLst>
                          </p:cTn>
                        </p:par>
                        <p:par>
                          <p:cTn id="82" fill="hold" nodeType="afterGroup">
                            <p:stCondLst>
                              <p:cond delay="1000"/>
                            </p:stCondLst>
                            <p:childTnLst>
                              <p:par>
                                <p:cTn id="83" presetID="12" presetClass="entr" presetSubtype="4" fill="hold" grpId="0" nodeType="afterEffect">
                                  <p:stCondLst>
                                    <p:cond delay="0"/>
                                  </p:stCondLst>
                                  <p:childTnLst>
                                    <p:set>
                                      <p:cBhvr>
                                        <p:cTn id="84" dur="1" fill="hold">
                                          <p:stCondLst>
                                            <p:cond delay="0"/>
                                          </p:stCondLst>
                                        </p:cTn>
                                        <p:tgtEl>
                                          <p:spTgt spid="126993"/>
                                        </p:tgtEl>
                                        <p:attrNameLst>
                                          <p:attrName>style.visibility</p:attrName>
                                        </p:attrNameLst>
                                      </p:cBhvr>
                                      <p:to>
                                        <p:strVal val="visible"/>
                                      </p:to>
                                    </p:set>
                                    <p:animEffect transition="in" filter="slide(fromBottom)">
                                      <p:cBhvr>
                                        <p:cTn id="85" dur="500"/>
                                        <p:tgtEl>
                                          <p:spTgt spid="126993"/>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2" presetClass="entr" presetSubtype="4" fill="hold" grpId="0" nodeType="clickEffect">
                                  <p:stCondLst>
                                    <p:cond delay="0"/>
                                  </p:stCondLst>
                                  <p:childTnLst>
                                    <p:set>
                                      <p:cBhvr>
                                        <p:cTn id="89" dur="1" fill="hold">
                                          <p:stCondLst>
                                            <p:cond delay="0"/>
                                          </p:stCondLst>
                                        </p:cTn>
                                        <p:tgtEl>
                                          <p:spTgt spid="127005"/>
                                        </p:tgtEl>
                                        <p:attrNameLst>
                                          <p:attrName>style.visibility</p:attrName>
                                        </p:attrNameLst>
                                      </p:cBhvr>
                                      <p:to>
                                        <p:strVal val="visible"/>
                                      </p:to>
                                    </p:set>
                                    <p:animEffect transition="in" filter="slide(fromBottom)">
                                      <p:cBhvr>
                                        <p:cTn id="90" dur="500"/>
                                        <p:tgtEl>
                                          <p:spTgt spid="127005"/>
                                        </p:tgtEl>
                                      </p:cBhvr>
                                    </p:animEffect>
                                  </p:childTnLst>
                                </p:cTn>
                              </p:par>
                            </p:childTnLst>
                          </p:cTn>
                        </p:par>
                        <p:par>
                          <p:cTn id="91" fill="hold" nodeType="afterGroup">
                            <p:stCondLst>
                              <p:cond delay="500"/>
                            </p:stCondLst>
                            <p:childTnLst>
                              <p:par>
                                <p:cTn id="92" presetID="12" presetClass="entr" presetSubtype="4" fill="hold" grpId="0" nodeType="afterEffect">
                                  <p:stCondLst>
                                    <p:cond delay="0"/>
                                  </p:stCondLst>
                                  <p:childTnLst>
                                    <p:set>
                                      <p:cBhvr>
                                        <p:cTn id="93" dur="1" fill="hold">
                                          <p:stCondLst>
                                            <p:cond delay="0"/>
                                          </p:stCondLst>
                                        </p:cTn>
                                        <p:tgtEl>
                                          <p:spTgt spid="126995"/>
                                        </p:tgtEl>
                                        <p:attrNameLst>
                                          <p:attrName>style.visibility</p:attrName>
                                        </p:attrNameLst>
                                      </p:cBhvr>
                                      <p:to>
                                        <p:strVal val="visible"/>
                                      </p:to>
                                    </p:set>
                                    <p:animEffect transition="in" filter="slide(fromBottom)">
                                      <p:cBhvr>
                                        <p:cTn id="94" dur="500"/>
                                        <p:tgtEl>
                                          <p:spTgt spid="126995"/>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12" presetClass="entr" presetSubtype="4" fill="hold" grpId="0" nodeType="clickEffect">
                                  <p:stCondLst>
                                    <p:cond delay="0"/>
                                  </p:stCondLst>
                                  <p:childTnLst>
                                    <p:set>
                                      <p:cBhvr>
                                        <p:cTn id="98" dur="1" fill="hold">
                                          <p:stCondLst>
                                            <p:cond delay="0"/>
                                          </p:stCondLst>
                                        </p:cTn>
                                        <p:tgtEl>
                                          <p:spTgt spid="127004"/>
                                        </p:tgtEl>
                                        <p:attrNameLst>
                                          <p:attrName>style.visibility</p:attrName>
                                        </p:attrNameLst>
                                      </p:cBhvr>
                                      <p:to>
                                        <p:strVal val="visible"/>
                                      </p:to>
                                    </p:set>
                                    <p:animEffect transition="in" filter="slide(fromBottom)">
                                      <p:cBhvr>
                                        <p:cTn id="99" dur="500"/>
                                        <p:tgtEl>
                                          <p:spTgt spid="127004"/>
                                        </p:tgtEl>
                                      </p:cBhvr>
                                    </p:animEffect>
                                  </p:childTnLst>
                                </p:cTn>
                              </p:par>
                            </p:childTnLst>
                          </p:cTn>
                        </p:par>
                        <p:par>
                          <p:cTn id="100" fill="hold" nodeType="afterGroup">
                            <p:stCondLst>
                              <p:cond delay="500"/>
                            </p:stCondLst>
                            <p:childTnLst>
                              <p:par>
                                <p:cTn id="101" presetID="12" presetClass="entr" presetSubtype="4" fill="hold" grpId="0" nodeType="afterEffect">
                                  <p:stCondLst>
                                    <p:cond delay="0"/>
                                  </p:stCondLst>
                                  <p:childTnLst>
                                    <p:set>
                                      <p:cBhvr>
                                        <p:cTn id="102" dur="1" fill="hold">
                                          <p:stCondLst>
                                            <p:cond delay="0"/>
                                          </p:stCondLst>
                                        </p:cTn>
                                        <p:tgtEl>
                                          <p:spTgt spid="126997"/>
                                        </p:tgtEl>
                                        <p:attrNameLst>
                                          <p:attrName>style.visibility</p:attrName>
                                        </p:attrNameLst>
                                      </p:cBhvr>
                                      <p:to>
                                        <p:strVal val="visible"/>
                                      </p:to>
                                    </p:set>
                                    <p:animEffect transition="in" filter="slide(fromBottom)">
                                      <p:cBhvr>
                                        <p:cTn id="103" dur="500"/>
                                        <p:tgtEl>
                                          <p:spTgt spid="126997"/>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127003"/>
                                        </p:tgtEl>
                                        <p:attrNameLst>
                                          <p:attrName>style.visibility</p:attrName>
                                        </p:attrNameLst>
                                      </p:cBhvr>
                                      <p:to>
                                        <p:strVal val="visible"/>
                                      </p:to>
                                    </p:set>
                                    <p:animEffect transition="in" filter="slide(fromBottom)">
                                      <p:cBhvr>
                                        <p:cTn id="108" dur="500"/>
                                        <p:tgtEl>
                                          <p:spTgt spid="127003"/>
                                        </p:tgtEl>
                                      </p:cBhvr>
                                    </p:animEffect>
                                  </p:childTnLst>
                                </p:cTn>
                              </p:par>
                            </p:childTnLst>
                          </p:cTn>
                        </p:par>
                        <p:par>
                          <p:cTn id="109" fill="hold" nodeType="afterGroup">
                            <p:stCondLst>
                              <p:cond delay="500"/>
                            </p:stCondLst>
                            <p:childTnLst>
                              <p:par>
                                <p:cTn id="110" presetID="12" presetClass="entr" presetSubtype="4" fill="hold" grpId="0" nodeType="afterEffect">
                                  <p:stCondLst>
                                    <p:cond delay="0"/>
                                  </p:stCondLst>
                                  <p:childTnLst>
                                    <p:set>
                                      <p:cBhvr>
                                        <p:cTn id="111" dur="1" fill="hold">
                                          <p:stCondLst>
                                            <p:cond delay="0"/>
                                          </p:stCondLst>
                                        </p:cTn>
                                        <p:tgtEl>
                                          <p:spTgt spid="126998"/>
                                        </p:tgtEl>
                                        <p:attrNameLst>
                                          <p:attrName>style.visibility</p:attrName>
                                        </p:attrNameLst>
                                      </p:cBhvr>
                                      <p:to>
                                        <p:strVal val="visible"/>
                                      </p:to>
                                    </p:set>
                                    <p:animEffect transition="in" filter="slide(fromBottom)">
                                      <p:cBhvr>
                                        <p:cTn id="112" dur="500"/>
                                        <p:tgtEl>
                                          <p:spTgt spid="126998"/>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grpId="0" nodeType="clickEffect">
                                  <p:stCondLst>
                                    <p:cond delay="0"/>
                                  </p:stCondLst>
                                  <p:childTnLst>
                                    <p:set>
                                      <p:cBhvr>
                                        <p:cTn id="116" dur="1" fill="hold">
                                          <p:stCondLst>
                                            <p:cond delay="0"/>
                                          </p:stCondLst>
                                        </p:cTn>
                                        <p:tgtEl>
                                          <p:spTgt spid="127009"/>
                                        </p:tgtEl>
                                        <p:attrNameLst>
                                          <p:attrName>style.visibility</p:attrName>
                                        </p:attrNameLst>
                                      </p:cBhvr>
                                      <p:to>
                                        <p:strVal val="visible"/>
                                      </p:to>
                                    </p:set>
                                    <p:animEffect transition="in" filter="slide(fromBottom)">
                                      <p:cBhvr>
                                        <p:cTn id="117" dur="500"/>
                                        <p:tgtEl>
                                          <p:spTgt spid="127009"/>
                                        </p:tgtEl>
                                      </p:cBhvr>
                                    </p:animEffect>
                                  </p:childTnLst>
                                </p:cTn>
                              </p:par>
                            </p:childTnLst>
                          </p:cTn>
                        </p:par>
                        <p:par>
                          <p:cTn id="118" fill="hold" nodeType="afterGroup">
                            <p:stCondLst>
                              <p:cond delay="500"/>
                            </p:stCondLst>
                            <p:childTnLst>
                              <p:par>
                                <p:cTn id="119" presetID="12" presetClass="entr" presetSubtype="1" fill="hold" grpId="0" nodeType="afterEffect">
                                  <p:stCondLst>
                                    <p:cond delay="0"/>
                                  </p:stCondLst>
                                  <p:childTnLst>
                                    <p:set>
                                      <p:cBhvr>
                                        <p:cTn id="120" dur="1" fill="hold">
                                          <p:stCondLst>
                                            <p:cond delay="0"/>
                                          </p:stCondLst>
                                        </p:cTn>
                                        <p:tgtEl>
                                          <p:spTgt spid="127010"/>
                                        </p:tgtEl>
                                        <p:attrNameLst>
                                          <p:attrName>style.visibility</p:attrName>
                                        </p:attrNameLst>
                                      </p:cBhvr>
                                      <p:to>
                                        <p:strVal val="visible"/>
                                      </p:to>
                                    </p:set>
                                    <p:animEffect transition="in" filter="slide(fromTop)">
                                      <p:cBhvr>
                                        <p:cTn id="121" dur="500"/>
                                        <p:tgtEl>
                                          <p:spTgt spid="127010"/>
                                        </p:tgtEl>
                                      </p:cBhvr>
                                    </p:animEffect>
                                  </p:childTnLst>
                                </p:cTn>
                              </p:par>
                            </p:childTnLst>
                          </p:cTn>
                        </p:par>
                        <p:par>
                          <p:cTn id="122" fill="hold" nodeType="afterGroup">
                            <p:stCondLst>
                              <p:cond delay="1000"/>
                            </p:stCondLst>
                            <p:childTnLst>
                              <p:par>
                                <p:cTn id="123" presetID="12" presetClass="entr" presetSubtype="8" fill="hold" grpId="0" nodeType="afterEffect">
                                  <p:stCondLst>
                                    <p:cond delay="0"/>
                                  </p:stCondLst>
                                  <p:childTnLst>
                                    <p:set>
                                      <p:cBhvr>
                                        <p:cTn id="124" dur="1" fill="hold">
                                          <p:stCondLst>
                                            <p:cond delay="0"/>
                                          </p:stCondLst>
                                        </p:cTn>
                                        <p:tgtEl>
                                          <p:spTgt spid="126999"/>
                                        </p:tgtEl>
                                        <p:attrNameLst>
                                          <p:attrName>style.visibility</p:attrName>
                                        </p:attrNameLst>
                                      </p:cBhvr>
                                      <p:to>
                                        <p:strVal val="visible"/>
                                      </p:to>
                                    </p:set>
                                    <p:animEffect transition="in" filter="slide(fromLeft)">
                                      <p:cBhvr>
                                        <p:cTn id="125" dur="500"/>
                                        <p:tgtEl>
                                          <p:spTgt spid="126999"/>
                                        </p:tgtEl>
                                      </p:cBhvr>
                                    </p:animEffect>
                                  </p:childTnLst>
                                </p:cTn>
                              </p:par>
                            </p:childTnLst>
                          </p:cTn>
                        </p:par>
                        <p:par>
                          <p:cTn id="126" fill="hold" nodeType="afterGroup">
                            <p:stCondLst>
                              <p:cond delay="1500"/>
                            </p:stCondLst>
                            <p:childTnLst>
                              <p:par>
                                <p:cTn id="127" presetID="12" presetClass="entr" presetSubtype="1" fill="hold" grpId="0" nodeType="afterEffect">
                                  <p:stCondLst>
                                    <p:cond delay="0"/>
                                  </p:stCondLst>
                                  <p:childTnLst>
                                    <p:set>
                                      <p:cBhvr>
                                        <p:cTn id="128" dur="1" fill="hold">
                                          <p:stCondLst>
                                            <p:cond delay="0"/>
                                          </p:stCondLst>
                                        </p:cTn>
                                        <p:tgtEl>
                                          <p:spTgt spid="127011"/>
                                        </p:tgtEl>
                                        <p:attrNameLst>
                                          <p:attrName>style.visibility</p:attrName>
                                        </p:attrNameLst>
                                      </p:cBhvr>
                                      <p:to>
                                        <p:strVal val="visible"/>
                                      </p:to>
                                    </p:set>
                                    <p:animEffect transition="in" filter="slide(fromTop)">
                                      <p:cBhvr>
                                        <p:cTn id="129" dur="500"/>
                                        <p:tgtEl>
                                          <p:spTgt spid="127011"/>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 presetClass="entr" presetSubtype="1" fill="hold" grpId="0" nodeType="clickEffect">
                                  <p:stCondLst>
                                    <p:cond delay="0"/>
                                  </p:stCondLst>
                                  <p:childTnLst>
                                    <p:set>
                                      <p:cBhvr>
                                        <p:cTn id="133" dur="1" fill="hold">
                                          <p:stCondLst>
                                            <p:cond delay="0"/>
                                          </p:stCondLst>
                                        </p:cTn>
                                        <p:tgtEl>
                                          <p:spTgt spid="127017"/>
                                        </p:tgtEl>
                                        <p:attrNameLst>
                                          <p:attrName>style.visibility</p:attrName>
                                        </p:attrNameLst>
                                      </p:cBhvr>
                                      <p:to>
                                        <p:strVal val="visible"/>
                                      </p:to>
                                    </p:set>
                                    <p:anim calcmode="lin" valueType="num">
                                      <p:cBhvr additive="base">
                                        <p:cTn id="134" dur="500" fill="hold"/>
                                        <p:tgtEl>
                                          <p:spTgt spid="127017"/>
                                        </p:tgtEl>
                                        <p:attrNameLst>
                                          <p:attrName>ppt_x</p:attrName>
                                        </p:attrNameLst>
                                      </p:cBhvr>
                                      <p:tavLst>
                                        <p:tav tm="0">
                                          <p:val>
                                            <p:strVal val="#ppt_x"/>
                                          </p:val>
                                        </p:tav>
                                        <p:tav tm="100000">
                                          <p:val>
                                            <p:strVal val="#ppt_x"/>
                                          </p:val>
                                        </p:tav>
                                      </p:tavLst>
                                    </p:anim>
                                    <p:anim calcmode="lin" valueType="num">
                                      <p:cBhvr additive="base">
                                        <p:cTn id="135" dur="500" fill="hold"/>
                                        <p:tgtEl>
                                          <p:spTgt spid="127017"/>
                                        </p:tgtEl>
                                        <p:attrNameLst>
                                          <p:attrName>ppt_y</p:attrName>
                                        </p:attrNameLst>
                                      </p:cBhvr>
                                      <p:tavLst>
                                        <p:tav tm="0">
                                          <p:val>
                                            <p:strVal val="0-#ppt_h/2"/>
                                          </p:val>
                                        </p:tav>
                                        <p:tav tm="100000">
                                          <p:val>
                                            <p:strVal val="#ppt_y"/>
                                          </p:val>
                                        </p:tav>
                                      </p:tavLst>
                                    </p:anim>
                                  </p:childTnLst>
                                </p:cTn>
                              </p:par>
                            </p:childTnLst>
                          </p:cTn>
                        </p:par>
                        <p:par>
                          <p:cTn id="136" fill="hold" nodeType="afterGroup">
                            <p:stCondLst>
                              <p:cond delay="500"/>
                            </p:stCondLst>
                            <p:childTnLst>
                              <p:par>
                                <p:cTn id="137" presetID="4" presetClass="entr" presetSubtype="32" fill="hold" grpId="0" nodeType="afterEffect">
                                  <p:stCondLst>
                                    <p:cond delay="0"/>
                                  </p:stCondLst>
                                  <p:childTnLst>
                                    <p:set>
                                      <p:cBhvr>
                                        <p:cTn id="138" dur="1" fill="hold">
                                          <p:stCondLst>
                                            <p:cond delay="0"/>
                                          </p:stCondLst>
                                        </p:cTn>
                                        <p:tgtEl>
                                          <p:spTgt spid="127016"/>
                                        </p:tgtEl>
                                        <p:attrNameLst>
                                          <p:attrName>style.visibility</p:attrName>
                                        </p:attrNameLst>
                                      </p:cBhvr>
                                      <p:to>
                                        <p:strVal val="visible"/>
                                      </p:to>
                                    </p:set>
                                    <p:animEffect transition="in" filter="box(out)">
                                      <p:cBhvr>
                                        <p:cTn id="139" dur="500"/>
                                        <p:tgtEl>
                                          <p:spTgt spid="127016"/>
                                        </p:tgtEl>
                                      </p:cBhvr>
                                    </p:animEffect>
                                  </p:childTnLst>
                                </p:cTn>
                              </p:par>
                            </p:childTnLst>
                          </p:cTn>
                        </p:par>
                        <p:par>
                          <p:cTn id="140" fill="hold" nodeType="afterGroup">
                            <p:stCondLst>
                              <p:cond delay="1000"/>
                            </p:stCondLst>
                            <p:childTnLst>
                              <p:par>
                                <p:cTn id="141" presetID="4" presetClass="entr" presetSubtype="32" fill="hold" grpId="0" nodeType="afterEffect">
                                  <p:stCondLst>
                                    <p:cond delay="0"/>
                                  </p:stCondLst>
                                  <p:childTnLst>
                                    <p:set>
                                      <p:cBhvr>
                                        <p:cTn id="142" dur="1" fill="hold">
                                          <p:stCondLst>
                                            <p:cond delay="0"/>
                                          </p:stCondLst>
                                        </p:cTn>
                                        <p:tgtEl>
                                          <p:spTgt spid="126978"/>
                                        </p:tgtEl>
                                        <p:attrNameLst>
                                          <p:attrName>style.visibility</p:attrName>
                                        </p:attrNameLst>
                                      </p:cBhvr>
                                      <p:to>
                                        <p:strVal val="visible"/>
                                      </p:to>
                                    </p:set>
                                    <p:animEffect transition="in" filter="box(out)">
                                      <p:cBhvr>
                                        <p:cTn id="143" dur="500"/>
                                        <p:tgtEl>
                                          <p:spTgt spid="126978"/>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12" presetClass="entr" presetSubtype="1" fill="hold" grpId="0" nodeType="clickEffect">
                                  <p:stCondLst>
                                    <p:cond delay="0"/>
                                  </p:stCondLst>
                                  <p:childTnLst>
                                    <p:set>
                                      <p:cBhvr>
                                        <p:cTn id="147" dur="1" fill="hold">
                                          <p:stCondLst>
                                            <p:cond delay="0"/>
                                          </p:stCondLst>
                                        </p:cTn>
                                        <p:tgtEl>
                                          <p:spTgt spid="127012"/>
                                        </p:tgtEl>
                                        <p:attrNameLst>
                                          <p:attrName>style.visibility</p:attrName>
                                        </p:attrNameLst>
                                      </p:cBhvr>
                                      <p:to>
                                        <p:strVal val="visible"/>
                                      </p:to>
                                    </p:set>
                                    <p:animEffect transition="in" filter="slide(fromTop)">
                                      <p:cBhvr>
                                        <p:cTn id="148" dur="500"/>
                                        <p:tgtEl>
                                          <p:spTgt spid="127012"/>
                                        </p:tgtEl>
                                      </p:cBhvr>
                                    </p:animEffect>
                                  </p:childTnLst>
                                </p:cTn>
                              </p:par>
                            </p:childTnLst>
                          </p:cTn>
                        </p:par>
                        <p:par>
                          <p:cTn id="149" fill="hold" nodeType="afterGroup">
                            <p:stCondLst>
                              <p:cond delay="500"/>
                            </p:stCondLst>
                            <p:childTnLst>
                              <p:par>
                                <p:cTn id="150" presetID="12" presetClass="entr" presetSubtype="1" fill="hold" grpId="0" nodeType="afterEffect">
                                  <p:stCondLst>
                                    <p:cond delay="0"/>
                                  </p:stCondLst>
                                  <p:childTnLst>
                                    <p:set>
                                      <p:cBhvr>
                                        <p:cTn id="151" dur="1" fill="hold">
                                          <p:stCondLst>
                                            <p:cond delay="0"/>
                                          </p:stCondLst>
                                        </p:cTn>
                                        <p:tgtEl>
                                          <p:spTgt spid="127000"/>
                                        </p:tgtEl>
                                        <p:attrNameLst>
                                          <p:attrName>style.visibility</p:attrName>
                                        </p:attrNameLst>
                                      </p:cBhvr>
                                      <p:to>
                                        <p:strVal val="visible"/>
                                      </p:to>
                                    </p:set>
                                    <p:animEffect transition="in" filter="slide(fromTop)">
                                      <p:cBhvr>
                                        <p:cTn id="152" dur="500"/>
                                        <p:tgtEl>
                                          <p:spTgt spid="127000"/>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2" presetClass="entr" presetSubtype="1" fill="hold" grpId="0" nodeType="clickEffect">
                                  <p:stCondLst>
                                    <p:cond delay="0"/>
                                  </p:stCondLst>
                                  <p:childTnLst>
                                    <p:set>
                                      <p:cBhvr>
                                        <p:cTn id="156" dur="1" fill="hold">
                                          <p:stCondLst>
                                            <p:cond delay="0"/>
                                          </p:stCondLst>
                                        </p:cTn>
                                        <p:tgtEl>
                                          <p:spTgt spid="127013"/>
                                        </p:tgtEl>
                                        <p:attrNameLst>
                                          <p:attrName>style.visibility</p:attrName>
                                        </p:attrNameLst>
                                      </p:cBhvr>
                                      <p:to>
                                        <p:strVal val="visible"/>
                                      </p:to>
                                    </p:set>
                                    <p:animEffect transition="in" filter="slide(fromTop)">
                                      <p:cBhvr>
                                        <p:cTn id="157" dur="500"/>
                                        <p:tgtEl>
                                          <p:spTgt spid="127013"/>
                                        </p:tgtEl>
                                      </p:cBhvr>
                                    </p:animEffect>
                                  </p:childTnLst>
                                </p:cTn>
                              </p:par>
                            </p:childTnLst>
                          </p:cTn>
                        </p:par>
                        <p:par>
                          <p:cTn id="158" fill="hold" nodeType="afterGroup">
                            <p:stCondLst>
                              <p:cond delay="500"/>
                            </p:stCondLst>
                            <p:childTnLst>
                              <p:par>
                                <p:cTn id="159" presetID="12" presetClass="entr" presetSubtype="1" fill="hold" grpId="0" nodeType="afterEffect">
                                  <p:stCondLst>
                                    <p:cond delay="0"/>
                                  </p:stCondLst>
                                  <p:childTnLst>
                                    <p:set>
                                      <p:cBhvr>
                                        <p:cTn id="160" dur="1" fill="hold">
                                          <p:stCondLst>
                                            <p:cond delay="0"/>
                                          </p:stCondLst>
                                        </p:cTn>
                                        <p:tgtEl>
                                          <p:spTgt spid="127001"/>
                                        </p:tgtEl>
                                        <p:attrNameLst>
                                          <p:attrName>style.visibility</p:attrName>
                                        </p:attrNameLst>
                                      </p:cBhvr>
                                      <p:to>
                                        <p:strVal val="visible"/>
                                      </p:to>
                                    </p:set>
                                    <p:animEffect transition="in" filter="slide(fromTop)">
                                      <p:cBhvr>
                                        <p:cTn id="161" dur="500"/>
                                        <p:tgtEl>
                                          <p:spTgt spid="127001"/>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12" presetClass="entr" presetSubtype="1" fill="hold" grpId="0" nodeType="clickEffect">
                                  <p:stCondLst>
                                    <p:cond delay="0"/>
                                  </p:stCondLst>
                                  <p:childTnLst>
                                    <p:set>
                                      <p:cBhvr>
                                        <p:cTn id="165" dur="1" fill="hold">
                                          <p:stCondLst>
                                            <p:cond delay="0"/>
                                          </p:stCondLst>
                                        </p:cTn>
                                        <p:tgtEl>
                                          <p:spTgt spid="127014"/>
                                        </p:tgtEl>
                                        <p:attrNameLst>
                                          <p:attrName>style.visibility</p:attrName>
                                        </p:attrNameLst>
                                      </p:cBhvr>
                                      <p:to>
                                        <p:strVal val="visible"/>
                                      </p:to>
                                    </p:set>
                                    <p:animEffect transition="in" filter="slide(fromTop)">
                                      <p:cBhvr>
                                        <p:cTn id="166" dur="500"/>
                                        <p:tgtEl>
                                          <p:spTgt spid="127014"/>
                                        </p:tgtEl>
                                      </p:cBhvr>
                                    </p:animEffect>
                                  </p:childTnLst>
                                </p:cTn>
                              </p:par>
                            </p:childTnLst>
                          </p:cTn>
                        </p:par>
                        <p:par>
                          <p:cTn id="167" fill="hold" nodeType="afterGroup">
                            <p:stCondLst>
                              <p:cond delay="500"/>
                            </p:stCondLst>
                            <p:childTnLst>
                              <p:par>
                                <p:cTn id="168" presetID="12" presetClass="entr" presetSubtype="1" fill="hold" grpId="0" nodeType="afterEffect">
                                  <p:stCondLst>
                                    <p:cond delay="0"/>
                                  </p:stCondLst>
                                  <p:childTnLst>
                                    <p:set>
                                      <p:cBhvr>
                                        <p:cTn id="169" dur="1" fill="hold">
                                          <p:stCondLst>
                                            <p:cond delay="0"/>
                                          </p:stCondLst>
                                        </p:cTn>
                                        <p:tgtEl>
                                          <p:spTgt spid="126996"/>
                                        </p:tgtEl>
                                        <p:attrNameLst>
                                          <p:attrName>style.visibility</p:attrName>
                                        </p:attrNameLst>
                                      </p:cBhvr>
                                      <p:to>
                                        <p:strVal val="visible"/>
                                      </p:to>
                                    </p:set>
                                    <p:animEffect transition="in" filter="slide(fromTop)">
                                      <p:cBhvr>
                                        <p:cTn id="170" dur="500"/>
                                        <p:tgtEl>
                                          <p:spTgt spid="126996"/>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2" presetClass="entr" presetSubtype="1" fill="hold" grpId="0" nodeType="clickEffect">
                                  <p:stCondLst>
                                    <p:cond delay="0"/>
                                  </p:stCondLst>
                                  <p:childTnLst>
                                    <p:set>
                                      <p:cBhvr>
                                        <p:cTn id="174" dur="1" fill="hold">
                                          <p:stCondLst>
                                            <p:cond delay="0"/>
                                          </p:stCondLst>
                                        </p:cTn>
                                        <p:tgtEl>
                                          <p:spTgt spid="127015"/>
                                        </p:tgtEl>
                                        <p:attrNameLst>
                                          <p:attrName>style.visibility</p:attrName>
                                        </p:attrNameLst>
                                      </p:cBhvr>
                                      <p:to>
                                        <p:strVal val="visible"/>
                                      </p:to>
                                    </p:set>
                                    <p:animEffect transition="in" filter="slide(fromTop)">
                                      <p:cBhvr>
                                        <p:cTn id="175" dur="500"/>
                                        <p:tgtEl>
                                          <p:spTgt spid="127015"/>
                                        </p:tgtEl>
                                      </p:cBhvr>
                                    </p:animEffect>
                                  </p:childTnLst>
                                </p:cTn>
                              </p:par>
                            </p:childTnLst>
                          </p:cTn>
                        </p:par>
                        <p:par>
                          <p:cTn id="176" fill="hold" nodeType="afterGroup">
                            <p:stCondLst>
                              <p:cond delay="500"/>
                            </p:stCondLst>
                            <p:childTnLst>
                              <p:par>
                                <p:cTn id="177" presetID="12" presetClass="entr" presetSubtype="1" fill="hold" grpId="0" nodeType="afterEffect">
                                  <p:stCondLst>
                                    <p:cond delay="0"/>
                                  </p:stCondLst>
                                  <p:childTnLst>
                                    <p:set>
                                      <p:cBhvr>
                                        <p:cTn id="178" dur="1" fill="hold">
                                          <p:stCondLst>
                                            <p:cond delay="0"/>
                                          </p:stCondLst>
                                        </p:cTn>
                                        <p:tgtEl>
                                          <p:spTgt spid="126994"/>
                                        </p:tgtEl>
                                        <p:attrNameLst>
                                          <p:attrName>style.visibility</p:attrName>
                                        </p:attrNameLst>
                                      </p:cBhvr>
                                      <p:to>
                                        <p:strVal val="visible"/>
                                      </p:to>
                                    </p:set>
                                    <p:animEffect transition="in" filter="slide(fromTop)">
                                      <p:cBhvr>
                                        <p:cTn id="179" dur="500"/>
                                        <p:tgtEl>
                                          <p:spTgt spid="1269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nimBg="1" autoUpdateAnimBg="0"/>
      <p:bldP spid="126979" grpId="0" animBg="1"/>
      <p:bldP spid="126980" grpId="0" animBg="1"/>
      <p:bldP spid="126981" grpId="0" animBg="1"/>
      <p:bldP spid="126982" grpId="0" animBg="1" autoUpdateAnimBg="0"/>
      <p:bldP spid="126983" grpId="0" animBg="1"/>
      <p:bldP spid="126984" grpId="0" animBg="1" autoUpdateAnimBg="0"/>
      <p:bldP spid="126985" grpId="0" animBg="1" autoUpdateAnimBg="0"/>
      <p:bldP spid="126986" grpId="0" autoUpdateAnimBg="0"/>
      <p:bldP spid="126987" grpId="0" autoUpdateAnimBg="0"/>
      <p:bldP spid="126988" grpId="0" autoUpdateAnimBg="0"/>
      <p:bldP spid="126989" grpId="0" autoUpdateAnimBg="0"/>
      <p:bldP spid="126990" grpId="0" autoUpdateAnimBg="0"/>
      <p:bldP spid="126991" grpId="0" animBg="1"/>
      <p:bldP spid="126992" grpId="0" animBg="1"/>
      <p:bldP spid="126993" grpId="0" autoUpdateAnimBg="0"/>
      <p:bldP spid="126994" grpId="0" autoUpdateAnimBg="0"/>
      <p:bldP spid="126995" grpId="0" autoUpdateAnimBg="0"/>
      <p:bldP spid="126996" grpId="0" autoUpdateAnimBg="0"/>
      <p:bldP spid="126997" grpId="0" autoUpdateAnimBg="0"/>
      <p:bldP spid="126998" grpId="0" autoUpdateAnimBg="0"/>
      <p:bldP spid="126999" grpId="0" autoUpdateAnimBg="0"/>
      <p:bldP spid="127000" grpId="0" autoUpdateAnimBg="0"/>
      <p:bldP spid="127001" grpId="0" autoUpdateAnimBg="0"/>
      <p:bldP spid="127002" grpId="0" animBg="1" autoUpdateAnimBg="0"/>
      <p:bldP spid="127003" grpId="0" animBg="1" autoUpdateAnimBg="0"/>
      <p:bldP spid="127004" grpId="0" animBg="1" autoUpdateAnimBg="0"/>
      <p:bldP spid="127005" grpId="0" animBg="1" autoUpdateAnimBg="0"/>
      <p:bldP spid="127006" grpId="0" animBg="1" autoUpdateAnimBg="0"/>
      <p:bldP spid="127007" grpId="0" animBg="1" autoUpdateAnimBg="0"/>
      <p:bldP spid="127008" grpId="0" animBg="1"/>
      <p:bldP spid="127009" grpId="0" animBg="1" autoUpdateAnimBg="0"/>
      <p:bldP spid="127010" grpId="0" animBg="1" autoUpdateAnimBg="0"/>
      <p:bldP spid="127011" grpId="0" animBg="1" autoUpdateAnimBg="0"/>
      <p:bldP spid="127012" grpId="0" animBg="1" autoUpdateAnimBg="0"/>
      <p:bldP spid="127013" grpId="0" animBg="1" autoUpdateAnimBg="0"/>
      <p:bldP spid="127014" grpId="0" animBg="1" autoUpdateAnimBg="0"/>
      <p:bldP spid="127015" grpId="0" animBg="1" autoUpdateAnimBg="0"/>
      <p:bldP spid="127016" grpId="0" animBg="1"/>
      <p:bldP spid="1270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Összefoglalás</a:t>
            </a:r>
            <a:endParaRPr lang="hu-HU" dirty="0"/>
          </a:p>
        </p:txBody>
      </p:sp>
      <p:sp>
        <p:nvSpPr>
          <p:cNvPr id="3" name="Content Placeholder 2"/>
          <p:cNvSpPr>
            <a:spLocks noGrp="1"/>
          </p:cNvSpPr>
          <p:nvPr>
            <p:ph idx="1"/>
          </p:nvPr>
        </p:nvSpPr>
        <p:spPr>
          <a:xfrm>
            <a:off x="304800" y="1554163"/>
            <a:ext cx="8839200" cy="4525962"/>
          </a:xfrm>
        </p:spPr>
        <p:txBody>
          <a:bodyPr/>
          <a:lstStyle/>
          <a:p>
            <a:pPr eaLnBrk="1" hangingPunct="1"/>
            <a:r>
              <a:rPr lang="hu-HU" altLang="hu-HU" smtClean="0"/>
              <a:t>Az Isteni Terv lényege a teremtő tökéletesség elérése – nem csak a fizikai világban</a:t>
            </a:r>
          </a:p>
          <a:p>
            <a:pPr eaLnBrk="1" hangingPunct="1"/>
            <a:r>
              <a:rPr lang="hu-HU" altLang="hu-HU" smtClean="0"/>
              <a:t>E fejlődési út fontos szakasza az Ember lét</a:t>
            </a:r>
          </a:p>
          <a:p>
            <a:pPr eaLnBrk="1" hangingPunct="1"/>
            <a:r>
              <a:rPr lang="hu-HU" altLang="hu-HU" smtClean="0"/>
              <a:t>Az Ember szakasz hatalmas fejlődéséhez sok földi élet kell</a:t>
            </a:r>
          </a:p>
          <a:p>
            <a:pPr eaLnBrk="1" hangingPunct="1"/>
            <a:r>
              <a:rPr lang="hu-HU" altLang="hu-HU" smtClean="0"/>
              <a:t>Karma, Dharma, Reinkarnáció együtt hat ránk</a:t>
            </a:r>
          </a:p>
          <a:p>
            <a:pPr eaLnBrk="1" hangingPunct="1"/>
            <a:r>
              <a:rPr lang="hu-HU" altLang="hu-HU" smtClean="0"/>
              <a:t>A fizikai lét az egész ciklusnak csak kis része </a:t>
            </a:r>
          </a:p>
          <a:p>
            <a:pPr lvl="1" eaLnBrk="1" hangingPunct="1"/>
            <a:endParaRPr lang="hu-HU" altLang="hu-HU" smtClean="0"/>
          </a:p>
          <a:p>
            <a:pPr lvl="1" eaLnBrk="1" hangingPunct="1"/>
            <a:endParaRPr lang="hu-HU" altLang="hu-HU" smtClean="0"/>
          </a:p>
          <a:p>
            <a:pPr lvl="1" eaLnBrk="1" hangingPunct="1"/>
            <a:endParaRPr lang="hu-HU" altLang="hu-HU" smtClean="0"/>
          </a:p>
          <a:p>
            <a:pPr lvl="1" eaLnBrk="1" hangingPunct="1"/>
            <a:endParaRPr lang="hu-HU" altLang="hu-HU" smtClean="0"/>
          </a:p>
          <a:p>
            <a:pPr eaLnBrk="1" hangingPunct="1"/>
            <a:endParaRPr lang="hu-HU" altLang="hu-HU"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Összefoglalás</a:t>
            </a:r>
            <a:endParaRPr lang="hu-HU" dirty="0"/>
          </a:p>
        </p:txBody>
      </p:sp>
      <p:sp>
        <p:nvSpPr>
          <p:cNvPr id="3" name="Content Placeholder 2"/>
          <p:cNvSpPr>
            <a:spLocks noGrp="1"/>
          </p:cNvSpPr>
          <p:nvPr>
            <p:ph idx="1"/>
          </p:nvPr>
        </p:nvSpPr>
        <p:spPr/>
        <p:txBody>
          <a:bodyPr/>
          <a:lstStyle/>
          <a:p>
            <a:pPr eaLnBrk="1" hangingPunct="1"/>
            <a:r>
              <a:rPr lang="hu-HU" altLang="hu-HU" smtClean="0"/>
              <a:t>Az emberi élet a Természetnek is hatalmas érték, lehetőség! </a:t>
            </a:r>
          </a:p>
          <a:p>
            <a:pPr lvl="1" eaLnBrk="1" hangingPunct="1"/>
            <a:r>
              <a:rPr lang="hu-HU" altLang="hu-HU" smtClean="0"/>
              <a:t>Elementálok világa -</a:t>
            </a:r>
            <a:r>
              <a:rPr lang="en-US" altLang="hu-HU" smtClean="0"/>
              <a:t>&gt; g</a:t>
            </a:r>
            <a:r>
              <a:rPr lang="hu-HU" altLang="hu-HU" smtClean="0"/>
              <a:t>ondolat</a:t>
            </a:r>
            <a:r>
              <a:rPr lang="en-US" altLang="hu-HU" smtClean="0"/>
              <a:t>aink</a:t>
            </a:r>
            <a:r>
              <a:rPr lang="hu-HU" altLang="hu-HU" smtClean="0"/>
              <a:t>, érzelme</a:t>
            </a:r>
            <a:r>
              <a:rPr lang="en-US" altLang="hu-HU" smtClean="0"/>
              <a:t>ink</a:t>
            </a:r>
          </a:p>
          <a:p>
            <a:pPr lvl="1" eaLnBrk="1" hangingPunct="1"/>
            <a:r>
              <a:rPr lang="hu-HU" altLang="hu-HU" smtClean="0"/>
              <a:t>Ásványvilág fejlesztése -</a:t>
            </a:r>
            <a:r>
              <a:rPr lang="en-US" altLang="hu-HU" smtClean="0"/>
              <a:t>&gt; t</a:t>
            </a:r>
            <a:r>
              <a:rPr lang="hu-HU" altLang="hu-HU" smtClean="0"/>
              <a:t>áplálék </a:t>
            </a:r>
            <a:endParaRPr lang="en-US" altLang="hu-HU" smtClean="0"/>
          </a:p>
          <a:p>
            <a:pPr lvl="1" eaLnBrk="1" hangingPunct="1"/>
            <a:r>
              <a:rPr lang="hu-HU" altLang="hu-HU" smtClean="0"/>
              <a:t>Növényi létformák</a:t>
            </a:r>
            <a:r>
              <a:rPr lang="en-US" altLang="hu-HU" smtClean="0"/>
              <a:t> -&gt;</a:t>
            </a:r>
            <a:r>
              <a:rPr lang="hu-HU" altLang="hu-HU" smtClean="0"/>
              <a:t> új lehetőségek</a:t>
            </a:r>
          </a:p>
          <a:p>
            <a:pPr lvl="1" eaLnBrk="1" hangingPunct="1"/>
            <a:r>
              <a:rPr lang="hu-HU" altLang="hu-HU" smtClean="0"/>
              <a:t>Állatok  –</a:t>
            </a:r>
            <a:r>
              <a:rPr lang="en-US" altLang="hu-HU" smtClean="0"/>
              <a:t>&gt;</a:t>
            </a:r>
            <a:r>
              <a:rPr lang="hu-HU" altLang="hu-HU" smtClean="0"/>
              <a:t> baktériumok, </a:t>
            </a:r>
            <a:r>
              <a:rPr lang="en-US" altLang="hu-HU" smtClean="0"/>
              <a:t>teny</a:t>
            </a:r>
            <a:r>
              <a:rPr lang="hu-HU" altLang="hu-HU" smtClean="0"/>
              <a:t>észtés, </a:t>
            </a:r>
            <a:r>
              <a:rPr lang="en-US" altLang="hu-HU" smtClean="0"/>
              <a:t>kedvencek</a:t>
            </a:r>
            <a:r>
              <a:rPr lang="hu-HU" altLang="hu-HU" smtClean="0"/>
              <a:t> finomodása,</a:t>
            </a:r>
            <a:r>
              <a:rPr lang="en-US" altLang="hu-HU" smtClean="0"/>
              <a:t> </a:t>
            </a:r>
            <a:r>
              <a:rPr lang="hu-HU" altLang="hu-HU" smtClean="0"/>
              <a:t>esetleg egyéniesülés</a:t>
            </a:r>
            <a:r>
              <a:rPr lang="en-US" altLang="hu-HU" smtClean="0"/>
              <a:t>e</a:t>
            </a:r>
            <a:endParaRPr lang="hu-HU" altLang="hu-HU" smtClean="0"/>
          </a:p>
          <a:p>
            <a:pPr lvl="1" eaLnBrk="1" hangingPunct="1"/>
            <a:r>
              <a:rPr lang="hu-HU" altLang="hu-HU" smtClean="0"/>
              <a:t>E</a:t>
            </a:r>
            <a:r>
              <a:rPr lang="en-US" altLang="hu-HU" smtClean="0"/>
              <a:t>mberekre ”szakosodott” term</a:t>
            </a:r>
            <a:r>
              <a:rPr lang="hu-HU" altLang="hu-HU" smtClean="0"/>
              <a:t>é</a:t>
            </a:r>
            <a:r>
              <a:rPr lang="en-US" altLang="hu-HU" smtClean="0"/>
              <a:t>szetszellemek, </a:t>
            </a:r>
            <a:r>
              <a:rPr lang="hu-HU" altLang="hu-HU" smtClean="0"/>
              <a:t>angyalok -</a:t>
            </a:r>
            <a:r>
              <a:rPr lang="en-US" altLang="hu-HU" smtClean="0"/>
              <a:t>&gt; </a:t>
            </a:r>
            <a:r>
              <a:rPr lang="hu-HU" altLang="hu-HU" smtClean="0"/>
              <a:t>önkifejezés, tapasztalatszerzés</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a:t>Összefoglalás</a:t>
            </a:r>
          </a:p>
        </p:txBody>
      </p:sp>
      <p:sp>
        <p:nvSpPr>
          <p:cNvPr id="3" name="Content Placeholder 2"/>
          <p:cNvSpPr>
            <a:spLocks noGrp="1"/>
          </p:cNvSpPr>
          <p:nvPr>
            <p:ph idx="1"/>
          </p:nvPr>
        </p:nvSpPr>
        <p:spPr/>
        <p:txBody>
          <a:bodyPr/>
          <a:lstStyle/>
          <a:p>
            <a:pPr eaLnBrk="1" hangingPunct="1"/>
            <a:r>
              <a:rPr lang="hu-HU" altLang="hu-HU" smtClean="0"/>
              <a:t>A Teremtő igazságos</a:t>
            </a:r>
          </a:p>
          <a:p>
            <a:pPr lvl="1" eaLnBrk="1" hangingPunct="1"/>
            <a:r>
              <a:rPr lang="hu-HU" altLang="hu-HU" smtClean="0"/>
              <a:t>Nincs eleve elrendelés, kedvencek és mostohagyerekek</a:t>
            </a:r>
          </a:p>
          <a:p>
            <a:pPr lvl="1" eaLnBrk="1" hangingPunct="1"/>
            <a:r>
              <a:rPr lang="hu-HU" altLang="hu-HU" smtClean="0"/>
              <a:t>Földi életünket (lényünket és körülményeinket) korábbi működésünk -tettek ÉS gondolatok- és Dharmánk-hoz szükséges lehetőségek együtt adják</a:t>
            </a:r>
          </a:p>
          <a:p>
            <a:pPr lvl="1" eaLnBrk="1" hangingPunct="1"/>
            <a:endParaRPr lang="hu-HU" altLang="hu-HU"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3"/>
            <a:ext cx="8686800" cy="1082675"/>
          </a:xfrm>
        </p:spPr>
        <p:txBody>
          <a:bodyPr/>
          <a:lstStyle/>
          <a:p>
            <a:pPr marL="0" indent="0" algn="ctr" eaLnBrk="1" hangingPunct="1">
              <a:buFont typeface="Wingdings 2" pitchFamily="18" charset="2"/>
              <a:buNone/>
            </a:pPr>
            <a:r>
              <a:rPr lang="hu-HU" altLang="hu-HU" smtClean="0"/>
              <a:t>Ma a világ működésének egy fontos részletéről </a:t>
            </a:r>
            <a:r>
              <a:rPr lang="hu-HU" altLang="hu-HU" u="sng" smtClean="0"/>
              <a:t>alaptudás</a:t>
            </a:r>
            <a:r>
              <a:rPr lang="hu-HU" altLang="hu-HU" smtClean="0"/>
              <a:t> birtokába kerültek</a:t>
            </a:r>
          </a:p>
          <a:p>
            <a:pPr marL="0" indent="0" eaLnBrk="1" hangingPunct="1">
              <a:buFont typeface="Wingdings 2" pitchFamily="18" charset="2"/>
              <a:buNone/>
            </a:pPr>
            <a:endParaRPr lang="hu-HU" altLang="hu-HU" smtClean="0"/>
          </a:p>
          <a:p>
            <a:pPr marL="0" indent="0" eaLnBrk="1" hangingPunct="1">
              <a:buFont typeface="Wingdings 2" pitchFamily="18" charset="2"/>
              <a:buNone/>
            </a:pPr>
            <a:endParaRPr lang="hu-HU" altLang="hu-HU" smtClean="0"/>
          </a:p>
        </p:txBody>
      </p:sp>
      <p:sp>
        <p:nvSpPr>
          <p:cNvPr id="5" name="Content Placeholder 2"/>
          <p:cNvSpPr txBox="1">
            <a:spLocks/>
          </p:cNvSpPr>
          <p:nvPr/>
        </p:nvSpPr>
        <p:spPr bwMode="auto">
          <a:xfrm>
            <a:off x="306388" y="3354388"/>
            <a:ext cx="8686800" cy="144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algn="ctr" eaLnBrk="1" hangingPunct="1">
              <a:buFont typeface="Wingdings 2" pitchFamily="18" charset="2"/>
              <a:buNone/>
            </a:pPr>
            <a:r>
              <a:rPr lang="hu-HU" altLang="hu-HU"/>
              <a:t>Éljenek vele,</a:t>
            </a:r>
          </a:p>
          <a:p>
            <a:pPr algn="ctr" eaLnBrk="1" hangingPunct="1">
              <a:buFont typeface="Wingdings 2" pitchFamily="18" charset="2"/>
              <a:buNone/>
            </a:pPr>
            <a:r>
              <a:rPr lang="hu-HU" altLang="hu-HU"/>
              <a:t>Éljenek jól vele!</a:t>
            </a:r>
          </a:p>
          <a:p>
            <a:pPr eaLnBrk="1" hangingPunct="1">
              <a:buFont typeface="Wingdings 2" pitchFamily="18" charset="2"/>
              <a:buNone/>
            </a:pPr>
            <a:endParaRPr lang="hu-HU" altLang="hu-HU"/>
          </a:p>
          <a:p>
            <a:pPr eaLnBrk="1" hangingPunct="1">
              <a:buFont typeface="Wingdings 2" pitchFamily="18" charset="2"/>
              <a:buNone/>
            </a:pPr>
            <a:endParaRPr lang="hu-HU" altLang="hu-HU"/>
          </a:p>
        </p:txBody>
      </p:sp>
      <p:sp>
        <p:nvSpPr>
          <p:cNvPr id="6" name="Title 1"/>
          <p:cNvSpPr>
            <a:spLocks noGrp="1"/>
          </p:cNvSpPr>
          <p:nvPr>
            <p:ph type="title"/>
          </p:nvPr>
        </p:nvSpPr>
        <p:spPr/>
        <p:txBody>
          <a:bodyPr/>
          <a:lstStyle/>
          <a:p>
            <a:pPr eaLnBrk="1" fontAlgn="auto" hangingPunct="1">
              <a:spcAft>
                <a:spcPts val="0"/>
              </a:spcAft>
              <a:defRPr/>
            </a:pPr>
            <a:r>
              <a:rPr lang="hu-HU" dirty="0" smtClean="0"/>
              <a:t>Végszó</a:t>
            </a:r>
            <a:endParaRPr lang="hu-HU"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nodeType="afterGroup">
                            <p:stCondLst>
                              <p:cond delay="500"/>
                            </p:stCondLst>
                            <p:childTnLst>
                              <p:par>
                                <p:cTn id="9" presetID="1" presetClass="entr" presetSubtype="0" fill="hold" grpId="0" nodeType="afterEffect">
                                  <p:stCondLst>
                                    <p:cond delay="150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par>
                          <p:cTn id="11" fill="hold" nodeType="afterGroup">
                            <p:stCondLst>
                              <p:cond delay="2000"/>
                            </p:stCondLst>
                            <p:childTnLst>
                              <p:par>
                                <p:cTn id="12" presetID="1" presetClass="entr" presetSubtype="0" fill="hold" grpId="0" nodeType="afterEffect">
                                  <p:stCondLst>
                                    <p:cond delay="150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advAuto="150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Olvasnivaló</a:t>
            </a:r>
            <a:endParaRPr lang="hu-HU" dirty="0"/>
          </a:p>
        </p:txBody>
      </p:sp>
      <p:sp>
        <p:nvSpPr>
          <p:cNvPr id="36867" name="Content Placeholder 2"/>
          <p:cNvSpPr>
            <a:spLocks noGrp="1"/>
          </p:cNvSpPr>
          <p:nvPr>
            <p:ph idx="1"/>
          </p:nvPr>
        </p:nvSpPr>
        <p:spPr/>
        <p:txBody>
          <a:bodyPr/>
          <a:lstStyle/>
          <a:p>
            <a:pPr eaLnBrk="1" hangingPunct="1"/>
            <a:r>
              <a:rPr lang="hu-HU" altLang="hu-HU" sz="2000" smtClean="0"/>
              <a:t>Annie Besant: </a:t>
            </a:r>
            <a:r>
              <a:rPr lang="hu-HU" altLang="hu-HU" sz="2000" i="1" smtClean="0"/>
              <a:t>Reinkarnáció – Az újraszületés törvénye</a:t>
            </a:r>
            <a:r>
              <a:rPr lang="hu-HU" altLang="hu-HU" sz="2000" smtClean="0"/>
              <a:t> (MTT kiadás, le is tölthető az MTT web oldalról)</a:t>
            </a:r>
          </a:p>
          <a:p>
            <a:pPr eaLnBrk="1" hangingPunct="1"/>
            <a:r>
              <a:rPr lang="hu-HU" altLang="hu-HU" sz="2000" smtClean="0"/>
              <a:t>John Algeo: </a:t>
            </a:r>
            <a:r>
              <a:rPr lang="hu-HU" altLang="hu-HU" sz="2000" i="1" smtClean="0"/>
              <a:t>Bevezetés az Ősi Bölcsességbe</a:t>
            </a:r>
            <a:r>
              <a:rPr lang="hu-HU" altLang="hu-HU" sz="2000" smtClean="0"/>
              <a:t> (letölthető az MTT web oldalról)</a:t>
            </a:r>
          </a:p>
          <a:p>
            <a:pPr eaLnBrk="1" hangingPunct="1"/>
            <a:r>
              <a:rPr lang="hu-HU" altLang="hu-HU" sz="2000" smtClean="0"/>
              <a:t>A. E. Powell: </a:t>
            </a:r>
            <a:r>
              <a:rPr lang="hu-HU" altLang="hu-HU" sz="2000" i="1" smtClean="0"/>
              <a:t>A kauzális test és az Én</a:t>
            </a:r>
            <a:r>
              <a:rPr lang="hu-HU" altLang="hu-HU" sz="2000" smtClean="0"/>
              <a:t> (MTT kiadás, le is tölthető az MTT weboldalról)</a:t>
            </a:r>
          </a:p>
          <a:p>
            <a:pPr eaLnBrk="1" hangingPunct="1"/>
            <a:r>
              <a:rPr lang="hu-HU" altLang="hu-HU" sz="2000" smtClean="0"/>
              <a:t>Thorwald Dethlefsen: </a:t>
            </a:r>
            <a:r>
              <a:rPr lang="hu-HU" altLang="hu-HU" sz="2000" i="1" smtClean="0"/>
              <a:t>Az újjászületés élménye </a:t>
            </a:r>
            <a:r>
              <a:rPr lang="hu-HU" altLang="hu-HU" sz="2000" smtClean="0"/>
              <a:t>(Magyar Könyvklub, 2002.)</a:t>
            </a:r>
          </a:p>
          <a:p>
            <a:pPr eaLnBrk="1" hangingPunct="1"/>
            <a:r>
              <a:rPr lang="hu-HU" altLang="hu-HU" sz="2000" smtClean="0"/>
              <a:t>Ian Stevenson: </a:t>
            </a:r>
            <a:r>
              <a:rPr lang="hu-HU" altLang="hu-HU" sz="2000" i="1" smtClean="0"/>
              <a:t>Where Reincarnation and Biology Intersects </a:t>
            </a:r>
            <a:r>
              <a:rPr lang="hu-HU" altLang="hu-HU" sz="2000" smtClean="0"/>
              <a:t>(Praeger Publishers, 1997)</a:t>
            </a:r>
          </a:p>
          <a:p>
            <a:pPr eaLnBrk="1" hangingPunct="1"/>
            <a:r>
              <a:rPr lang="hu-HU" altLang="hu-HU" sz="2000" smtClean="0"/>
              <a:t>Ian Stevenson: </a:t>
            </a:r>
            <a:r>
              <a:rPr lang="en-US" altLang="hu-HU" sz="2000" i="1" smtClean="0"/>
              <a:t>Phobias in children who claim to remember previous lives</a:t>
            </a:r>
            <a:r>
              <a:rPr lang="en-US" altLang="hu-HU" sz="2000" smtClean="0"/>
              <a:t>. </a:t>
            </a:r>
            <a:r>
              <a:rPr lang="hu-HU" altLang="hu-HU" sz="2000" smtClean="0"/>
              <a:t>(Journal of Scientific Exploration. Vol. 4</a:t>
            </a:r>
            <a:r>
              <a:rPr lang="hu-HU" altLang="hu-HU" sz="2000" b="1" smtClean="0"/>
              <a:t>, </a:t>
            </a:r>
            <a:r>
              <a:rPr lang="hu-HU" altLang="hu-HU" sz="2000" smtClean="0"/>
              <a:t>No. 2, pp. 243-254, 1990 </a:t>
            </a:r>
            <a:r>
              <a:rPr lang="hu-HU" altLang="hu-HU" sz="2000" smtClean="0">
                <a:hlinkClick r:id="rId2"/>
              </a:rPr>
              <a:t>http://www.scientificexploration.org/journal/jse_04_2_stevenson.pdf</a:t>
            </a:r>
            <a:r>
              <a:rPr lang="hu-HU" altLang="hu-HU" sz="2000" smtClean="0"/>
              <a:t>  )</a:t>
            </a:r>
            <a:endParaRPr lang="hu-HU" altLang="hu-HU" sz="2000" i="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323850" y="2924175"/>
            <a:ext cx="8686800" cy="1084263"/>
          </a:xfrm>
        </p:spPr>
        <p:txBody>
          <a:bodyPr/>
          <a:lstStyle/>
          <a:p>
            <a:pPr marL="0" indent="0" algn="ctr" eaLnBrk="1" hangingPunct="1">
              <a:buFont typeface="Wingdings 2" pitchFamily="18" charset="2"/>
              <a:buNone/>
            </a:pPr>
            <a:r>
              <a:rPr lang="hu-HU" altLang="hu-HU" sz="4800" smtClean="0"/>
              <a:t>Köszönöm a figyelmet!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Az  ISTeni Terv</a:t>
            </a:r>
            <a:endParaRPr lang="hu-HU" dirty="0"/>
          </a:p>
        </p:txBody>
      </p:sp>
      <p:sp>
        <p:nvSpPr>
          <p:cNvPr id="3" name="Content Placeholder 2"/>
          <p:cNvSpPr>
            <a:spLocks noGrp="1"/>
          </p:cNvSpPr>
          <p:nvPr>
            <p:ph idx="1"/>
          </p:nvPr>
        </p:nvSpPr>
        <p:spPr>
          <a:xfrm>
            <a:off x="434975" y="1557338"/>
            <a:ext cx="8686800" cy="4970462"/>
          </a:xfrm>
        </p:spPr>
        <p:txBody>
          <a:bodyPr>
            <a:normAutofit fontScale="85000" lnSpcReduction="10000"/>
          </a:bodyPr>
          <a:lstStyle/>
          <a:p>
            <a:pPr eaLnBrk="1" fontAlgn="auto" hangingPunct="1">
              <a:spcAft>
                <a:spcPts val="0"/>
              </a:spcAft>
              <a:buFont typeface="Wingdings 2"/>
              <a:buChar char=""/>
              <a:defRPr/>
            </a:pPr>
            <a:r>
              <a:rPr lang="hu-HU" dirty="0" smtClean="0"/>
              <a:t>A Teremtő társakra „vágyik”</a:t>
            </a:r>
          </a:p>
          <a:p>
            <a:pPr eaLnBrk="1" fontAlgn="auto" hangingPunct="1">
              <a:spcAft>
                <a:spcPts val="0"/>
              </a:spcAft>
              <a:buFont typeface="Wingdings 2"/>
              <a:buChar char=""/>
              <a:defRPr/>
            </a:pPr>
            <a:r>
              <a:rPr lang="hu-HU" dirty="0" smtClean="0"/>
              <a:t>A megnyilvánult Kozmosz egy Iskolarendszer</a:t>
            </a:r>
          </a:p>
          <a:p>
            <a:pPr marL="742950" lvl="2" indent="-342900" eaLnBrk="1" fontAlgn="auto" hangingPunct="1">
              <a:spcAft>
                <a:spcPts val="0"/>
              </a:spcAft>
              <a:buFont typeface="Wingdings 2"/>
              <a:buChar char=""/>
              <a:defRPr/>
            </a:pPr>
            <a:r>
              <a:rPr lang="hu-HU" dirty="0" smtClean="0"/>
              <a:t>Benne és általa egy „Isten-szikra” </a:t>
            </a:r>
            <a:r>
              <a:rPr lang="hu-HU" dirty="0"/>
              <a:t>(Monád) az </a:t>
            </a:r>
            <a:r>
              <a:rPr lang="hu-HU" i="1" dirty="0"/>
              <a:t>öntudatlan</a:t>
            </a:r>
            <a:r>
              <a:rPr lang="hu-HU" dirty="0"/>
              <a:t> </a:t>
            </a:r>
            <a:r>
              <a:rPr lang="hu-HU" dirty="0" smtClean="0"/>
              <a:t>tökéletességtől eljut </a:t>
            </a:r>
            <a:r>
              <a:rPr lang="hu-HU" i="1" dirty="0" smtClean="0"/>
              <a:t>cselekvőképes</a:t>
            </a:r>
            <a:r>
              <a:rPr lang="hu-HU" i="1" dirty="0"/>
              <a:t>, teremteni tudó</a:t>
            </a:r>
            <a:r>
              <a:rPr lang="hu-HU" dirty="0"/>
              <a:t> </a:t>
            </a:r>
            <a:r>
              <a:rPr lang="hu-HU" dirty="0" smtClean="0"/>
              <a:t>tökéletességig.</a:t>
            </a:r>
          </a:p>
          <a:p>
            <a:pPr eaLnBrk="1" fontAlgn="auto" hangingPunct="1">
              <a:spcAft>
                <a:spcPts val="0"/>
              </a:spcAft>
              <a:buFont typeface="Wingdings 2"/>
              <a:buChar char=""/>
              <a:defRPr/>
            </a:pPr>
            <a:r>
              <a:rPr lang="hu-HU" dirty="0" smtClean="0"/>
              <a:t>Az Iskolát és tananyagát is egyetemes törvények alkotják</a:t>
            </a:r>
          </a:p>
          <a:p>
            <a:pPr eaLnBrk="1" fontAlgn="auto" hangingPunct="1">
              <a:spcAft>
                <a:spcPts val="0"/>
              </a:spcAft>
              <a:buFont typeface="Wingdings 2"/>
              <a:buChar char=""/>
              <a:defRPr/>
            </a:pPr>
            <a:r>
              <a:rPr lang="hu-HU" dirty="0" smtClean="0"/>
              <a:t>Fokozatai a létformák, évfolyamai ezek eltérő fejlettségi szintjei</a:t>
            </a:r>
          </a:p>
          <a:p>
            <a:pPr eaLnBrk="1" fontAlgn="auto" hangingPunct="1">
              <a:spcAft>
                <a:spcPts val="0"/>
              </a:spcAft>
              <a:buFont typeface="Wingdings 2"/>
              <a:buChar char=""/>
              <a:defRPr/>
            </a:pPr>
            <a:r>
              <a:rPr lang="hu-HU" dirty="0" smtClean="0"/>
              <a:t>Oktatói maguk a tanulók – emberek és más</a:t>
            </a:r>
            <a:r>
              <a:rPr lang="en-US" dirty="0" smtClean="0"/>
              <a:t> l</a:t>
            </a:r>
            <a:r>
              <a:rPr lang="hu-HU" dirty="0" smtClean="0"/>
              <a:t>ények</a:t>
            </a:r>
          </a:p>
          <a:p>
            <a:pPr eaLnBrk="1" fontAlgn="auto" hangingPunct="1">
              <a:spcAft>
                <a:spcPts val="0"/>
              </a:spcAft>
              <a:buFont typeface="Wingdings 2"/>
              <a:buChar char=""/>
              <a:defRPr/>
            </a:pPr>
            <a:r>
              <a:rPr lang="hu-HU" dirty="0" smtClean="0"/>
              <a:t>Sok különféle ruhában (test, személyiség) de ugyanaz az ember-tanuló (egyéniség, Én) jár az iskolába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p:txBody>
          <a:bodyPr/>
          <a:lstStyle/>
          <a:p>
            <a:pPr eaLnBrk="1" fontAlgn="auto" hangingPunct="1">
              <a:spcAft>
                <a:spcPts val="0"/>
              </a:spcAft>
              <a:defRPr/>
            </a:pPr>
            <a:r>
              <a:rPr lang="hu-HU" smtClean="0"/>
              <a:t>A fejlődés fokozatai</a:t>
            </a:r>
          </a:p>
        </p:txBody>
      </p:sp>
      <p:sp>
        <p:nvSpPr>
          <p:cNvPr id="5" name="Dia számának helye 4"/>
          <p:cNvSpPr>
            <a:spLocks noGrp="1"/>
          </p:cNvSpPr>
          <p:nvPr>
            <p:ph type="sldNum" sz="quarter" idx="12"/>
          </p:nvPr>
        </p:nvSpPr>
        <p:spPr/>
        <p:txBody>
          <a:bodyPr/>
          <a:lstStyle/>
          <a:p>
            <a:pPr>
              <a:defRPr/>
            </a:pPr>
            <a:fld id="{1E460170-F184-4E38-959E-430A587AF7C5}" type="slidenum">
              <a:rPr lang="hu-HU"/>
              <a:pPr>
                <a:defRPr/>
              </a:pPr>
              <a:t>4</a:t>
            </a:fld>
            <a:endParaRPr lang="hu-HU" dirty="0"/>
          </a:p>
        </p:txBody>
      </p:sp>
      <p:sp>
        <p:nvSpPr>
          <p:cNvPr id="6" name="Szövegdoboz 5"/>
          <p:cNvSpPr txBox="1">
            <a:spLocks noChangeArrowheads="1"/>
          </p:cNvSpPr>
          <p:nvPr/>
        </p:nvSpPr>
        <p:spPr bwMode="auto">
          <a:xfrm>
            <a:off x="285750" y="1357313"/>
            <a:ext cx="4071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2400" u="sng">
                <a:solidFill>
                  <a:schemeClr val="tx1"/>
                </a:solidFill>
                <a:latin typeface="Calibri" pitchFamily="34" charset="0"/>
              </a:rPr>
              <a:t>Az emberit megelőző létformák</a:t>
            </a:r>
          </a:p>
        </p:txBody>
      </p:sp>
      <p:sp>
        <p:nvSpPr>
          <p:cNvPr id="7" name="Szövegdoboz 6"/>
          <p:cNvSpPr txBox="1">
            <a:spLocks noChangeArrowheads="1"/>
          </p:cNvSpPr>
          <p:nvPr/>
        </p:nvSpPr>
        <p:spPr bwMode="auto">
          <a:xfrm>
            <a:off x="4572000" y="1357313"/>
            <a:ext cx="42862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2400" u="sng">
                <a:solidFill>
                  <a:schemeClr val="tx1"/>
                </a:solidFill>
                <a:latin typeface="Calibri" pitchFamily="34" charset="0"/>
              </a:rPr>
              <a:t>Elérendő fejlettségi szintjük</a:t>
            </a:r>
          </a:p>
        </p:txBody>
      </p:sp>
      <p:grpSp>
        <p:nvGrpSpPr>
          <p:cNvPr id="2" name="Csoportba foglalás 81"/>
          <p:cNvGrpSpPr>
            <a:grpSpLocks/>
          </p:cNvGrpSpPr>
          <p:nvPr/>
        </p:nvGrpSpPr>
        <p:grpSpPr bwMode="auto">
          <a:xfrm>
            <a:off x="3000375" y="2143125"/>
            <a:ext cx="6000750" cy="847725"/>
            <a:chOff x="3000364" y="2143116"/>
            <a:chExt cx="6000792" cy="847626"/>
          </a:xfrm>
        </p:grpSpPr>
        <p:grpSp>
          <p:nvGrpSpPr>
            <p:cNvPr id="13346" name="Csoportba foglalás 75"/>
            <p:cNvGrpSpPr>
              <a:grpSpLocks/>
            </p:cNvGrpSpPr>
            <p:nvPr/>
          </p:nvGrpSpPr>
          <p:grpSpPr bwMode="auto">
            <a:xfrm>
              <a:off x="4357686" y="2143116"/>
              <a:ext cx="4643470" cy="847626"/>
              <a:chOff x="4357686" y="2143116"/>
              <a:chExt cx="4643470" cy="847626"/>
            </a:xfrm>
          </p:grpSpPr>
          <p:sp>
            <p:nvSpPr>
              <p:cNvPr id="13348" name="Szövegdoboz 9"/>
              <p:cNvSpPr txBox="1">
                <a:spLocks noChangeArrowheads="1"/>
              </p:cNvSpPr>
              <p:nvPr/>
            </p:nvSpPr>
            <p:spPr bwMode="auto">
              <a:xfrm>
                <a:off x="4572000" y="2143116"/>
                <a:ext cx="44291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Fizikai szintű tudatosság</a:t>
                </a:r>
              </a:p>
            </p:txBody>
          </p:sp>
          <p:sp>
            <p:nvSpPr>
              <p:cNvPr id="13349" name="Szövegdoboz 10"/>
              <p:cNvSpPr txBox="1">
                <a:spLocks noChangeArrowheads="1"/>
              </p:cNvSpPr>
              <p:nvPr/>
            </p:nvSpPr>
            <p:spPr bwMode="auto">
              <a:xfrm>
                <a:off x="4572000" y="2621410"/>
                <a:ext cx="44291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Sűrűség, keménység, szépség</a:t>
                </a:r>
              </a:p>
            </p:txBody>
          </p:sp>
          <p:sp>
            <p:nvSpPr>
              <p:cNvPr id="16" name="Bal oldali kapcsos zárójel 15"/>
              <p:cNvSpPr/>
              <p:nvPr/>
            </p:nvSpPr>
            <p:spPr>
              <a:xfrm>
                <a:off x="4357686" y="2252641"/>
                <a:ext cx="214313" cy="642862"/>
              </a:xfrm>
              <a:prstGeom prst="leftBrace">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a:p>
            </p:txBody>
          </p:sp>
        </p:grpSp>
        <p:cxnSp>
          <p:nvCxnSpPr>
            <p:cNvPr id="20" name="Egyenes összekötő nyíllal 19"/>
            <p:cNvCxnSpPr/>
            <p:nvPr/>
          </p:nvCxnSpPr>
          <p:spPr>
            <a:xfrm>
              <a:off x="3000364" y="2571691"/>
              <a:ext cx="1214447" cy="1588"/>
            </a:xfrm>
            <a:prstGeom prst="straightConnector1">
              <a:avLst/>
            </a:prstGeom>
            <a:ln w="190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8" name="Csoportba foglalás 82"/>
          <p:cNvGrpSpPr>
            <a:grpSpLocks/>
          </p:cNvGrpSpPr>
          <p:nvPr/>
        </p:nvGrpSpPr>
        <p:grpSpPr bwMode="auto">
          <a:xfrm>
            <a:off x="3071813" y="3416300"/>
            <a:ext cx="5929312" cy="798513"/>
            <a:chOff x="3071802" y="3416858"/>
            <a:chExt cx="5929354" cy="797960"/>
          </a:xfrm>
        </p:grpSpPr>
        <p:grpSp>
          <p:nvGrpSpPr>
            <p:cNvPr id="13341" name="Csoportba foglalás 77"/>
            <p:cNvGrpSpPr>
              <a:grpSpLocks/>
            </p:cNvGrpSpPr>
            <p:nvPr/>
          </p:nvGrpSpPr>
          <p:grpSpPr bwMode="auto">
            <a:xfrm>
              <a:off x="4357686" y="3416858"/>
              <a:ext cx="4643470" cy="797960"/>
              <a:chOff x="4357686" y="3416858"/>
              <a:chExt cx="4643470" cy="797960"/>
            </a:xfrm>
          </p:grpSpPr>
          <p:sp>
            <p:nvSpPr>
              <p:cNvPr id="13343" name="Szövegdoboz 11"/>
              <p:cNvSpPr txBox="1">
                <a:spLocks noChangeArrowheads="1"/>
              </p:cNvSpPr>
              <p:nvPr/>
            </p:nvSpPr>
            <p:spPr bwMode="auto">
              <a:xfrm>
                <a:off x="4572000" y="3416858"/>
                <a:ext cx="44291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Érzékenység, érzékelés képessége</a:t>
                </a:r>
              </a:p>
            </p:txBody>
          </p:sp>
          <p:sp>
            <p:nvSpPr>
              <p:cNvPr id="13344" name="Szövegdoboz 12"/>
              <p:cNvSpPr txBox="1">
                <a:spLocks noChangeArrowheads="1"/>
              </p:cNvSpPr>
              <p:nvPr/>
            </p:nvSpPr>
            <p:spPr bwMode="auto">
              <a:xfrm>
                <a:off x="4572000" y="3845486"/>
                <a:ext cx="44291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Szépség</a:t>
                </a:r>
              </a:p>
            </p:txBody>
          </p:sp>
          <p:sp>
            <p:nvSpPr>
              <p:cNvPr id="17" name="Bal oldali kapcsos zárójel 16"/>
              <p:cNvSpPr/>
              <p:nvPr/>
            </p:nvSpPr>
            <p:spPr>
              <a:xfrm>
                <a:off x="4357686" y="3488247"/>
                <a:ext cx="214314" cy="642492"/>
              </a:xfrm>
              <a:prstGeom prst="leftBrace">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a:p>
            </p:txBody>
          </p:sp>
        </p:grpSp>
        <p:cxnSp>
          <p:nvCxnSpPr>
            <p:cNvPr id="22" name="Egyenes összekötő nyíllal 21"/>
            <p:cNvCxnSpPr/>
            <p:nvPr/>
          </p:nvCxnSpPr>
          <p:spPr>
            <a:xfrm flipV="1">
              <a:off x="3071802" y="3846773"/>
              <a:ext cx="1143008" cy="11104"/>
            </a:xfrm>
            <a:prstGeom prst="straightConnector1">
              <a:avLst/>
            </a:prstGeom>
            <a:ln w="190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0" name="Csoportba foglalás 83"/>
          <p:cNvGrpSpPr>
            <a:grpSpLocks/>
          </p:cNvGrpSpPr>
          <p:nvPr/>
        </p:nvGrpSpPr>
        <p:grpSpPr bwMode="auto">
          <a:xfrm>
            <a:off x="3071813" y="4624388"/>
            <a:ext cx="5929312" cy="798512"/>
            <a:chOff x="3071802" y="4624668"/>
            <a:chExt cx="5929354" cy="797960"/>
          </a:xfrm>
        </p:grpSpPr>
        <p:grpSp>
          <p:nvGrpSpPr>
            <p:cNvPr id="13336" name="Csoportba foglalás 79"/>
            <p:cNvGrpSpPr>
              <a:grpSpLocks/>
            </p:cNvGrpSpPr>
            <p:nvPr/>
          </p:nvGrpSpPr>
          <p:grpSpPr bwMode="auto">
            <a:xfrm>
              <a:off x="4357686" y="4624668"/>
              <a:ext cx="4643470" cy="797960"/>
              <a:chOff x="4357686" y="4624668"/>
              <a:chExt cx="4643470" cy="797960"/>
            </a:xfrm>
          </p:grpSpPr>
          <p:sp>
            <p:nvSpPr>
              <p:cNvPr id="13338" name="Szövegdoboz 13"/>
              <p:cNvSpPr txBox="1">
                <a:spLocks noChangeArrowheads="1"/>
              </p:cNvSpPr>
              <p:nvPr/>
            </p:nvSpPr>
            <p:spPr bwMode="auto">
              <a:xfrm>
                <a:off x="4572000" y="4624668"/>
                <a:ext cx="43577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Érzelmek, gondolatok felfogása, kibocsájtása</a:t>
                </a:r>
              </a:p>
            </p:txBody>
          </p:sp>
          <p:sp>
            <p:nvSpPr>
              <p:cNvPr id="13339" name="Szövegdoboz 14"/>
              <p:cNvSpPr txBox="1">
                <a:spLocks noChangeArrowheads="1"/>
              </p:cNvSpPr>
              <p:nvPr/>
            </p:nvSpPr>
            <p:spPr bwMode="auto">
              <a:xfrm>
                <a:off x="4572000" y="5053296"/>
                <a:ext cx="44291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Szépség</a:t>
                </a:r>
              </a:p>
            </p:txBody>
          </p:sp>
          <p:sp>
            <p:nvSpPr>
              <p:cNvPr id="18" name="Bal oldali kapcsos zárójel 17"/>
              <p:cNvSpPr/>
              <p:nvPr/>
            </p:nvSpPr>
            <p:spPr>
              <a:xfrm>
                <a:off x="4357686" y="4696056"/>
                <a:ext cx="214314" cy="642494"/>
              </a:xfrm>
              <a:prstGeom prst="leftBrace">
                <a:avLst/>
              </a:prstGeom>
              <a:ln w="1905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hu-HU"/>
              </a:p>
            </p:txBody>
          </p:sp>
        </p:grpSp>
        <p:cxnSp>
          <p:nvCxnSpPr>
            <p:cNvPr id="24" name="Egyenes összekötő nyíllal 23"/>
            <p:cNvCxnSpPr/>
            <p:nvPr/>
          </p:nvCxnSpPr>
          <p:spPr>
            <a:xfrm flipV="1">
              <a:off x="3071802" y="5054583"/>
              <a:ext cx="1143008" cy="17451"/>
            </a:xfrm>
            <a:prstGeom prst="straightConnector1">
              <a:avLst/>
            </a:prstGeom>
            <a:ln w="190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26" name="Szövegdoboz 25"/>
          <p:cNvSpPr txBox="1">
            <a:spLocks noChangeArrowheads="1"/>
          </p:cNvSpPr>
          <p:nvPr/>
        </p:nvSpPr>
        <p:spPr bwMode="auto">
          <a:xfrm>
            <a:off x="4714875" y="5786438"/>
            <a:ext cx="271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a:solidFill>
                  <a:schemeClr val="tx1"/>
                </a:solidFill>
                <a:latin typeface="Calibri" pitchFamily="34" charset="0"/>
              </a:rPr>
              <a:t>Ember</a:t>
            </a:r>
            <a:r>
              <a:rPr lang="hu-HU" altLang="hu-HU" sz="1800">
                <a:solidFill>
                  <a:schemeClr val="tx1"/>
                </a:solidFill>
                <a:latin typeface="Calibri" pitchFamily="34" charset="0"/>
              </a:rPr>
              <a:t>(csíra)</a:t>
            </a:r>
            <a:endParaRPr lang="hu-HU" altLang="hu-HU">
              <a:solidFill>
                <a:schemeClr val="tx1"/>
              </a:solidFill>
              <a:latin typeface="Calibri" pitchFamily="34" charset="0"/>
            </a:endParaRPr>
          </a:p>
        </p:txBody>
      </p:sp>
      <p:sp>
        <p:nvSpPr>
          <p:cNvPr id="27" name="Szövegdoboz 26"/>
          <p:cNvSpPr txBox="1">
            <a:spLocks noChangeArrowheads="1"/>
          </p:cNvSpPr>
          <p:nvPr/>
        </p:nvSpPr>
        <p:spPr bwMode="auto">
          <a:xfrm>
            <a:off x="1665288" y="5786438"/>
            <a:ext cx="2357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a:solidFill>
                  <a:schemeClr val="tx1"/>
                </a:solidFill>
                <a:latin typeface="Calibri" pitchFamily="34" charset="0"/>
              </a:rPr>
              <a:t>Egyéniesülés</a:t>
            </a:r>
          </a:p>
        </p:txBody>
      </p:sp>
      <p:cxnSp>
        <p:nvCxnSpPr>
          <p:cNvPr id="35" name="Egyenes összekötő nyíllal 34"/>
          <p:cNvCxnSpPr>
            <a:stCxn id="27" idx="3"/>
          </p:cNvCxnSpPr>
          <p:nvPr/>
        </p:nvCxnSpPr>
        <p:spPr>
          <a:xfrm>
            <a:off x="4022725" y="6078538"/>
            <a:ext cx="477838" cy="9525"/>
          </a:xfrm>
          <a:prstGeom prst="straightConnector1">
            <a:avLst/>
          </a:prstGeom>
          <a:ln w="1905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12" name="Csoportba foglalás 74"/>
          <p:cNvGrpSpPr>
            <a:grpSpLocks/>
          </p:cNvGrpSpPr>
          <p:nvPr/>
        </p:nvGrpSpPr>
        <p:grpSpPr bwMode="auto">
          <a:xfrm>
            <a:off x="285750" y="1857375"/>
            <a:ext cx="2714625" cy="1214438"/>
            <a:chOff x="285752" y="1857364"/>
            <a:chExt cx="2714580" cy="1214446"/>
          </a:xfrm>
        </p:grpSpPr>
        <p:pic>
          <p:nvPicPr>
            <p:cNvPr id="133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5918" y="1857364"/>
              <a:ext cx="1214414" cy="1214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5" name="Szövegdoboz 64"/>
            <p:cNvSpPr txBox="1">
              <a:spLocks noChangeArrowheads="1"/>
            </p:cNvSpPr>
            <p:nvPr/>
          </p:nvSpPr>
          <p:spPr bwMode="auto">
            <a:xfrm>
              <a:off x="285752" y="2068289"/>
              <a:ext cx="15001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Ásványi csoportlelkek</a:t>
              </a:r>
            </a:p>
          </p:txBody>
        </p:sp>
      </p:grpSp>
      <p:grpSp>
        <p:nvGrpSpPr>
          <p:cNvPr id="13" name="Csoportba foglalás 76"/>
          <p:cNvGrpSpPr>
            <a:grpSpLocks/>
          </p:cNvGrpSpPr>
          <p:nvPr/>
        </p:nvGrpSpPr>
        <p:grpSpPr bwMode="auto">
          <a:xfrm>
            <a:off x="357188" y="3143250"/>
            <a:ext cx="2714625" cy="1214438"/>
            <a:chOff x="285752" y="3143248"/>
            <a:chExt cx="2714580" cy="1214446"/>
          </a:xfrm>
        </p:grpSpPr>
        <p:pic>
          <p:nvPicPr>
            <p:cNvPr id="13332"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18" y="3143248"/>
              <a:ext cx="1214414" cy="1214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3" name="Szövegdoboz 65"/>
            <p:cNvSpPr txBox="1">
              <a:spLocks noChangeArrowheads="1"/>
            </p:cNvSpPr>
            <p:nvPr/>
          </p:nvSpPr>
          <p:spPr bwMode="auto">
            <a:xfrm>
              <a:off x="285752" y="3429000"/>
              <a:ext cx="15001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Növényi csoportlelkek</a:t>
              </a:r>
            </a:p>
          </p:txBody>
        </p:sp>
      </p:grpSp>
      <p:grpSp>
        <p:nvGrpSpPr>
          <p:cNvPr id="14" name="Csoportba foglalás 78"/>
          <p:cNvGrpSpPr>
            <a:grpSpLocks/>
          </p:cNvGrpSpPr>
          <p:nvPr/>
        </p:nvGrpSpPr>
        <p:grpSpPr bwMode="auto">
          <a:xfrm>
            <a:off x="285750" y="4429125"/>
            <a:ext cx="2714625" cy="1357313"/>
            <a:chOff x="285752" y="4429132"/>
            <a:chExt cx="2714580" cy="1357322"/>
          </a:xfrm>
        </p:grpSpPr>
        <p:pic>
          <p:nvPicPr>
            <p:cNvPr id="1333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5918" y="4429132"/>
              <a:ext cx="1214414" cy="13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31" name="Szövegdoboz 66"/>
            <p:cNvSpPr txBox="1">
              <a:spLocks noChangeArrowheads="1"/>
            </p:cNvSpPr>
            <p:nvPr/>
          </p:nvSpPr>
          <p:spPr bwMode="auto">
            <a:xfrm>
              <a:off x="285752" y="4714884"/>
              <a:ext cx="15001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1800">
                  <a:solidFill>
                    <a:schemeClr val="tx1"/>
                  </a:solidFill>
                  <a:latin typeface="Calibri" pitchFamily="34" charset="0"/>
                </a:rPr>
                <a:t>Állati csoportlelkek</a:t>
              </a:r>
            </a:p>
          </p:txBody>
        </p:sp>
      </p:grpSp>
      <p:grpSp>
        <p:nvGrpSpPr>
          <p:cNvPr id="9" name="Group 8"/>
          <p:cNvGrpSpPr>
            <a:grpSpLocks/>
          </p:cNvGrpSpPr>
          <p:nvPr/>
        </p:nvGrpSpPr>
        <p:grpSpPr bwMode="auto">
          <a:xfrm>
            <a:off x="857250" y="5357813"/>
            <a:ext cx="808038" cy="720725"/>
            <a:chOff x="857250" y="5357813"/>
            <a:chExt cx="808038" cy="720725"/>
          </a:xfrm>
        </p:grpSpPr>
        <p:cxnSp>
          <p:nvCxnSpPr>
            <p:cNvPr id="34" name="Egyenes összekötő nyíllal 33"/>
            <p:cNvCxnSpPr>
              <a:endCxn id="27" idx="1"/>
            </p:cNvCxnSpPr>
            <p:nvPr/>
          </p:nvCxnSpPr>
          <p:spPr bwMode="auto">
            <a:xfrm>
              <a:off x="857250" y="5857875"/>
              <a:ext cx="808038" cy="220663"/>
            </a:xfrm>
            <a:prstGeom prst="straightConnector1">
              <a:avLst/>
            </a:prstGeom>
            <a:ln w="19050">
              <a:solidFill>
                <a:schemeClr val="accent2">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Egyenes összekötő 69"/>
            <p:cNvCxnSpPr/>
            <p:nvPr/>
          </p:nvCxnSpPr>
          <p:spPr bwMode="auto">
            <a:xfrm rot="5400000">
              <a:off x="608013" y="5607050"/>
              <a:ext cx="500062" cy="1588"/>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nodeType="afterGroup">
                            <p:stCondLst>
                              <p:cond delay="5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par>
                          <p:cTn id="24" fill="hold" nodeType="afterGroup">
                            <p:stCondLst>
                              <p:cond delay="500"/>
                            </p:stCondLst>
                            <p:childTnLst>
                              <p:par>
                                <p:cTn id="25" presetID="22" presetClass="entr" presetSubtype="8"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left)">
                                      <p:cBhvr>
                                        <p:cTn id="36" dur="500"/>
                                        <p:tgtEl>
                                          <p:spTgt spid="10"/>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par>
                          <p:cTn id="42" fill="hold" nodeType="afterGroup">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500"/>
                                        <p:tgtEl>
                                          <p:spTgt spid="27"/>
                                        </p:tgtEl>
                                      </p:cBhvr>
                                    </p:animEffect>
                                  </p:childTnLst>
                                </p:cTn>
                              </p:par>
                            </p:childTnLst>
                          </p:cTn>
                        </p:par>
                        <p:par>
                          <p:cTn id="46" fill="hold" nodeType="afterGroup">
                            <p:stCondLst>
                              <p:cond delay="1000"/>
                            </p:stCondLst>
                            <p:childTnLst>
                              <p:par>
                                <p:cTn id="47" presetID="22" presetClass="entr" presetSubtype="8" fill="hold" nodeType="after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left)">
                                      <p:cBhvr>
                                        <p:cTn id="49" dur="500"/>
                                        <p:tgtEl>
                                          <p:spTgt spid="35"/>
                                        </p:tgtEl>
                                      </p:cBhvr>
                                    </p:animEffect>
                                  </p:childTnLst>
                                </p:cTn>
                              </p:par>
                            </p:childTnLst>
                          </p:cTn>
                        </p:par>
                        <p:par>
                          <p:cTn id="50" fill="hold" nodeType="afterGroup">
                            <p:stCondLst>
                              <p:cond delay="1500"/>
                            </p:stCondLst>
                            <p:childTnLst>
                              <p:par>
                                <p:cTn id="51" presetID="22" presetClass="entr" presetSubtype="8"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left)">
                                      <p:cBhvr>
                                        <p:cTn id="5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6"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p:cNvSpPr>
            <a:spLocks noGrp="1"/>
          </p:cNvSpPr>
          <p:nvPr>
            <p:ph type="title"/>
          </p:nvPr>
        </p:nvSpPr>
        <p:spPr/>
        <p:txBody>
          <a:bodyPr/>
          <a:lstStyle/>
          <a:p>
            <a:pPr eaLnBrk="1" fontAlgn="auto" hangingPunct="1">
              <a:spcAft>
                <a:spcPts val="0"/>
              </a:spcAft>
              <a:defRPr/>
            </a:pPr>
            <a:r>
              <a:rPr lang="hu-HU" smtClean="0"/>
              <a:t>A fejlődés fokozatai</a:t>
            </a:r>
          </a:p>
        </p:txBody>
      </p:sp>
      <p:sp>
        <p:nvSpPr>
          <p:cNvPr id="5" name="Dia számának helye 4"/>
          <p:cNvSpPr>
            <a:spLocks noGrp="1"/>
          </p:cNvSpPr>
          <p:nvPr>
            <p:ph type="sldNum" sz="quarter" idx="12"/>
          </p:nvPr>
        </p:nvSpPr>
        <p:spPr/>
        <p:txBody>
          <a:bodyPr/>
          <a:lstStyle/>
          <a:p>
            <a:pPr>
              <a:defRPr/>
            </a:pPr>
            <a:fld id="{44ED29FA-F469-4DA6-A283-2946890B085A}" type="slidenum">
              <a:rPr lang="hu-HU"/>
              <a:pPr>
                <a:defRPr/>
              </a:pPr>
              <a:t>5</a:t>
            </a:fld>
            <a:endParaRPr lang="hu-HU" dirty="0"/>
          </a:p>
        </p:txBody>
      </p:sp>
      <p:sp>
        <p:nvSpPr>
          <p:cNvPr id="7" name="Szövegdoboz 6"/>
          <p:cNvSpPr txBox="1">
            <a:spLocks noChangeArrowheads="1"/>
          </p:cNvSpPr>
          <p:nvPr/>
        </p:nvSpPr>
        <p:spPr bwMode="auto">
          <a:xfrm>
            <a:off x="285750" y="1357313"/>
            <a:ext cx="40719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2400" u="sng">
                <a:solidFill>
                  <a:schemeClr val="tx1"/>
                </a:solidFill>
                <a:latin typeface="Calibri" pitchFamily="34" charset="0"/>
              </a:rPr>
              <a:t>Az emberi létforma</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7813" y="1785938"/>
            <a:ext cx="1285875"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0" descr="Photo of Mo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0250" y="1785938"/>
            <a:ext cx="1285875"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Csoportba foglalás 29"/>
          <p:cNvGrpSpPr>
            <a:grpSpLocks/>
          </p:cNvGrpSpPr>
          <p:nvPr/>
        </p:nvGrpSpPr>
        <p:grpSpPr bwMode="auto">
          <a:xfrm>
            <a:off x="428625" y="1785938"/>
            <a:ext cx="642938" cy="1857375"/>
            <a:chOff x="428596" y="1785926"/>
            <a:chExt cx="642942" cy="1857388"/>
          </a:xfrm>
        </p:grpSpPr>
        <p:sp>
          <p:nvSpPr>
            <p:cNvPr id="19" name="Téglalap 18"/>
            <p:cNvSpPr/>
            <p:nvPr/>
          </p:nvSpPr>
          <p:spPr>
            <a:xfrm>
              <a:off x="428596" y="1785926"/>
              <a:ext cx="57150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
          <p:nvSpPr>
            <p:cNvPr id="14358" name="Szövegdoboz 19"/>
            <p:cNvSpPr txBox="1">
              <a:spLocks noChangeArrowheads="1"/>
            </p:cNvSpPr>
            <p:nvPr/>
          </p:nvSpPr>
          <p:spPr bwMode="auto">
            <a:xfrm>
              <a:off x="428596" y="2143116"/>
              <a:ext cx="64294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en-US" altLang="hu-HU" sz="6000">
                  <a:solidFill>
                    <a:schemeClr val="bg1"/>
                  </a:solidFill>
                  <a:latin typeface="Calibri" pitchFamily="34" charset="0"/>
                </a:rPr>
                <a:t>?</a:t>
              </a:r>
              <a:endParaRPr lang="hu-HU" altLang="hu-HU" sz="6000">
                <a:solidFill>
                  <a:schemeClr val="bg1"/>
                </a:solidFill>
                <a:latin typeface="Calibri" pitchFamily="34" charset="0"/>
              </a:endParaRPr>
            </a:p>
          </p:txBody>
        </p:sp>
      </p:grpSp>
      <p:grpSp>
        <p:nvGrpSpPr>
          <p:cNvPr id="3" name="Csoportba foglalás 31"/>
          <p:cNvGrpSpPr>
            <a:grpSpLocks/>
          </p:cNvGrpSpPr>
          <p:nvPr/>
        </p:nvGrpSpPr>
        <p:grpSpPr bwMode="auto">
          <a:xfrm>
            <a:off x="6929438" y="1785938"/>
            <a:ext cx="642937" cy="1857375"/>
            <a:chOff x="6929454" y="1785926"/>
            <a:chExt cx="642942" cy="1857388"/>
          </a:xfrm>
        </p:grpSpPr>
        <p:sp>
          <p:nvSpPr>
            <p:cNvPr id="21" name="Téglalap 20"/>
            <p:cNvSpPr/>
            <p:nvPr/>
          </p:nvSpPr>
          <p:spPr>
            <a:xfrm>
              <a:off x="6929454" y="1785926"/>
              <a:ext cx="64294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
          <p:nvSpPr>
            <p:cNvPr id="14356" name="Szövegdoboz 21"/>
            <p:cNvSpPr txBox="1">
              <a:spLocks noChangeArrowheads="1"/>
            </p:cNvSpPr>
            <p:nvPr/>
          </p:nvSpPr>
          <p:spPr bwMode="auto">
            <a:xfrm>
              <a:off x="6929454" y="2214554"/>
              <a:ext cx="64294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en-US" altLang="hu-HU" sz="6000">
                  <a:solidFill>
                    <a:srgbClr val="FFFF00"/>
                  </a:solidFill>
                  <a:latin typeface="Calibri" pitchFamily="34" charset="0"/>
                </a:rPr>
                <a:t>?</a:t>
              </a:r>
              <a:endParaRPr lang="hu-HU" altLang="hu-HU" sz="6000">
                <a:solidFill>
                  <a:srgbClr val="FFFF00"/>
                </a:solidFill>
                <a:latin typeface="Calibri" pitchFamily="34" charset="0"/>
              </a:endParaRPr>
            </a:p>
          </p:txBody>
        </p:sp>
      </p:grpSp>
      <p:pic>
        <p:nvPicPr>
          <p:cNvPr id="23" name="Kép 22" descr="cro_magnon_3.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538538" y="1785938"/>
            <a:ext cx="1562100" cy="191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zövegdoboz 10"/>
          <p:cNvSpPr txBox="1">
            <a:spLocks noChangeArrowheads="1"/>
          </p:cNvSpPr>
          <p:nvPr/>
        </p:nvSpPr>
        <p:spPr bwMode="auto">
          <a:xfrm>
            <a:off x="357188" y="4000500"/>
            <a:ext cx="614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hu-HU" altLang="hu-HU" sz="2400" u="sng">
                <a:solidFill>
                  <a:schemeClr val="tx1"/>
                </a:solidFill>
                <a:latin typeface="Calibri" pitchFamily="34" charset="0"/>
              </a:rPr>
              <a:t>Elérendő fejlettségi szint </a:t>
            </a:r>
            <a:r>
              <a:rPr lang="hu-HU" altLang="hu-HU" sz="2400">
                <a:solidFill>
                  <a:schemeClr val="tx1"/>
                </a:solidFill>
                <a:latin typeface="Calibri" pitchFamily="34" charset="0"/>
              </a:rPr>
              <a:t>(e láncperiódusban)</a:t>
            </a:r>
            <a:endParaRPr lang="hu-HU" altLang="hu-HU" sz="2400" u="sng">
              <a:solidFill>
                <a:schemeClr val="tx1"/>
              </a:solidFill>
              <a:latin typeface="Calibri" pitchFamily="34" charset="0"/>
            </a:endParaRPr>
          </a:p>
        </p:txBody>
      </p:sp>
      <p:sp>
        <p:nvSpPr>
          <p:cNvPr id="25" name="Szövegdoboz 24"/>
          <p:cNvSpPr txBox="1">
            <a:spLocks noChangeArrowheads="1"/>
          </p:cNvSpPr>
          <p:nvPr/>
        </p:nvSpPr>
        <p:spPr bwMode="auto">
          <a:xfrm>
            <a:off x="357188" y="4643438"/>
            <a:ext cx="8501062"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en-US" altLang="hu-HU" sz="2000">
                <a:solidFill>
                  <a:schemeClr val="tx1"/>
                </a:solidFill>
                <a:latin typeface="Calibri" pitchFamily="34" charset="0"/>
              </a:rPr>
              <a:t>Isteni k</a:t>
            </a:r>
            <a:r>
              <a:rPr lang="hu-HU" altLang="hu-HU" sz="2000">
                <a:solidFill>
                  <a:schemeClr val="tx1"/>
                </a:solidFill>
                <a:latin typeface="Calibri" pitchFamily="34" charset="0"/>
              </a:rPr>
              <a:t>épességeink maradéktalan kiteljesítése, az EGYség felismerése, és így: </a:t>
            </a:r>
          </a:p>
          <a:p>
            <a:pPr eaLnBrk="1" hangingPunct="1">
              <a:spcBef>
                <a:spcPct val="0"/>
              </a:spcBef>
              <a:buClrTx/>
              <a:buSzTx/>
              <a:buFontTx/>
              <a:buNone/>
            </a:pPr>
            <a:r>
              <a:rPr lang="hu-HU" altLang="hu-HU" sz="2400">
                <a:solidFill>
                  <a:schemeClr val="tx1"/>
                </a:solidFill>
                <a:latin typeface="Calibri" pitchFamily="34" charset="0"/>
              </a:rPr>
              <a:t> </a:t>
            </a:r>
            <a:r>
              <a:rPr lang="en-US" altLang="hu-HU" sz="2400">
                <a:solidFill>
                  <a:schemeClr val="tx1"/>
                </a:solidFill>
                <a:latin typeface="Calibri" pitchFamily="34" charset="0"/>
              </a:rPr>
              <a:t>AKARAT</a:t>
            </a:r>
            <a:r>
              <a:rPr lang="hu-HU" altLang="hu-HU" sz="2400">
                <a:solidFill>
                  <a:schemeClr val="tx1"/>
                </a:solidFill>
                <a:latin typeface="Calibri" pitchFamily="34" charset="0"/>
              </a:rPr>
              <a:t> 	-</a:t>
            </a:r>
            <a:r>
              <a:rPr lang="en-US" altLang="hu-HU" sz="2400">
                <a:solidFill>
                  <a:schemeClr val="tx1"/>
                </a:solidFill>
                <a:latin typeface="Calibri" pitchFamily="34" charset="0"/>
              </a:rPr>
              <a:t>&gt; Mindenhat</a:t>
            </a:r>
            <a:r>
              <a:rPr lang="hu-HU" altLang="hu-HU" sz="2400">
                <a:solidFill>
                  <a:schemeClr val="tx1"/>
                </a:solidFill>
                <a:latin typeface="Calibri" pitchFamily="34" charset="0"/>
              </a:rPr>
              <a:t>óság</a:t>
            </a:r>
          </a:p>
          <a:p>
            <a:pPr eaLnBrk="1" hangingPunct="1">
              <a:spcBef>
                <a:spcPct val="0"/>
              </a:spcBef>
              <a:buClrTx/>
              <a:buSzTx/>
              <a:buFontTx/>
              <a:buNone/>
            </a:pPr>
            <a:r>
              <a:rPr lang="hu-HU" altLang="hu-HU" sz="2400">
                <a:solidFill>
                  <a:schemeClr val="tx1"/>
                </a:solidFill>
                <a:latin typeface="Calibri" pitchFamily="34" charset="0"/>
              </a:rPr>
              <a:t> BÖLCSESSÉG 	-</a:t>
            </a:r>
            <a:r>
              <a:rPr lang="en-US" altLang="hu-HU" sz="2400">
                <a:solidFill>
                  <a:schemeClr val="tx1"/>
                </a:solidFill>
                <a:latin typeface="Calibri" pitchFamily="34" charset="0"/>
              </a:rPr>
              <a:t>&gt; Mindenhol jelenl</a:t>
            </a:r>
            <a:r>
              <a:rPr lang="hu-HU" altLang="hu-HU" sz="2400">
                <a:solidFill>
                  <a:schemeClr val="tx1"/>
                </a:solidFill>
                <a:latin typeface="Calibri" pitchFamily="34" charset="0"/>
              </a:rPr>
              <a:t>ét </a:t>
            </a:r>
          </a:p>
          <a:p>
            <a:pPr eaLnBrk="1" hangingPunct="1">
              <a:spcBef>
                <a:spcPct val="0"/>
              </a:spcBef>
              <a:buClrTx/>
              <a:buSzTx/>
              <a:buFontTx/>
              <a:buNone/>
            </a:pPr>
            <a:r>
              <a:rPr lang="hu-HU" altLang="hu-HU" sz="2400">
                <a:solidFill>
                  <a:schemeClr val="tx1"/>
                </a:solidFill>
                <a:latin typeface="Calibri" pitchFamily="34" charset="0"/>
              </a:rPr>
              <a:t> ÉRTELEM	-</a:t>
            </a:r>
            <a:r>
              <a:rPr lang="en-US" altLang="hu-HU" sz="2400">
                <a:solidFill>
                  <a:schemeClr val="tx1"/>
                </a:solidFill>
                <a:latin typeface="Calibri" pitchFamily="34" charset="0"/>
              </a:rPr>
              <a:t>&gt; </a:t>
            </a:r>
            <a:r>
              <a:rPr lang="hu-HU" altLang="hu-HU" sz="2400">
                <a:solidFill>
                  <a:schemeClr val="tx1"/>
                </a:solidFill>
                <a:latin typeface="Calibri" pitchFamily="34" charset="0"/>
              </a:rPr>
              <a:t>Mindentudás</a:t>
            </a:r>
          </a:p>
        </p:txBody>
      </p:sp>
      <p:grpSp>
        <p:nvGrpSpPr>
          <p:cNvPr id="6" name="Csoportba foglalás 30"/>
          <p:cNvGrpSpPr>
            <a:grpSpLocks/>
          </p:cNvGrpSpPr>
          <p:nvPr/>
        </p:nvGrpSpPr>
        <p:grpSpPr bwMode="auto">
          <a:xfrm>
            <a:off x="1000125" y="1785938"/>
            <a:ext cx="642938" cy="1857375"/>
            <a:chOff x="1000100" y="1785926"/>
            <a:chExt cx="642942" cy="1857388"/>
          </a:xfrm>
        </p:grpSpPr>
        <p:sp>
          <p:nvSpPr>
            <p:cNvPr id="26" name="Téglalap 25"/>
            <p:cNvSpPr/>
            <p:nvPr/>
          </p:nvSpPr>
          <p:spPr>
            <a:xfrm>
              <a:off x="1000100" y="1785926"/>
              <a:ext cx="571504"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
          <p:nvSpPr>
            <p:cNvPr id="14354" name="Szövegdoboz 26"/>
            <p:cNvSpPr txBox="1">
              <a:spLocks noChangeArrowheads="1"/>
            </p:cNvSpPr>
            <p:nvPr/>
          </p:nvSpPr>
          <p:spPr bwMode="auto">
            <a:xfrm>
              <a:off x="1000100" y="2143116"/>
              <a:ext cx="64294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en-US" altLang="hu-HU" sz="6000">
                  <a:solidFill>
                    <a:schemeClr val="bg1"/>
                  </a:solidFill>
                  <a:latin typeface="Calibri" pitchFamily="34" charset="0"/>
                </a:rPr>
                <a:t>?</a:t>
              </a:r>
              <a:endParaRPr lang="hu-HU" altLang="hu-HU" sz="6000">
                <a:solidFill>
                  <a:schemeClr val="bg1"/>
                </a:solidFill>
                <a:latin typeface="Calibri" pitchFamily="34" charset="0"/>
              </a:endParaRPr>
            </a:p>
          </p:txBody>
        </p:sp>
      </p:grpSp>
      <p:grpSp>
        <p:nvGrpSpPr>
          <p:cNvPr id="8" name="Csoportba foglalás 32"/>
          <p:cNvGrpSpPr>
            <a:grpSpLocks/>
          </p:cNvGrpSpPr>
          <p:nvPr/>
        </p:nvGrpSpPr>
        <p:grpSpPr bwMode="auto">
          <a:xfrm>
            <a:off x="7929563" y="1785938"/>
            <a:ext cx="642937" cy="1857375"/>
            <a:chOff x="7929586" y="1785926"/>
            <a:chExt cx="642942" cy="1857388"/>
          </a:xfrm>
        </p:grpSpPr>
        <p:sp>
          <p:nvSpPr>
            <p:cNvPr id="28" name="Téglalap 27"/>
            <p:cNvSpPr/>
            <p:nvPr/>
          </p:nvSpPr>
          <p:spPr>
            <a:xfrm>
              <a:off x="7929586" y="1785926"/>
              <a:ext cx="64294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hu-HU"/>
            </a:p>
          </p:txBody>
        </p:sp>
        <p:sp>
          <p:nvSpPr>
            <p:cNvPr id="14352" name="Szövegdoboz 28"/>
            <p:cNvSpPr txBox="1">
              <a:spLocks noChangeArrowheads="1"/>
            </p:cNvSpPr>
            <p:nvPr/>
          </p:nvSpPr>
          <p:spPr bwMode="auto">
            <a:xfrm>
              <a:off x="7929586" y="2214554"/>
              <a:ext cx="64294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itchFamily="18" charset="2"/>
                <a:buChar char=""/>
                <a:defRPr sz="3200">
                  <a:solidFill>
                    <a:schemeClr val="tx2"/>
                  </a:solidFill>
                  <a:latin typeface="Franklin Gothic Book"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Franklin Gothic Book"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Franklin Gothic Book"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Franklin Gothic Book"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Franklin Gothic Book" pitchFamily="34" charset="0"/>
                </a:defRPr>
              </a:lvl9pPr>
            </a:lstStyle>
            <a:p>
              <a:pPr eaLnBrk="1" hangingPunct="1">
                <a:spcBef>
                  <a:spcPct val="0"/>
                </a:spcBef>
                <a:buClrTx/>
                <a:buSzTx/>
                <a:buFontTx/>
                <a:buNone/>
              </a:pPr>
              <a:r>
                <a:rPr lang="en-US" altLang="hu-HU" sz="6000">
                  <a:solidFill>
                    <a:srgbClr val="FFFF00"/>
                  </a:solidFill>
                  <a:latin typeface="Calibri" pitchFamily="34" charset="0"/>
                </a:rPr>
                <a:t>?</a:t>
              </a:r>
              <a:endParaRPr lang="hu-HU" altLang="hu-HU" sz="6000">
                <a:solidFill>
                  <a:srgbClr val="FFFF00"/>
                </a:solidFill>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nodeType="afterEffect">
                                  <p:stCondLst>
                                    <p:cond delay="500"/>
                                  </p:stCondLst>
                                  <p:childTnLst>
                                    <p:set>
                                      <p:cBhvr>
                                        <p:cTn id="13" dur="1" fill="hold">
                                          <p:stCondLst>
                                            <p:cond delay="0"/>
                                          </p:stCondLst>
                                        </p:cTn>
                                        <p:tgtEl>
                                          <p:spTgt spid="6"/>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nodeType="afterEffect">
                                  <p:stCondLst>
                                    <p:cond delay="500"/>
                                  </p:stCondLst>
                                  <p:childTnLst>
                                    <p:set>
                                      <p:cBhvr>
                                        <p:cTn id="16" dur="1" fill="hold">
                                          <p:stCondLst>
                                            <p:cond delay="0"/>
                                          </p:stCondLst>
                                        </p:cTn>
                                        <p:tgtEl>
                                          <p:spTgt spid="13"/>
                                        </p:tgtEl>
                                        <p:attrNameLst>
                                          <p:attrName>style.visibility</p:attrName>
                                        </p:attrNameLst>
                                      </p:cBhvr>
                                      <p:to>
                                        <p:strVal val="visible"/>
                                      </p:to>
                                    </p:set>
                                  </p:childTnLst>
                                </p:cTn>
                              </p:par>
                            </p:childTnLst>
                          </p:cTn>
                        </p:par>
                        <p:par>
                          <p:cTn id="17" fill="hold" nodeType="afterGroup">
                            <p:stCondLst>
                              <p:cond delay="1000"/>
                            </p:stCondLst>
                            <p:childTnLst>
                              <p:par>
                                <p:cTn id="18" presetID="1" presetClass="entr" presetSubtype="0" fill="hold" nodeType="afterEffect">
                                  <p:stCondLst>
                                    <p:cond delay="500"/>
                                  </p:stCondLst>
                                  <p:childTnLst>
                                    <p:set>
                                      <p:cBhvr>
                                        <p:cTn id="19" dur="1" fill="hold">
                                          <p:stCondLst>
                                            <p:cond delay="0"/>
                                          </p:stCondLst>
                                        </p:cTn>
                                        <p:tgtEl>
                                          <p:spTgt spid="23"/>
                                        </p:tgtEl>
                                        <p:attrNameLst>
                                          <p:attrName>style.visibility</p:attrName>
                                        </p:attrNameLst>
                                      </p:cBhvr>
                                      <p:to>
                                        <p:strVal val="visible"/>
                                      </p:to>
                                    </p:set>
                                  </p:childTnLst>
                                </p:cTn>
                              </p:par>
                            </p:childTnLst>
                          </p:cTn>
                        </p:par>
                        <p:par>
                          <p:cTn id="20" fill="hold" nodeType="afterGroup">
                            <p:stCondLst>
                              <p:cond delay="1500"/>
                            </p:stCondLst>
                            <p:childTnLst>
                              <p:par>
                                <p:cTn id="21" presetID="1" presetClass="entr" presetSubtype="0" fill="hold" nodeType="afterEffect">
                                  <p:stCondLst>
                                    <p:cond delay="500"/>
                                  </p:stCondLst>
                                  <p:childTnLst>
                                    <p:set>
                                      <p:cBhvr>
                                        <p:cTn id="22" dur="1" fill="hold">
                                          <p:stCondLst>
                                            <p:cond delay="0"/>
                                          </p:stCondLst>
                                        </p:cTn>
                                        <p:tgtEl>
                                          <p:spTgt spid="2052"/>
                                        </p:tgtEl>
                                        <p:attrNameLst>
                                          <p:attrName>style.visibility</p:attrName>
                                        </p:attrNameLst>
                                      </p:cBhvr>
                                      <p:to>
                                        <p:strVal val="visible"/>
                                      </p:to>
                                    </p:set>
                                  </p:childTnLst>
                                </p:cTn>
                              </p:par>
                            </p:childTnLst>
                          </p:cTn>
                        </p:par>
                        <p:par>
                          <p:cTn id="23" fill="hold" nodeType="afterGroup">
                            <p:stCondLst>
                              <p:cond delay="2000"/>
                            </p:stCondLst>
                            <p:childTnLst>
                              <p:par>
                                <p:cTn id="24" presetID="1" presetClass="entr" presetSubtype="0" fill="hold" nodeType="afterEffect">
                                  <p:stCondLst>
                                    <p:cond delay="500"/>
                                  </p:stCondLst>
                                  <p:childTnLst>
                                    <p:set>
                                      <p:cBhvr>
                                        <p:cTn id="25" dur="1" fill="hold">
                                          <p:stCondLst>
                                            <p:cond delay="0"/>
                                          </p:stCondLst>
                                        </p:cTn>
                                        <p:tgtEl>
                                          <p:spTgt spid="3"/>
                                        </p:tgtEl>
                                        <p:attrNameLst>
                                          <p:attrName>style.visibility</p:attrName>
                                        </p:attrNameLst>
                                      </p:cBhvr>
                                      <p:to>
                                        <p:strVal val="visible"/>
                                      </p:to>
                                    </p:set>
                                  </p:childTnLst>
                                </p:cTn>
                              </p:par>
                            </p:childTnLst>
                          </p:cTn>
                        </p:par>
                        <p:par>
                          <p:cTn id="26" fill="hold" nodeType="afterGroup">
                            <p:stCondLst>
                              <p:cond delay="2500"/>
                            </p:stCondLst>
                            <p:childTnLst>
                              <p:par>
                                <p:cTn id="27" presetID="1" presetClass="entr" presetSubtype="0" fill="hold" nodeType="afterEffect">
                                  <p:stCondLst>
                                    <p:cond delay="50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5">
                                            <p:txEl>
                                              <p:pRg st="0" end="0"/>
                                            </p:txEl>
                                          </p:spTgt>
                                        </p:tgtEl>
                                        <p:attrNameLst>
                                          <p:attrName>style.visibility</p:attrName>
                                        </p:attrNameLst>
                                      </p:cBhvr>
                                      <p:to>
                                        <p:strVal val="visible"/>
                                      </p:to>
                                    </p:set>
                                    <p:animEffect transition="in" filter="wipe(left)">
                                      <p:cBhvr>
                                        <p:cTn id="37" dur="500"/>
                                        <p:tgtEl>
                                          <p:spTgt spid="25">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5">
                                            <p:txEl>
                                              <p:pRg st="1" end="1"/>
                                            </p:txEl>
                                          </p:spTgt>
                                        </p:tgtEl>
                                        <p:attrNameLst>
                                          <p:attrName>style.visibility</p:attrName>
                                        </p:attrNameLst>
                                      </p:cBhvr>
                                      <p:to>
                                        <p:strVal val="visible"/>
                                      </p:to>
                                    </p:set>
                                    <p:animEffect transition="in" filter="wipe(left)">
                                      <p:cBhvr>
                                        <p:cTn id="42" dur="500"/>
                                        <p:tgtEl>
                                          <p:spTgt spid="25">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5">
                                            <p:txEl>
                                              <p:pRg st="2" end="2"/>
                                            </p:txEl>
                                          </p:spTgt>
                                        </p:tgtEl>
                                        <p:attrNameLst>
                                          <p:attrName>style.visibility</p:attrName>
                                        </p:attrNameLst>
                                      </p:cBhvr>
                                      <p:to>
                                        <p:strVal val="visible"/>
                                      </p:to>
                                    </p:set>
                                    <p:animEffect transition="in" filter="wipe(left)">
                                      <p:cBhvr>
                                        <p:cTn id="47" dur="500"/>
                                        <p:tgtEl>
                                          <p:spTgt spid="25">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5">
                                            <p:txEl>
                                              <p:pRg st="3" end="3"/>
                                            </p:txEl>
                                          </p:spTgt>
                                        </p:tgtEl>
                                        <p:attrNameLst>
                                          <p:attrName>style.visibility</p:attrName>
                                        </p:attrNameLst>
                                      </p:cBhvr>
                                      <p:to>
                                        <p:strVal val="visible"/>
                                      </p:to>
                                    </p:set>
                                    <p:animEffect transition="in" filter="wipe(left)">
                                      <p:cBhvr>
                                        <p:cTn id="52" dur="5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2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472488" cy="1143000"/>
          </a:xfrm>
        </p:spPr>
        <p:txBody>
          <a:bodyPr rtlCol="0"/>
          <a:lstStyle/>
          <a:p>
            <a:pPr eaLnBrk="1" fontAlgn="auto" hangingPunct="1">
              <a:spcAft>
                <a:spcPts val="0"/>
              </a:spcAft>
              <a:defRPr/>
            </a:pPr>
            <a:r>
              <a:rPr lang="hu-HU" dirty="0" smtClean="0"/>
              <a:t>Az Emberi fejlődés Fő Törvényei</a:t>
            </a:r>
          </a:p>
        </p:txBody>
      </p:sp>
      <p:sp>
        <p:nvSpPr>
          <p:cNvPr id="3" name="Tartalom helye 2"/>
          <p:cNvSpPr>
            <a:spLocks noGrp="1"/>
          </p:cNvSpPr>
          <p:nvPr>
            <p:ph idx="1"/>
          </p:nvPr>
        </p:nvSpPr>
        <p:spPr>
          <a:xfrm>
            <a:off x="214313" y="1571625"/>
            <a:ext cx="2214562" cy="3500438"/>
          </a:xfrm>
          <a:ln>
            <a:solidFill>
              <a:schemeClr val="accent1">
                <a:shade val="50000"/>
                <a:satMod val="103000"/>
              </a:schemeClr>
            </a:solidFill>
          </a:ln>
        </p:spPr>
        <p:txBody>
          <a:bodyPr rtlCol="0">
            <a:normAutofit/>
          </a:bodyPr>
          <a:lstStyle/>
          <a:p>
            <a:pPr eaLnBrk="1" fontAlgn="auto" hangingPunct="1">
              <a:spcAft>
                <a:spcPts val="0"/>
              </a:spcAft>
              <a:buFont typeface="Arial" pitchFamily="34" charset="0"/>
              <a:buNone/>
              <a:defRPr/>
            </a:pPr>
            <a:r>
              <a:rPr lang="hu-HU" sz="2400" dirty="0" smtClean="0">
                <a:solidFill>
                  <a:srgbClr val="FF0000"/>
                </a:solidFill>
              </a:rPr>
              <a:t>Reinkarnáció</a:t>
            </a:r>
          </a:p>
          <a:p>
            <a:pPr marL="0" eaLnBrk="1" fontAlgn="auto" hangingPunct="1">
              <a:spcAft>
                <a:spcPts val="0"/>
              </a:spcAft>
              <a:buFont typeface="Arial" pitchFamily="34" charset="0"/>
              <a:buNone/>
              <a:defRPr/>
            </a:pPr>
            <a:r>
              <a:rPr lang="hu-HU" sz="2000" dirty="0" smtClean="0"/>
              <a:t>A fejlődés útja hosszú, sok-sok testet öltésen át vezet el a kitűzött célhoz.</a:t>
            </a:r>
          </a:p>
        </p:txBody>
      </p:sp>
      <p:sp>
        <p:nvSpPr>
          <p:cNvPr id="5" name="Dia számának helye 4"/>
          <p:cNvSpPr>
            <a:spLocks noGrp="1"/>
          </p:cNvSpPr>
          <p:nvPr>
            <p:ph type="sldNum" sz="quarter" idx="12"/>
          </p:nvPr>
        </p:nvSpPr>
        <p:spPr/>
        <p:txBody>
          <a:bodyPr/>
          <a:lstStyle/>
          <a:p>
            <a:pPr>
              <a:defRPr/>
            </a:pPr>
            <a:fld id="{F026D49F-D514-49E1-B4AE-A6BD3E4D3BED}" type="slidenum">
              <a:rPr lang="hu-HU"/>
              <a:pPr>
                <a:defRPr/>
              </a:pPr>
              <a:t>6</a:t>
            </a:fld>
            <a:endParaRPr lang="hu-HU" dirty="0"/>
          </a:p>
        </p:txBody>
      </p:sp>
      <p:sp>
        <p:nvSpPr>
          <p:cNvPr id="6" name="Tartalom helye 2"/>
          <p:cNvSpPr txBox="1">
            <a:spLocks/>
          </p:cNvSpPr>
          <p:nvPr/>
        </p:nvSpPr>
        <p:spPr>
          <a:xfrm>
            <a:off x="2500313" y="1571625"/>
            <a:ext cx="1957387" cy="3500438"/>
          </a:xfrm>
          <a:prstGeom prst="rect">
            <a:avLst/>
          </a:prstGeom>
          <a:ln>
            <a:solidFill>
              <a:schemeClr val="accent1">
                <a:shade val="50000"/>
                <a:satMod val="103000"/>
              </a:schemeClr>
            </a:solidFill>
          </a:ln>
        </p:spPr>
        <p:txBody>
          <a:bodyPr>
            <a:normAutofit/>
          </a:bodyPr>
          <a:lstStyle/>
          <a:p>
            <a:pPr marL="342900" indent="-342900" fontAlgn="auto">
              <a:spcBef>
                <a:spcPct val="20000"/>
              </a:spcBef>
              <a:spcAft>
                <a:spcPts val="0"/>
              </a:spcAft>
              <a:defRPr/>
            </a:pPr>
            <a:r>
              <a:rPr lang="hu-HU" sz="2400" dirty="0">
                <a:solidFill>
                  <a:srgbClr val="FF0000"/>
                </a:solidFill>
                <a:latin typeface="+mn-lt"/>
                <a:cs typeface="+mn-cs"/>
              </a:rPr>
              <a:t>Karma</a:t>
            </a:r>
          </a:p>
          <a:p>
            <a:pPr indent="-342900" fontAlgn="auto">
              <a:spcBef>
                <a:spcPct val="20000"/>
              </a:spcBef>
              <a:spcAft>
                <a:spcPts val="0"/>
              </a:spcAft>
              <a:defRPr/>
            </a:pPr>
            <a:r>
              <a:rPr lang="hu-HU" sz="2000" dirty="0">
                <a:latin typeface="+mn-lt"/>
                <a:cs typeface="+mn-cs"/>
              </a:rPr>
              <a:t>Az ok-okozat törvénye. </a:t>
            </a:r>
          </a:p>
          <a:p>
            <a:pPr indent="-342900" fontAlgn="auto">
              <a:spcBef>
                <a:spcPct val="20000"/>
              </a:spcBef>
              <a:spcAft>
                <a:spcPts val="0"/>
              </a:spcAft>
              <a:defRPr/>
            </a:pPr>
            <a:r>
              <a:rPr lang="hu-HU" sz="2000" dirty="0">
                <a:latin typeface="+mn-lt"/>
                <a:cs typeface="+mn-cs"/>
              </a:rPr>
              <a:t>Testet öltéseink hibáival szembesít, így tanulunk ezekből.</a:t>
            </a:r>
          </a:p>
        </p:txBody>
      </p:sp>
      <p:sp>
        <p:nvSpPr>
          <p:cNvPr id="7" name="Tartalom helye 2"/>
          <p:cNvSpPr txBox="1">
            <a:spLocks/>
          </p:cNvSpPr>
          <p:nvPr/>
        </p:nvSpPr>
        <p:spPr>
          <a:xfrm>
            <a:off x="4530725" y="1571625"/>
            <a:ext cx="1898650" cy="3500438"/>
          </a:xfrm>
          <a:prstGeom prst="rect">
            <a:avLst/>
          </a:prstGeom>
          <a:noFill/>
          <a:ln>
            <a:solidFill>
              <a:schemeClr val="accent1">
                <a:shade val="50000"/>
                <a:satMod val="103000"/>
              </a:schemeClr>
            </a:solidFill>
          </a:ln>
        </p:spPr>
        <p:txBody>
          <a:bodyPr>
            <a:normAutofit/>
          </a:bodyPr>
          <a:lstStyle/>
          <a:p>
            <a:pPr marL="342900" indent="-342900" fontAlgn="auto">
              <a:spcBef>
                <a:spcPct val="20000"/>
              </a:spcBef>
              <a:spcAft>
                <a:spcPts val="0"/>
              </a:spcAft>
              <a:defRPr/>
            </a:pPr>
            <a:r>
              <a:rPr lang="hu-HU" sz="2400" dirty="0" err="1">
                <a:solidFill>
                  <a:srgbClr val="FF0000"/>
                </a:solidFill>
                <a:latin typeface="+mn-lt"/>
                <a:cs typeface="+mn-cs"/>
              </a:rPr>
              <a:t>Dharma</a:t>
            </a:r>
            <a:endParaRPr lang="hu-HU" sz="2400" dirty="0">
              <a:solidFill>
                <a:srgbClr val="FF0000"/>
              </a:solidFill>
              <a:latin typeface="+mn-lt"/>
              <a:cs typeface="+mn-cs"/>
            </a:endParaRPr>
          </a:p>
          <a:p>
            <a:pPr indent="-342900" fontAlgn="auto">
              <a:spcBef>
                <a:spcPct val="20000"/>
              </a:spcBef>
              <a:spcAft>
                <a:spcPts val="0"/>
              </a:spcAft>
              <a:defRPr/>
            </a:pPr>
            <a:r>
              <a:rPr lang="hu-HU" sz="2000" dirty="0">
                <a:latin typeface="+mn-lt"/>
                <a:cs typeface="+mn-cs"/>
              </a:rPr>
              <a:t>Egy testet öltéshez rendelt tanulnivalók (életfeladatok) elsajátítására ösztönző erő.</a:t>
            </a:r>
          </a:p>
        </p:txBody>
      </p:sp>
      <p:sp>
        <p:nvSpPr>
          <p:cNvPr id="10" name="Tartalom helye 2"/>
          <p:cNvSpPr txBox="1">
            <a:spLocks/>
          </p:cNvSpPr>
          <p:nvPr/>
        </p:nvSpPr>
        <p:spPr>
          <a:xfrm>
            <a:off x="6515100" y="1571625"/>
            <a:ext cx="2486025" cy="3500438"/>
          </a:xfrm>
          <a:prstGeom prst="rect">
            <a:avLst/>
          </a:prstGeom>
          <a:noFill/>
          <a:ln>
            <a:solidFill>
              <a:schemeClr val="accent1">
                <a:shade val="50000"/>
                <a:satMod val="103000"/>
              </a:schemeClr>
            </a:solidFill>
          </a:ln>
        </p:spPr>
        <p:txBody>
          <a:bodyPr/>
          <a:lstStyle/>
          <a:p>
            <a:pPr marL="342900" indent="-342900" fontAlgn="auto">
              <a:lnSpc>
                <a:spcPct val="120000"/>
              </a:lnSpc>
              <a:spcBef>
                <a:spcPct val="20000"/>
              </a:spcBef>
              <a:spcAft>
                <a:spcPts val="0"/>
              </a:spcAft>
              <a:defRPr/>
            </a:pPr>
            <a:r>
              <a:rPr lang="hu-HU" sz="2400" dirty="0">
                <a:solidFill>
                  <a:srgbClr val="FF0000"/>
                </a:solidFill>
                <a:latin typeface="+mn-lt"/>
                <a:cs typeface="+mn-cs"/>
              </a:rPr>
              <a:t>Periodikusság</a:t>
            </a:r>
          </a:p>
          <a:p>
            <a:pPr indent="-342900" fontAlgn="auto">
              <a:lnSpc>
                <a:spcPct val="120000"/>
              </a:lnSpc>
              <a:spcBef>
                <a:spcPct val="20000"/>
              </a:spcBef>
              <a:spcAft>
                <a:spcPts val="0"/>
              </a:spcAft>
              <a:defRPr/>
            </a:pPr>
            <a:r>
              <a:rPr lang="hu-HU" sz="2000" dirty="0">
                <a:latin typeface="+mn-lt"/>
                <a:cs typeface="+mn-cs"/>
              </a:rPr>
              <a:t>Minden ismétlődik-megnyilvánul, eltűnik, majd a korábbihoz hasonló, de fejlettebb formában újra megnyilvánul.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P spid="7"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A Reinkarnáció szükségszerű</a:t>
            </a:r>
            <a:endParaRPr lang="hu-HU" dirty="0"/>
          </a:p>
        </p:txBody>
      </p:sp>
      <p:sp>
        <p:nvSpPr>
          <p:cNvPr id="3" name="Content Placeholder 2"/>
          <p:cNvSpPr>
            <a:spLocks noGrp="1"/>
          </p:cNvSpPr>
          <p:nvPr>
            <p:ph idx="1"/>
          </p:nvPr>
        </p:nvSpPr>
        <p:spPr>
          <a:xfrm>
            <a:off x="304800" y="1484313"/>
            <a:ext cx="8686800" cy="5113337"/>
          </a:xfrm>
        </p:spPr>
        <p:txBody>
          <a:bodyPr>
            <a:normAutofit fontScale="85000" lnSpcReduction="20000"/>
          </a:bodyPr>
          <a:lstStyle/>
          <a:p>
            <a:pPr eaLnBrk="1" fontAlgn="auto" hangingPunct="1">
              <a:spcAft>
                <a:spcPts val="0"/>
              </a:spcAft>
              <a:buFont typeface="Wingdings 2"/>
              <a:buChar char=""/>
              <a:defRPr/>
            </a:pPr>
            <a:r>
              <a:rPr lang="hu-HU" dirty="0" smtClean="0"/>
              <a:t>Isteni Igazságosság, az „élet értelme”</a:t>
            </a:r>
          </a:p>
          <a:p>
            <a:pPr eaLnBrk="1" fontAlgn="auto" hangingPunct="1">
              <a:spcAft>
                <a:spcPts val="0"/>
              </a:spcAft>
              <a:buFont typeface="Wingdings 2"/>
              <a:buChar char=""/>
              <a:defRPr/>
            </a:pPr>
            <a:r>
              <a:rPr lang="hu-HU" dirty="0" smtClean="0"/>
              <a:t>Karma</a:t>
            </a:r>
            <a:r>
              <a:rPr lang="en-US" dirty="0" smtClean="0"/>
              <a:t> </a:t>
            </a:r>
            <a:r>
              <a:rPr lang="hu-HU" dirty="0"/>
              <a:t>+</a:t>
            </a:r>
            <a:r>
              <a:rPr lang="en-US" dirty="0"/>
              <a:t> </a:t>
            </a:r>
            <a:r>
              <a:rPr lang="hu-HU" dirty="0"/>
              <a:t>Reinkarnáció </a:t>
            </a:r>
            <a:r>
              <a:rPr lang="en-US" dirty="0"/>
              <a:t>=</a:t>
            </a:r>
            <a:r>
              <a:rPr lang="hu-HU" dirty="0"/>
              <a:t> </a:t>
            </a:r>
            <a:r>
              <a:rPr lang="hu-HU" dirty="0" smtClean="0"/>
              <a:t>kibírható </a:t>
            </a:r>
            <a:r>
              <a:rPr lang="hu-HU" dirty="0"/>
              <a:t>tempójú f</a:t>
            </a:r>
            <a:r>
              <a:rPr lang="en-US" dirty="0" err="1"/>
              <a:t>ej</a:t>
            </a:r>
            <a:r>
              <a:rPr lang="hu-HU" dirty="0" smtClean="0"/>
              <a:t>lődés</a:t>
            </a:r>
          </a:p>
          <a:p>
            <a:pPr lvl="1" eaLnBrk="1" fontAlgn="auto" hangingPunct="1">
              <a:spcAft>
                <a:spcPts val="0"/>
              </a:spcAft>
              <a:buFont typeface="Wingdings 2"/>
              <a:buChar char=""/>
              <a:defRPr/>
            </a:pPr>
            <a:r>
              <a:rPr lang="hu-HU" dirty="0" smtClean="0"/>
              <a:t>Vannak vademberek, és vannak Adeptusok</a:t>
            </a:r>
            <a:endParaRPr lang="en-US" dirty="0" smtClean="0"/>
          </a:p>
          <a:p>
            <a:pPr lvl="1" eaLnBrk="1" fontAlgn="auto" hangingPunct="1">
              <a:spcAft>
                <a:spcPts val="0"/>
              </a:spcAft>
              <a:buFont typeface="Wingdings 2"/>
              <a:buChar char=""/>
              <a:defRPr/>
            </a:pPr>
            <a:r>
              <a:rPr lang="hu-HU" dirty="0"/>
              <a:t>Vadembertől Adeptus fejlettségig eljutni sok száz (ezer?) testetöltést </a:t>
            </a:r>
            <a:r>
              <a:rPr lang="hu-HU" dirty="0" smtClean="0"/>
              <a:t>igényel</a:t>
            </a:r>
          </a:p>
          <a:p>
            <a:pPr lvl="1" eaLnBrk="1" fontAlgn="auto" hangingPunct="1">
              <a:spcAft>
                <a:spcPts val="0"/>
              </a:spcAft>
              <a:buFont typeface="Wingdings 2"/>
              <a:buChar char=""/>
              <a:defRPr/>
            </a:pPr>
            <a:r>
              <a:rPr lang="en-US" dirty="0" smtClean="0"/>
              <a:t>N</a:t>
            </a:r>
            <a:r>
              <a:rPr lang="hu-HU" dirty="0" smtClean="0"/>
              <a:t>incsenek „ejtőernyősök”</a:t>
            </a:r>
          </a:p>
          <a:p>
            <a:pPr lvl="1" eaLnBrk="1" fontAlgn="auto" hangingPunct="1">
              <a:spcAft>
                <a:spcPts val="0"/>
              </a:spcAft>
              <a:buFont typeface="Wingdings 2"/>
              <a:buChar char=""/>
              <a:defRPr/>
            </a:pPr>
            <a:r>
              <a:rPr lang="hu-HU" dirty="0" smtClean="0"/>
              <a:t>Reinkarnáció és Evolúció együtt hatnak</a:t>
            </a:r>
          </a:p>
          <a:p>
            <a:pPr lvl="1" eaLnBrk="1" fontAlgn="auto" hangingPunct="1">
              <a:spcAft>
                <a:spcPts val="0"/>
              </a:spcAft>
              <a:buFont typeface="Wingdings 2"/>
              <a:buChar char=""/>
              <a:defRPr/>
            </a:pPr>
            <a:r>
              <a:rPr lang="hu-HU" dirty="0"/>
              <a:t>Karmikus, veleszületett </a:t>
            </a:r>
            <a:r>
              <a:rPr lang="hu-HU" dirty="0" smtClean="0"/>
              <a:t>korlátozások – „kinőtt ruha” test</a:t>
            </a:r>
          </a:p>
          <a:p>
            <a:pPr eaLnBrk="1" fontAlgn="auto" hangingPunct="1">
              <a:spcAft>
                <a:spcPts val="0"/>
              </a:spcAft>
              <a:buFont typeface="Wingdings 2"/>
              <a:buChar char=""/>
              <a:defRPr/>
            </a:pPr>
            <a:r>
              <a:rPr lang="hu-HU" dirty="0" smtClean="0"/>
              <a:t>Fő nehézségek</a:t>
            </a:r>
          </a:p>
          <a:p>
            <a:pPr lvl="1" eaLnBrk="1" fontAlgn="auto" hangingPunct="1">
              <a:spcAft>
                <a:spcPts val="0"/>
              </a:spcAft>
              <a:buFont typeface="Wingdings 2"/>
              <a:buChar char=""/>
              <a:defRPr/>
            </a:pPr>
            <a:r>
              <a:rPr lang="hu-HU" dirty="0" smtClean="0"/>
              <a:t>Vágytermészet megszelídítése, önzés levetése </a:t>
            </a:r>
          </a:p>
          <a:p>
            <a:pPr lvl="1" eaLnBrk="1" fontAlgn="auto" hangingPunct="1">
              <a:spcAft>
                <a:spcPts val="0"/>
              </a:spcAft>
              <a:buFont typeface="Wingdings 2"/>
              <a:buChar char=""/>
              <a:defRPr/>
            </a:pPr>
            <a:r>
              <a:rPr lang="hu-HU" dirty="0" smtClean="0"/>
              <a:t>Tiszta gondolkodás, absztrakciós készség kifejlesztése, intellektuális gőgtől megszabadulás</a:t>
            </a:r>
          </a:p>
          <a:p>
            <a:pPr lvl="1" eaLnBrk="1" fontAlgn="auto" hangingPunct="1">
              <a:spcAft>
                <a:spcPts val="0"/>
              </a:spcAft>
              <a:buFont typeface="Wingdings 2"/>
              <a:buChar char=""/>
              <a:defRPr/>
            </a:pPr>
            <a:r>
              <a:rPr lang="hu-HU" dirty="0" smtClean="0"/>
              <a:t>A fizikai test (idegrendszer) nem tudja követni a finomabb testek gyors fejlődését, muszáj levetni és újat felölteni.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Bizonyítékok</a:t>
            </a:r>
            <a:endParaRPr lang="hu-HU" dirty="0"/>
          </a:p>
        </p:txBody>
      </p:sp>
      <p:sp>
        <p:nvSpPr>
          <p:cNvPr id="3" name="Content Placeholder 2"/>
          <p:cNvSpPr>
            <a:spLocks noGrp="1"/>
          </p:cNvSpPr>
          <p:nvPr>
            <p:ph idx="1"/>
          </p:nvPr>
        </p:nvSpPr>
        <p:spPr/>
        <p:txBody>
          <a:bodyPr>
            <a:normAutofit fontScale="85000" lnSpcReduction="20000"/>
          </a:bodyPr>
          <a:lstStyle/>
          <a:p>
            <a:pPr eaLnBrk="1" fontAlgn="auto" hangingPunct="1">
              <a:spcAft>
                <a:spcPts val="0"/>
              </a:spcAft>
              <a:buFont typeface="Wingdings 2"/>
              <a:buChar char=""/>
              <a:defRPr/>
            </a:pPr>
            <a:r>
              <a:rPr lang="hu-HU" dirty="0" smtClean="0"/>
              <a:t>Életünkben jórészt </a:t>
            </a:r>
            <a:r>
              <a:rPr lang="en-US" dirty="0" smtClean="0"/>
              <a:t>‘</a:t>
            </a:r>
            <a:r>
              <a:rPr lang="hu-HU" dirty="0" smtClean="0"/>
              <a:t>hozott anyagból</a:t>
            </a:r>
            <a:r>
              <a:rPr lang="en-US" dirty="0" smtClean="0"/>
              <a:t>’</a:t>
            </a:r>
            <a:r>
              <a:rPr lang="hu-HU" dirty="0" smtClean="0"/>
              <a:t> építkezünk </a:t>
            </a:r>
          </a:p>
          <a:p>
            <a:pPr lvl="1" eaLnBrk="1" fontAlgn="auto" hangingPunct="1">
              <a:spcAft>
                <a:spcPts val="0"/>
              </a:spcAft>
              <a:buFont typeface="Wingdings 2"/>
              <a:buChar char=""/>
              <a:defRPr/>
            </a:pPr>
            <a:r>
              <a:rPr lang="hu-HU" dirty="0" smtClean="0"/>
              <a:t>Lelkiismeret</a:t>
            </a:r>
            <a:endParaRPr lang="en-US" dirty="0" smtClean="0"/>
          </a:p>
          <a:p>
            <a:pPr lvl="1" eaLnBrk="1" fontAlgn="auto" hangingPunct="1">
              <a:spcAft>
                <a:spcPts val="0"/>
              </a:spcAft>
              <a:buFont typeface="Wingdings 2"/>
              <a:buChar char=""/>
              <a:defRPr/>
            </a:pPr>
            <a:r>
              <a:rPr lang="hu-HU" dirty="0" err="1"/>
              <a:t>T</a:t>
            </a:r>
            <a:r>
              <a:rPr lang="en-US" dirty="0" err="1" smtClean="0"/>
              <a:t>ehets</a:t>
            </a:r>
            <a:r>
              <a:rPr lang="hu-HU" dirty="0" smtClean="0"/>
              <a:t>ég </a:t>
            </a:r>
            <a:endParaRPr lang="en-US" dirty="0" smtClean="0"/>
          </a:p>
          <a:p>
            <a:pPr lvl="1" eaLnBrk="1" fontAlgn="auto" hangingPunct="1">
              <a:spcAft>
                <a:spcPts val="0"/>
              </a:spcAft>
              <a:buFont typeface="Wingdings 2"/>
              <a:buChar char=""/>
              <a:defRPr/>
            </a:pPr>
            <a:r>
              <a:rPr lang="hu-HU" dirty="0" smtClean="0"/>
              <a:t>Fóbiák</a:t>
            </a:r>
          </a:p>
          <a:p>
            <a:pPr lvl="1" eaLnBrk="1" fontAlgn="auto" hangingPunct="1">
              <a:spcAft>
                <a:spcPts val="0"/>
              </a:spcAft>
              <a:buFont typeface="Wingdings 2"/>
              <a:buChar char=""/>
              <a:defRPr/>
            </a:pPr>
            <a:r>
              <a:rPr lang="hu-HU" dirty="0" smtClean="0"/>
              <a:t>Megmagyarázhatatlan vonzódás, ellenszenv (lények, helyzetek, magatartás iránt)</a:t>
            </a:r>
          </a:p>
          <a:p>
            <a:pPr lvl="1" eaLnBrk="1" fontAlgn="auto" hangingPunct="1">
              <a:spcAft>
                <a:spcPts val="0"/>
              </a:spcAft>
              <a:buFont typeface="Wingdings 2"/>
              <a:buChar char=""/>
              <a:defRPr/>
            </a:pPr>
            <a:r>
              <a:rPr lang="hu-HU" dirty="0"/>
              <a:t>Ösztönös </a:t>
            </a:r>
            <a:r>
              <a:rPr lang="hu-HU" dirty="0" smtClean="0"/>
              <a:t>tudás </a:t>
            </a:r>
          </a:p>
          <a:p>
            <a:pPr lvl="1" eaLnBrk="1" fontAlgn="auto" hangingPunct="1">
              <a:spcAft>
                <a:spcPts val="0"/>
              </a:spcAft>
              <a:buFont typeface="Wingdings 2"/>
              <a:buChar char=""/>
              <a:defRPr/>
            </a:pPr>
            <a:r>
              <a:rPr lang="hu-HU" dirty="0" smtClean="0"/>
              <a:t>Koraérett gyermekek, stb.</a:t>
            </a:r>
          </a:p>
          <a:p>
            <a:pPr eaLnBrk="1" fontAlgn="auto" hangingPunct="1">
              <a:spcAft>
                <a:spcPts val="0"/>
              </a:spcAft>
              <a:buFont typeface="Wingdings 2"/>
              <a:buChar char=""/>
              <a:defRPr/>
            </a:pPr>
            <a:r>
              <a:rPr lang="hu-HU" dirty="0"/>
              <a:t>Regressziós hipnózis és azzal elért gyógyulások – pl. Thorwald Dethlefsen </a:t>
            </a:r>
            <a:r>
              <a:rPr lang="hu-HU" dirty="0" smtClean="0"/>
              <a:t>kutatásai</a:t>
            </a:r>
          </a:p>
          <a:p>
            <a:pPr eaLnBrk="1" fontAlgn="auto" hangingPunct="1">
              <a:spcAft>
                <a:spcPts val="0"/>
              </a:spcAft>
              <a:buFont typeface="Wingdings 2"/>
              <a:buChar char=""/>
              <a:defRPr/>
            </a:pPr>
            <a:r>
              <a:rPr lang="hu-HU" dirty="0" smtClean="0"/>
              <a:t>Elmúlt életek emlékei, születési deformitások – Pl. Ian Stevenson kutatásai és könyvei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hu-HU" dirty="0" smtClean="0"/>
              <a:t>Téveszmék, gyakori kérdések</a:t>
            </a:r>
            <a:endParaRPr lang="hu-HU" dirty="0"/>
          </a:p>
        </p:txBody>
      </p:sp>
      <p:sp>
        <p:nvSpPr>
          <p:cNvPr id="3" name="Content Placeholder 2"/>
          <p:cNvSpPr>
            <a:spLocks noGrp="1"/>
          </p:cNvSpPr>
          <p:nvPr>
            <p:ph idx="1"/>
          </p:nvPr>
        </p:nvSpPr>
        <p:spPr/>
        <p:txBody>
          <a:bodyPr/>
          <a:lstStyle/>
          <a:p>
            <a:pPr eaLnBrk="1" hangingPunct="1"/>
            <a:r>
              <a:rPr lang="hu-HU" altLang="hu-HU" smtClean="0"/>
              <a:t>Lélekvándorlás – állati, növényi, ásványi testek felöltése egy emberlét után</a:t>
            </a:r>
          </a:p>
          <a:p>
            <a:pPr lvl="1" eaLnBrk="1" hangingPunct="1"/>
            <a:r>
              <a:rPr lang="hu-HU" altLang="hu-HU" smtClean="0"/>
              <a:t>Ez –általában- az atomi alkotórészekre igaz lehet, de </a:t>
            </a:r>
            <a:r>
              <a:rPr lang="en-US" altLang="hu-HU" smtClean="0"/>
              <a:t>az emberre</a:t>
            </a:r>
            <a:r>
              <a:rPr lang="hu-HU" altLang="hu-HU" smtClean="0"/>
              <a:t> </a:t>
            </a:r>
            <a:r>
              <a:rPr lang="en-US" altLang="hu-HU" smtClean="0"/>
              <a:t>(</a:t>
            </a:r>
            <a:r>
              <a:rPr lang="hu-HU" altLang="hu-HU" smtClean="0"/>
              <a:t>Én-re</a:t>
            </a:r>
            <a:r>
              <a:rPr lang="en-US" altLang="hu-HU" smtClean="0"/>
              <a:t>)</a:t>
            </a:r>
            <a:r>
              <a:rPr lang="hu-HU" altLang="hu-HU" smtClean="0"/>
              <a:t> NEM.</a:t>
            </a:r>
          </a:p>
          <a:p>
            <a:pPr eaLnBrk="1" hangingPunct="1"/>
            <a:r>
              <a:rPr lang="hu-HU" altLang="hu-HU" smtClean="0"/>
              <a:t>„A kutyám olyan okos, hogy legközelebb már biztos emberként fog megszületni.”</a:t>
            </a:r>
          </a:p>
          <a:p>
            <a:pPr eaLnBrk="1" hangingPunct="1"/>
            <a:r>
              <a:rPr lang="hu-HU" altLang="hu-HU" smtClean="0"/>
              <a:t>„Előző életemben biztos kutya voltam.”</a:t>
            </a:r>
          </a:p>
          <a:p>
            <a:pPr eaLnBrk="1" hangingPunct="1"/>
            <a:endParaRPr lang="hu-HU" altLang="hu-HU"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19022</TotalTime>
  <Words>1959</Words>
  <Application>Microsoft Office PowerPoint</Application>
  <PresentationFormat>On-screen Show (4:3)</PresentationFormat>
  <Paragraphs>367</Paragraphs>
  <Slides>28</Slides>
  <Notes>5</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Franklin Gothic Book</vt:lpstr>
      <vt:lpstr>Arial</vt:lpstr>
      <vt:lpstr>Franklin Gothic Medium</vt:lpstr>
      <vt:lpstr>Wingdings 2</vt:lpstr>
      <vt:lpstr>Calibri</vt:lpstr>
      <vt:lpstr>Wingdings</vt:lpstr>
      <vt:lpstr>Times New Roman</vt:lpstr>
      <vt:lpstr>Garamond</vt:lpstr>
      <vt:lpstr>Tahoma</vt:lpstr>
      <vt:lpstr>Trek</vt:lpstr>
      <vt:lpstr>Egy életem, egy halálom… Vagy mégsem?</vt:lpstr>
      <vt:lpstr>AMiről szó lesz</vt:lpstr>
      <vt:lpstr>Az  ISTeni Terv</vt:lpstr>
      <vt:lpstr>A fejlődés fokozatai</vt:lpstr>
      <vt:lpstr>A fejlődés fokozatai</vt:lpstr>
      <vt:lpstr>Az Emberi fejlődés Fő Törvényei</vt:lpstr>
      <vt:lpstr>A Reinkarnáció szükségszerű</vt:lpstr>
      <vt:lpstr>Bizonyítékok</vt:lpstr>
      <vt:lpstr>Téveszmék, gyakori kérdések</vt:lpstr>
      <vt:lpstr>Téveszmék, gyakori kérdések</vt:lpstr>
      <vt:lpstr>Téveszmék, gyakori kérdések</vt:lpstr>
      <vt:lpstr>Általános megfigyelések</vt:lpstr>
      <vt:lpstr>PowerPoint Presentation</vt:lpstr>
      <vt:lpstr>Téveszmék, gyakori kérdések</vt:lpstr>
      <vt:lpstr>A Z   E M B E R   F E L É P Í T É S E</vt:lpstr>
      <vt:lpstr>Az Újraszületési ciklus</vt:lpstr>
      <vt:lpstr>Az újraszületési ciklus</vt:lpstr>
      <vt:lpstr>Mi a „Tervrajz” és mi építi fel testEinket?</vt:lpstr>
      <vt:lpstr>Karma és Sors</vt:lpstr>
      <vt:lpstr>Karma és Sors</vt:lpstr>
      <vt:lpstr>Az újraszülető ember neme</vt:lpstr>
      <vt:lpstr>PowerPoint Presentation</vt:lpstr>
      <vt:lpstr>Összefoglalás</vt:lpstr>
      <vt:lpstr>Összefoglalás</vt:lpstr>
      <vt:lpstr>Összefoglalás</vt:lpstr>
      <vt:lpstr>Végszó</vt:lpstr>
      <vt:lpstr>Olvasnivaló</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Miskolczi Gabor</dc:creator>
  <cp:lastModifiedBy>MT</cp:lastModifiedBy>
  <cp:revision>105</cp:revision>
  <dcterms:created xsi:type="dcterms:W3CDTF">2011-10-01T07:54:49Z</dcterms:created>
  <dcterms:modified xsi:type="dcterms:W3CDTF">2014-11-13T19:23:51Z</dcterms:modified>
</cp:coreProperties>
</file>