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9"/>
  </p:notesMasterIdLst>
  <p:sldIdLst>
    <p:sldId id="256" r:id="rId2"/>
    <p:sldId id="257" r:id="rId3"/>
    <p:sldId id="258" r:id="rId4"/>
    <p:sldId id="261" r:id="rId5"/>
    <p:sldId id="262" r:id="rId6"/>
    <p:sldId id="260" r:id="rId7"/>
    <p:sldId id="263" r:id="rId8"/>
    <p:sldId id="264" r:id="rId9"/>
    <p:sldId id="266" r:id="rId10"/>
    <p:sldId id="280" r:id="rId11"/>
    <p:sldId id="267" r:id="rId12"/>
    <p:sldId id="269" r:id="rId13"/>
    <p:sldId id="270" r:id="rId14"/>
    <p:sldId id="287" r:id="rId15"/>
    <p:sldId id="272" r:id="rId16"/>
    <p:sldId id="268" r:id="rId17"/>
    <p:sldId id="276" r:id="rId18"/>
    <p:sldId id="278" r:id="rId19"/>
    <p:sldId id="277" r:id="rId20"/>
    <p:sldId id="279" r:id="rId21"/>
    <p:sldId id="282" r:id="rId22"/>
    <p:sldId id="281" r:id="rId23"/>
    <p:sldId id="284" r:id="rId24"/>
    <p:sldId id="283" r:id="rId25"/>
    <p:sldId id="285" r:id="rId26"/>
    <p:sldId id="265" r:id="rId27"/>
    <p:sldId id="286" r:id="rId28"/>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620" autoAdjust="0"/>
    <p:restoredTop sz="95657" autoAdjust="0"/>
  </p:normalViewPr>
  <p:slideViewPr>
    <p:cSldViewPr>
      <p:cViewPr>
        <p:scale>
          <a:sx n="66" d="100"/>
          <a:sy n="66" d="100"/>
        </p:scale>
        <p:origin x="-1344" y="-139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hu-H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349F86D-B42C-4E99-BA2C-310B91EA88A0}" type="datetimeFigureOut">
              <a:rPr lang="hu-HU"/>
              <a:pPr>
                <a:defRPr/>
              </a:pPr>
              <a:t>2011.10.18.</a:t>
            </a:fld>
            <a:endParaRPr lang="hu-H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hu-HU"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hu-HU"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hu-H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0247C97-9557-4062-8307-D603816BAFA4}" type="slidenum">
              <a:rPr lang="hu-HU"/>
              <a:pPr>
                <a:defRPr/>
              </a:pPr>
              <a:t>‹#›</a:t>
            </a:fld>
            <a:endParaRPr lang="hu-H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2.netcom.com/~cataroo/daneday.s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iakép helye 1"/>
          <p:cNvSpPr>
            <a:spLocks noGrp="1" noRot="1" noChangeAspect="1" noTextEdit="1"/>
          </p:cNvSpPr>
          <p:nvPr>
            <p:ph type="sldImg"/>
          </p:nvPr>
        </p:nvSpPr>
        <p:spPr bwMode="auto">
          <a:noFill/>
          <a:ln>
            <a:solidFill>
              <a:srgbClr val="000000"/>
            </a:solidFill>
            <a:miter lim="800000"/>
            <a:headEnd/>
            <a:tailEnd/>
          </a:ln>
        </p:spPr>
      </p:sp>
      <p:sp>
        <p:nvSpPr>
          <p:cNvPr id="18434" name="Jegyzetek hely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hu-HU" smtClean="0"/>
              <a:t>Az ásvány: gipsz kristály (kristályos kalcium szulfát)</a:t>
            </a:r>
          </a:p>
          <a:p>
            <a:pPr>
              <a:spcBef>
                <a:spcPct val="0"/>
              </a:spcBef>
            </a:pPr>
            <a:endParaRPr lang="hu-HU" smtClean="0"/>
          </a:p>
          <a:p>
            <a:pPr>
              <a:spcBef>
                <a:spcPct val="0"/>
              </a:spcBef>
            </a:pPr>
            <a:r>
              <a:rPr lang="hu-HU" smtClean="0"/>
              <a:t>A fa: </a:t>
            </a:r>
            <a:r>
              <a:rPr lang="en-US" b="1" smtClean="0"/>
              <a:t>Acacia 'Frisia' Tree </a:t>
            </a:r>
            <a:r>
              <a:rPr lang="en-US" smtClean="0"/>
              <a:t>#T14</a:t>
            </a:r>
            <a:r>
              <a:rPr lang="hu-HU" smtClean="0"/>
              <a:t> </a:t>
            </a:r>
            <a:r>
              <a:rPr lang="en-US" b="1" smtClean="0"/>
              <a:t>Gloucestershire, England</a:t>
            </a:r>
            <a:endParaRPr lang="en-US" smtClean="0"/>
          </a:p>
          <a:p>
            <a:pPr>
              <a:spcBef>
                <a:spcPct val="0"/>
              </a:spcBef>
            </a:pPr>
            <a:endParaRPr lang="hu-HU" smtClean="0"/>
          </a:p>
          <a:p>
            <a:pPr>
              <a:spcBef>
                <a:spcPct val="0"/>
              </a:spcBef>
            </a:pPr>
            <a:r>
              <a:rPr lang="hu-HU" smtClean="0"/>
              <a:t>A kutya: </a:t>
            </a:r>
            <a:r>
              <a:rPr lang="en-US" b="1" smtClean="0"/>
              <a:t>Baron</a:t>
            </a:r>
            <a:r>
              <a:rPr lang="en-US" smtClean="0"/>
              <a:t> (Great Dane)</a:t>
            </a:r>
            <a:br>
              <a:rPr lang="en-US" smtClean="0"/>
            </a:br>
            <a:r>
              <a:rPr lang="en-US" smtClean="0"/>
              <a:t>Baron is a member of </a:t>
            </a:r>
            <a:r>
              <a:rPr lang="en-US" smtClean="0">
                <a:hlinkClick r:id="rId3"/>
              </a:rPr>
              <a:t>California Dane Day</a:t>
            </a:r>
            <a:r>
              <a:rPr lang="en-US" smtClean="0"/>
              <a:t>, a club for southern californian Great Danes and their owners. He enjoys swimming at the beach, racing around leash free parks and going everywhere he can. &lt;Wuff&gt; Thanks Dogfriendly for showing us new places to go!</a:t>
            </a:r>
            <a:endParaRPr lang="hu-HU" smtClean="0"/>
          </a:p>
        </p:txBody>
      </p:sp>
      <p:sp>
        <p:nvSpPr>
          <p:cNvPr id="18435" name="Dia számának hely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D273EB-6CC8-4864-96A9-A9501DB31D55}" type="slidenum">
              <a:rPr lang="hu-HU">
                <a:cs typeface="Arial" charset="0"/>
              </a:rPr>
              <a:pPr fontAlgn="base">
                <a:spcBef>
                  <a:spcPct val="0"/>
                </a:spcBef>
                <a:spcAft>
                  <a:spcPct val="0"/>
                </a:spcAft>
              </a:pPr>
              <a:t>4</a:t>
            </a:fld>
            <a:endParaRPr lang="hu-HU">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717F8D-9914-4F13-8943-B1274C3AE84D}" type="slidenum">
              <a:rPr lang="hu-HU">
                <a:cs typeface="Arial" charset="0"/>
              </a:rPr>
              <a:pPr fontAlgn="base">
                <a:spcBef>
                  <a:spcPct val="0"/>
                </a:spcBef>
                <a:spcAft>
                  <a:spcPct val="0"/>
                </a:spcAft>
              </a:pPr>
              <a:t>12</a:t>
            </a:fld>
            <a:endParaRPr lang="hu-HU">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B67C1BD-C3A8-4DD0-A10B-F90DA9B323E2}" type="slidenum">
              <a:rPr lang="hu-HU">
                <a:cs typeface="Arial" charset="0"/>
              </a:rPr>
              <a:pPr fontAlgn="base">
                <a:spcBef>
                  <a:spcPct val="0"/>
                </a:spcBef>
                <a:spcAft>
                  <a:spcPct val="0"/>
                </a:spcAft>
              </a:pPr>
              <a:t>14</a:t>
            </a:fld>
            <a:endParaRPr lang="hu-HU">
              <a:cs typeface="Arial" charset="0"/>
            </a:endParaRPr>
          </a:p>
        </p:txBody>
      </p:sp>
      <p:sp>
        <p:nvSpPr>
          <p:cNvPr id="30722" name="Rectangle 2"/>
          <p:cNvSpPr>
            <a:spLocks noGrp="1" noRot="1" noChangeArrowheads="1" noTextEdit="1"/>
          </p:cNvSpPr>
          <p:nvPr>
            <p:ph type="sldImg"/>
          </p:nvPr>
        </p:nvSpPr>
        <p:spPr bwMode="auto">
          <a:noFill/>
          <a:ln>
            <a:solidFill>
              <a:srgbClr val="000000"/>
            </a:solidFill>
            <a:miter lim="800000"/>
            <a:headEnd/>
            <a:tailEnd/>
          </a:ln>
        </p:spPr>
      </p:sp>
      <p:sp>
        <p:nvSpPr>
          <p:cNvPr id="30723"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indent="190500" algn="ctr">
              <a:spcBef>
                <a:spcPct val="0"/>
              </a:spcBef>
            </a:pPr>
            <a:r>
              <a:rPr lang="en-US" smtClean="0"/>
              <a:t>Jinarajadasa C., </a:t>
            </a:r>
            <a:r>
              <a:rPr lang="en-US" i="1" smtClean="0"/>
              <a:t>First Principles of Theosophy,</a:t>
            </a:r>
            <a:r>
              <a:rPr lang="en-US" smtClean="0"/>
              <a:t> TPH, 1960, Fig. 55, p. 166</a:t>
            </a:r>
          </a:p>
          <a:p>
            <a:pPr indent="190500" algn="ctr">
              <a:spcBef>
                <a:spcPct val="0"/>
              </a:spcBef>
            </a:pPr>
            <a:r>
              <a:rPr lang="en-US" smtClean="0"/>
              <a:t>(Also see Leadbeater C.W., </a:t>
            </a:r>
            <a:r>
              <a:rPr lang="en-US" i="1" smtClean="0"/>
              <a:t>Man, Visible and Invisible,</a:t>
            </a:r>
            <a:r>
              <a:rPr lang="en-US" smtClean="0"/>
              <a:t> TPH, 1971, Plate II)</a:t>
            </a:r>
          </a:p>
          <a:p>
            <a:pPr indent="190500" algn="ctr">
              <a:spcBef>
                <a:spcPct val="0"/>
              </a:spcBef>
            </a:pPr>
            <a:endParaRPr lang="en-US" smtClean="0"/>
          </a:p>
          <a:p>
            <a:pPr indent="190500" algn="just">
              <a:spcBef>
                <a:spcPct val="0"/>
              </a:spcBef>
            </a:pPr>
            <a:r>
              <a:rPr lang="en-US" smtClean="0"/>
              <a:t>The </a:t>
            </a:r>
            <a:r>
              <a:rPr lang="en-US" b="1" smtClean="0"/>
              <a:t>Monad </a:t>
            </a:r>
            <a:r>
              <a:rPr lang="en-US" i="1" smtClean="0"/>
              <a:t>(Turîyâtma)</a:t>
            </a:r>
            <a:r>
              <a:rPr lang="en-US" b="1" i="1" smtClean="0"/>
              <a:t>, </a:t>
            </a:r>
            <a:r>
              <a:rPr lang="en-US" smtClean="0"/>
              <a:t>existing on the </a:t>
            </a:r>
            <a:r>
              <a:rPr lang="en-US" i="1" smtClean="0"/>
              <a:t>Anupâdaka</a:t>
            </a:r>
            <a:r>
              <a:rPr lang="en-US" smtClean="0"/>
              <a:t> Plane, puts forth a reflection of itself and acquires vehicles on the lower Planes for the sake of gaining experience.  The Permanent Atoms and Principles get attached to the Monad with the help of the seven </a:t>
            </a:r>
            <a:r>
              <a:rPr lang="en-US" b="1" smtClean="0"/>
              <a:t>Creative Hierarchies</a:t>
            </a:r>
            <a:r>
              <a:rPr lang="en-US" smtClean="0"/>
              <a:t>.</a:t>
            </a:r>
          </a:p>
          <a:p>
            <a:pPr indent="190500" algn="just">
              <a:spcBef>
                <a:spcPct val="0"/>
              </a:spcBef>
            </a:pPr>
            <a:r>
              <a:rPr lang="en-US" smtClean="0"/>
              <a:t>The four lower Principles constitute the perishable </a:t>
            </a:r>
            <a:r>
              <a:rPr lang="en-US" b="1" smtClean="0"/>
              <a:t>Personality</a:t>
            </a:r>
            <a:r>
              <a:rPr lang="en-US" smtClean="0"/>
              <a:t>, which is renewed every incarnation.  The real </a:t>
            </a:r>
            <a:r>
              <a:rPr lang="en-US" b="1" smtClean="0"/>
              <a:t>Individual</a:t>
            </a:r>
            <a:r>
              <a:rPr lang="en-US" smtClean="0"/>
              <a:t>, the Self </a:t>
            </a:r>
            <a:r>
              <a:rPr lang="en-US" i="1" smtClean="0"/>
              <a:t>(Jîvâtma)</a:t>
            </a:r>
            <a:r>
              <a:rPr lang="en-US" smtClean="0"/>
              <a:t> continues in the Causal Body, lasts throughout the Human stage.</a:t>
            </a:r>
          </a:p>
          <a:p>
            <a:pPr indent="190500">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D58255A-3EE1-4652-927E-D7ECFC42F239}" type="slidenum">
              <a:rPr lang="hu-HU">
                <a:cs typeface="Arial" charset="0"/>
              </a:rPr>
              <a:pPr fontAlgn="base">
                <a:spcBef>
                  <a:spcPct val="0"/>
                </a:spcBef>
                <a:spcAft>
                  <a:spcPct val="0"/>
                </a:spcAft>
              </a:pPr>
              <a:t>15</a:t>
            </a:fld>
            <a:endParaRPr lang="hu-HU">
              <a:cs typeface="Arial" charset="0"/>
            </a:endParaRPr>
          </a:p>
        </p:txBody>
      </p:sp>
      <p:sp>
        <p:nvSpPr>
          <p:cNvPr id="32770" name="Rectangle 2"/>
          <p:cNvSpPr>
            <a:spLocks noGrp="1" noRot="1" noChangeArrowheads="1" noTextEdit="1"/>
          </p:cNvSpPr>
          <p:nvPr>
            <p:ph type="sldImg"/>
          </p:nvPr>
        </p:nvSpPr>
        <p:spPr bwMode="auto">
          <a:noFill/>
          <a:ln>
            <a:solidFill>
              <a:srgbClr val="000000"/>
            </a:solidFill>
            <a:miter lim="800000"/>
            <a:headEnd/>
            <a:tailEnd/>
          </a:ln>
        </p:spPr>
      </p:sp>
      <p:sp>
        <p:nvSpPr>
          <p:cNvPr id="32771"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a:spcBef>
                <a:spcPct val="0"/>
              </a:spcBef>
            </a:pPr>
            <a:endParaRPr lang="en-US" smtClean="0"/>
          </a:p>
          <a:p>
            <a:pPr algn="just">
              <a:spcBef>
                <a:spcPct val="0"/>
              </a:spcBef>
            </a:pPr>
            <a:r>
              <a:rPr lang="en-US" smtClean="0"/>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010A05-5F8D-4C82-979D-2B3660A67543}" type="slidenum">
              <a:rPr lang="hu-HU">
                <a:cs typeface="Arial" charset="0"/>
              </a:rPr>
              <a:pPr fontAlgn="base">
                <a:spcBef>
                  <a:spcPct val="0"/>
                </a:spcBef>
                <a:spcAft>
                  <a:spcPct val="0"/>
                </a:spcAft>
              </a:pPr>
              <a:t>21</a:t>
            </a:fld>
            <a:endParaRPr lang="hu-HU">
              <a:cs typeface="Arial" charset="0"/>
            </a:endParaRPr>
          </a:p>
        </p:txBody>
      </p:sp>
      <p:sp>
        <p:nvSpPr>
          <p:cNvPr id="39938" name="Rectangle 2"/>
          <p:cNvSpPr>
            <a:spLocks noGrp="1" noRot="1" noChangeArrowheads="1" noTextEdit="1"/>
          </p:cNvSpPr>
          <p:nvPr>
            <p:ph type="sldImg"/>
          </p:nvPr>
        </p:nvSpPr>
        <p:spPr bwMode="auto">
          <a:noFill/>
          <a:ln>
            <a:solidFill>
              <a:srgbClr val="000000"/>
            </a:solidFill>
            <a:miter lim="800000"/>
            <a:headEnd/>
            <a:tailEnd/>
          </a:ln>
        </p:spPr>
      </p:sp>
      <p:sp>
        <p:nvSpPr>
          <p:cNvPr id="39939" name="Rectangle 3"/>
          <p:cNvSpPr>
            <a:spLocks noGrp="1" noChangeArrowheads="1"/>
          </p:cNvSpPr>
          <p:nvPr>
            <p:ph type="body" idx="1"/>
          </p:nvPr>
        </p:nvSpPr>
        <p:spPr bwMode="auto">
          <a:xfrm>
            <a:off x="990600" y="4343400"/>
            <a:ext cx="4876800" cy="4114800"/>
          </a:xfrm>
          <a:noFill/>
        </p:spPr>
        <p:txBody>
          <a:bodyPr wrap="square" numCol="1" anchor="t" anchorCtr="0" compatLnSpc="1">
            <a:prstTxWarp prst="textNoShape">
              <a:avLst/>
            </a:prstTxWarp>
          </a:bodyPr>
          <a:lstStyle/>
          <a:p>
            <a:pPr algn="ctr">
              <a:spcBef>
                <a:spcPct val="0"/>
              </a:spcBef>
            </a:pPr>
            <a:r>
              <a:rPr lang="en-US" smtClean="0"/>
              <a:t>Pearson N.,  </a:t>
            </a:r>
            <a:r>
              <a:rPr lang="en-US" i="1" smtClean="0"/>
              <a:t>Space, Time and Self,</a:t>
            </a:r>
            <a:r>
              <a:rPr lang="en-US" smtClean="0"/>
              <a:t> TPH, 1964, Fig. 76, p. 198</a:t>
            </a:r>
          </a:p>
          <a:p>
            <a:pPr algn="ctr">
              <a:spcBef>
                <a:spcPct val="0"/>
              </a:spcBef>
            </a:pPr>
            <a:endParaRPr lang="en-US" smtClean="0"/>
          </a:p>
          <a:p>
            <a:pPr algn="just">
              <a:spcBef>
                <a:spcPct val="0"/>
              </a:spcBef>
            </a:pPr>
            <a:r>
              <a:rPr lang="en-US" smtClean="0"/>
              <a:t>      This slide gives the stages at which the various </a:t>
            </a:r>
            <a:r>
              <a:rPr lang="en-US" b="1" smtClean="0"/>
              <a:t>Chakras</a:t>
            </a:r>
            <a:r>
              <a:rPr lang="en-US" smtClean="0"/>
              <a:t> come into prominence.  The periodic shift of emphasis on the level of consciousness as the incarnation progresses is depicted.</a:t>
            </a:r>
          </a:p>
          <a:p>
            <a:pPr algn="just">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E0ACFBE0-1EB0-4092-A076-1DD7CA974C3E}" type="datetimeFigureOut">
              <a:rPr lang="hu-HU"/>
              <a:pPr>
                <a:defRPr/>
              </a:pPr>
              <a:t>2011.10.18.</a:t>
            </a:fld>
            <a:endParaRPr lang="hu-HU"/>
          </a:p>
        </p:txBody>
      </p:sp>
      <p:sp>
        <p:nvSpPr>
          <p:cNvPr id="6" name="Footer Placeholder 1"/>
          <p:cNvSpPr>
            <a:spLocks noGrp="1"/>
          </p:cNvSpPr>
          <p:nvPr>
            <p:ph type="ftr" sz="quarter" idx="11"/>
          </p:nvPr>
        </p:nvSpPr>
        <p:spPr/>
        <p:txBody>
          <a:bodyPr/>
          <a:lstStyle>
            <a:lvl1pPr>
              <a:defRPr/>
            </a:lvl1pPr>
          </a:lstStyle>
          <a:p>
            <a:pPr>
              <a:defRPr/>
            </a:pPr>
            <a:endParaRPr lang="hu-HU"/>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3AE76D24-423A-4B61-9BB6-243B19EBF91E}" type="slidenum">
              <a:rPr lang="hu-HU"/>
              <a:pPr>
                <a:defRPr/>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30B75056-ED4D-4C4A-A493-376CD0E02D7A}" type="datetimeFigureOut">
              <a:rPr lang="hu-HU"/>
              <a:pPr>
                <a:defRPr/>
              </a:pPr>
              <a:t>2011.10.18.</a:t>
            </a:fld>
            <a:endParaRPr lang="hu-HU"/>
          </a:p>
        </p:txBody>
      </p:sp>
      <p:sp>
        <p:nvSpPr>
          <p:cNvPr id="5" name="Footer Placeholder 27"/>
          <p:cNvSpPr>
            <a:spLocks noGrp="1"/>
          </p:cNvSpPr>
          <p:nvPr>
            <p:ph type="ftr" sz="quarter" idx="11"/>
          </p:nvPr>
        </p:nvSpPr>
        <p:spPr/>
        <p:txBody>
          <a:bodyPr/>
          <a:lstStyle>
            <a:lvl1pPr>
              <a:defRPr/>
            </a:lvl1pPr>
          </a:lstStyle>
          <a:p>
            <a:pPr>
              <a:defRPr/>
            </a:pPr>
            <a:endParaRPr lang="hu-HU"/>
          </a:p>
        </p:txBody>
      </p:sp>
      <p:sp>
        <p:nvSpPr>
          <p:cNvPr id="6" name="Slide Number Placeholder 4"/>
          <p:cNvSpPr>
            <a:spLocks noGrp="1"/>
          </p:cNvSpPr>
          <p:nvPr>
            <p:ph type="sldNum" sz="quarter" idx="12"/>
          </p:nvPr>
        </p:nvSpPr>
        <p:spPr/>
        <p:txBody>
          <a:bodyPr/>
          <a:lstStyle>
            <a:lvl1pPr>
              <a:defRPr/>
            </a:lvl1pPr>
          </a:lstStyle>
          <a:p>
            <a:pPr>
              <a:defRPr/>
            </a:pPr>
            <a:fld id="{77788401-09CD-443D-9004-0E4CFDEC825D}" type="slidenum">
              <a:rPr lang="hu-HU"/>
              <a:pPr>
                <a:defRPr/>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D65CC1-9730-42C0-8351-9734650BA7CE}" type="datetimeFigureOut">
              <a:rPr lang="hu-HU"/>
              <a:pPr>
                <a:defRPr/>
              </a:pPr>
              <a:t>2011.10.18.</a:t>
            </a:fld>
            <a:endParaRPr lang="hu-HU"/>
          </a:p>
        </p:txBody>
      </p:sp>
      <p:sp>
        <p:nvSpPr>
          <p:cNvPr id="5" name="Footer Placeholder 4"/>
          <p:cNvSpPr>
            <a:spLocks noGrp="1"/>
          </p:cNvSpPr>
          <p:nvPr>
            <p:ph type="ftr" sz="quarter" idx="11"/>
          </p:nvPr>
        </p:nvSpPr>
        <p:spPr/>
        <p:txBody>
          <a:bodyPr/>
          <a:lstStyle>
            <a:lvl1pPr>
              <a:defRPr/>
            </a:lvl1pPr>
          </a:lstStyle>
          <a:p>
            <a:pPr>
              <a:defRPr/>
            </a:pPr>
            <a:endParaRPr lang="hu-HU"/>
          </a:p>
        </p:txBody>
      </p:sp>
      <p:sp>
        <p:nvSpPr>
          <p:cNvPr id="6" name="Slide Number Placeholder 5"/>
          <p:cNvSpPr>
            <a:spLocks noGrp="1"/>
          </p:cNvSpPr>
          <p:nvPr>
            <p:ph type="sldNum" sz="quarter" idx="12"/>
          </p:nvPr>
        </p:nvSpPr>
        <p:spPr/>
        <p:txBody>
          <a:bodyPr/>
          <a:lstStyle>
            <a:lvl1pPr>
              <a:defRPr/>
            </a:lvl1pPr>
          </a:lstStyle>
          <a:p>
            <a:pPr>
              <a:defRPr/>
            </a:pPr>
            <a:fld id="{3EBC2E4A-D2CD-454D-A816-D859132C72EB}" type="slidenum">
              <a:rPr lang="hu-HU"/>
              <a:pPr>
                <a:defRPr/>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8521D946-6E28-4954-ABC7-659EB4C688F3}" type="datetimeFigureOut">
              <a:rPr lang="hu-HU"/>
              <a:pPr>
                <a:defRPr/>
              </a:pPr>
              <a:t>2011.10.18.</a:t>
            </a:fld>
            <a:endParaRPr lang="hu-HU"/>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hu-HU"/>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58367E75-63C1-4DAD-819F-713ADB2C1E0A}" type="slidenum">
              <a:rPr lang="hu-HU"/>
              <a:pPr>
                <a:defRPr/>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B378C37B-3402-4153-A9F3-B975024968EA}" type="datetimeFigureOut">
              <a:rPr lang="hu-HU"/>
              <a:pPr>
                <a:defRPr/>
              </a:pPr>
              <a:t>2011.10.18.</a:t>
            </a:fld>
            <a:endParaRPr lang="hu-HU"/>
          </a:p>
        </p:txBody>
      </p:sp>
      <p:sp>
        <p:nvSpPr>
          <p:cNvPr id="7" name="Footer Placeholder 10"/>
          <p:cNvSpPr>
            <a:spLocks noGrp="1"/>
          </p:cNvSpPr>
          <p:nvPr>
            <p:ph type="ftr" sz="quarter" idx="11"/>
          </p:nvPr>
        </p:nvSpPr>
        <p:spPr/>
        <p:txBody>
          <a:bodyPr/>
          <a:lstStyle>
            <a:lvl1pPr>
              <a:defRPr/>
            </a:lvl1pPr>
          </a:lstStyle>
          <a:p>
            <a:pPr>
              <a:defRPr/>
            </a:pPr>
            <a:endParaRPr lang="hu-HU"/>
          </a:p>
        </p:txBody>
      </p:sp>
      <p:sp>
        <p:nvSpPr>
          <p:cNvPr id="9" name="Slide Number Placeholder 15"/>
          <p:cNvSpPr>
            <a:spLocks noGrp="1"/>
          </p:cNvSpPr>
          <p:nvPr>
            <p:ph type="sldNum" sz="quarter" idx="12"/>
          </p:nvPr>
        </p:nvSpPr>
        <p:spPr/>
        <p:txBody>
          <a:bodyPr/>
          <a:lstStyle>
            <a:lvl1pPr>
              <a:defRPr/>
            </a:lvl1pPr>
          </a:lstStyle>
          <a:p>
            <a:pPr>
              <a:defRPr/>
            </a:pPr>
            <a:fld id="{29CAABFF-A4DA-4D5C-A0AD-48A29CD66F0C}" type="slidenum">
              <a:rPr lang="hu-HU"/>
              <a:pPr>
                <a:defRPr/>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641B8543-0C82-453D-8541-5A47BF4D472C}" type="datetimeFigureOut">
              <a:rPr lang="hu-HU"/>
              <a:pPr>
                <a:defRPr/>
              </a:pPr>
              <a:t>2011.10.18.</a:t>
            </a:fld>
            <a:endParaRPr lang="hu-HU"/>
          </a:p>
        </p:txBody>
      </p:sp>
      <p:sp>
        <p:nvSpPr>
          <p:cNvPr id="6" name="Footer Placeholder 27"/>
          <p:cNvSpPr>
            <a:spLocks noGrp="1"/>
          </p:cNvSpPr>
          <p:nvPr>
            <p:ph type="ftr" sz="quarter" idx="11"/>
          </p:nvPr>
        </p:nvSpPr>
        <p:spPr/>
        <p:txBody>
          <a:bodyPr/>
          <a:lstStyle>
            <a:lvl1pPr>
              <a:defRPr/>
            </a:lvl1pPr>
          </a:lstStyle>
          <a:p>
            <a:pPr>
              <a:defRPr/>
            </a:pPr>
            <a:endParaRPr lang="hu-HU"/>
          </a:p>
        </p:txBody>
      </p:sp>
      <p:sp>
        <p:nvSpPr>
          <p:cNvPr id="7" name="Slide Number Placeholder 4"/>
          <p:cNvSpPr>
            <a:spLocks noGrp="1"/>
          </p:cNvSpPr>
          <p:nvPr>
            <p:ph type="sldNum" sz="quarter" idx="12"/>
          </p:nvPr>
        </p:nvSpPr>
        <p:spPr/>
        <p:txBody>
          <a:bodyPr/>
          <a:lstStyle>
            <a:lvl1pPr>
              <a:defRPr/>
            </a:lvl1pPr>
          </a:lstStyle>
          <a:p>
            <a:pPr>
              <a:defRPr/>
            </a:pPr>
            <a:fld id="{49B27425-6876-4357-A76B-07D66CD5BD3A}" type="slidenum">
              <a:rPr lang="hu-HU"/>
              <a:pPr>
                <a:defRPr/>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95C600B0-124C-43A7-AB8E-E43796CB6A22}" type="datetimeFigureOut">
              <a:rPr lang="hu-HU"/>
              <a:pPr>
                <a:defRPr/>
              </a:pPr>
              <a:t>2011.10.18.</a:t>
            </a:fld>
            <a:endParaRPr lang="hu-HU"/>
          </a:p>
        </p:txBody>
      </p:sp>
      <p:sp>
        <p:nvSpPr>
          <p:cNvPr id="9" name="Footer Placeholder 5"/>
          <p:cNvSpPr>
            <a:spLocks noGrp="1"/>
          </p:cNvSpPr>
          <p:nvPr>
            <p:ph type="ftr" sz="quarter" idx="11"/>
          </p:nvPr>
        </p:nvSpPr>
        <p:spPr/>
        <p:txBody>
          <a:bodyPr/>
          <a:lstStyle>
            <a:lvl1pPr>
              <a:defRPr/>
            </a:lvl1pPr>
          </a:lstStyle>
          <a:p>
            <a:pPr>
              <a:defRPr/>
            </a:pPr>
            <a:endParaRPr lang="hu-HU"/>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A0ECA6D4-6DA6-41AC-A6A9-F5365219A1B8}" type="slidenum">
              <a:rPr lang="hu-HU"/>
              <a:pPr>
                <a:defRPr/>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CE63613D-5A31-4930-BCC0-9041C6E3B7FA}" type="datetimeFigureOut">
              <a:rPr lang="hu-HU"/>
              <a:pPr>
                <a:defRPr/>
              </a:pPr>
              <a:t>2011.10.18.</a:t>
            </a:fld>
            <a:endParaRPr lang="hu-HU"/>
          </a:p>
        </p:txBody>
      </p:sp>
      <p:sp>
        <p:nvSpPr>
          <p:cNvPr id="4" name="Footer Placeholder 27"/>
          <p:cNvSpPr>
            <a:spLocks noGrp="1"/>
          </p:cNvSpPr>
          <p:nvPr>
            <p:ph type="ftr" sz="quarter" idx="11"/>
          </p:nvPr>
        </p:nvSpPr>
        <p:spPr/>
        <p:txBody>
          <a:bodyPr/>
          <a:lstStyle>
            <a:lvl1pPr>
              <a:defRPr/>
            </a:lvl1pPr>
          </a:lstStyle>
          <a:p>
            <a:pPr>
              <a:defRPr/>
            </a:pPr>
            <a:endParaRPr lang="hu-HU"/>
          </a:p>
        </p:txBody>
      </p:sp>
      <p:sp>
        <p:nvSpPr>
          <p:cNvPr id="5" name="Slide Number Placeholder 4"/>
          <p:cNvSpPr>
            <a:spLocks noGrp="1"/>
          </p:cNvSpPr>
          <p:nvPr>
            <p:ph type="sldNum" sz="quarter" idx="12"/>
          </p:nvPr>
        </p:nvSpPr>
        <p:spPr/>
        <p:txBody>
          <a:bodyPr/>
          <a:lstStyle>
            <a:lvl1pPr>
              <a:defRPr/>
            </a:lvl1pPr>
          </a:lstStyle>
          <a:p>
            <a:pPr>
              <a:defRPr/>
            </a:pPr>
            <a:fld id="{CC4C0518-76E1-4BD8-A7FB-65D874361870}" type="slidenum">
              <a:rPr lang="hu-HU"/>
              <a:pPr>
                <a:defRPr/>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F55E019B-66DA-4B2B-A8B4-ABADA2C6381B}" type="datetimeFigureOut">
              <a:rPr lang="hu-HU"/>
              <a:pPr>
                <a:defRPr/>
              </a:pPr>
              <a:t>2011.10.18.</a:t>
            </a:fld>
            <a:endParaRPr lang="hu-HU"/>
          </a:p>
        </p:txBody>
      </p:sp>
      <p:sp>
        <p:nvSpPr>
          <p:cNvPr id="3" name="Footer Placeholder 23"/>
          <p:cNvSpPr>
            <a:spLocks noGrp="1"/>
          </p:cNvSpPr>
          <p:nvPr>
            <p:ph type="ftr" sz="quarter" idx="11"/>
          </p:nvPr>
        </p:nvSpPr>
        <p:spPr/>
        <p:txBody>
          <a:bodyPr/>
          <a:lstStyle>
            <a:lvl1pPr>
              <a:defRPr/>
            </a:lvl1pPr>
          </a:lstStyle>
          <a:p>
            <a:pPr>
              <a:defRPr/>
            </a:pPr>
            <a:endParaRPr lang="hu-HU"/>
          </a:p>
        </p:txBody>
      </p:sp>
      <p:sp>
        <p:nvSpPr>
          <p:cNvPr id="4" name="Slide Number Placeholder 6"/>
          <p:cNvSpPr>
            <a:spLocks noGrp="1"/>
          </p:cNvSpPr>
          <p:nvPr>
            <p:ph type="sldNum" sz="quarter" idx="12"/>
          </p:nvPr>
        </p:nvSpPr>
        <p:spPr/>
        <p:txBody>
          <a:bodyPr/>
          <a:lstStyle>
            <a:lvl1pPr>
              <a:defRPr/>
            </a:lvl1pPr>
          </a:lstStyle>
          <a:p>
            <a:pPr>
              <a:defRPr/>
            </a:pPr>
            <a:fld id="{80A9F121-9E79-49B3-A3F5-A603BB4037D5}"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96EFFC29-5FE0-4236-B3ED-33D4E131A276}" type="datetimeFigureOut">
              <a:rPr lang="hu-HU"/>
              <a:pPr>
                <a:defRPr/>
              </a:pPr>
              <a:t>2011.10.18.</a:t>
            </a:fld>
            <a:endParaRPr lang="hu-HU"/>
          </a:p>
        </p:txBody>
      </p:sp>
      <p:sp>
        <p:nvSpPr>
          <p:cNvPr id="7" name="Footer Placeholder 28"/>
          <p:cNvSpPr>
            <a:spLocks noGrp="1"/>
          </p:cNvSpPr>
          <p:nvPr>
            <p:ph type="ftr" sz="quarter" idx="11"/>
          </p:nvPr>
        </p:nvSpPr>
        <p:spPr/>
        <p:txBody>
          <a:bodyPr/>
          <a:lstStyle>
            <a:lvl1pPr>
              <a:defRPr/>
            </a:lvl1pPr>
          </a:lstStyle>
          <a:p>
            <a:pPr>
              <a:defRPr/>
            </a:pPr>
            <a:endParaRPr lang="hu-HU"/>
          </a:p>
        </p:txBody>
      </p:sp>
      <p:sp>
        <p:nvSpPr>
          <p:cNvPr id="8" name="Slide Number Placeholder 6"/>
          <p:cNvSpPr>
            <a:spLocks noGrp="1"/>
          </p:cNvSpPr>
          <p:nvPr>
            <p:ph type="sldNum" sz="quarter" idx="12"/>
          </p:nvPr>
        </p:nvSpPr>
        <p:spPr/>
        <p:txBody>
          <a:bodyPr/>
          <a:lstStyle>
            <a:lvl1pPr>
              <a:defRPr/>
            </a:lvl1pPr>
          </a:lstStyle>
          <a:p>
            <a:pPr>
              <a:defRPr/>
            </a:pPr>
            <a:fld id="{8D2EA992-78FE-4152-B185-506662E17126}"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7BE6F716-9A1C-4B9E-BDB3-18194A3B62C1}" type="datetimeFigureOut">
              <a:rPr lang="hu-HU"/>
              <a:pPr>
                <a:defRPr/>
              </a:pPr>
              <a:t>2011.10.18.</a:t>
            </a:fld>
            <a:endParaRPr lang="hu-HU"/>
          </a:p>
        </p:txBody>
      </p:sp>
      <p:sp>
        <p:nvSpPr>
          <p:cNvPr id="6" name="Footer Placeholder 4"/>
          <p:cNvSpPr>
            <a:spLocks noGrp="1"/>
          </p:cNvSpPr>
          <p:nvPr>
            <p:ph type="ftr" sz="quarter" idx="11"/>
          </p:nvPr>
        </p:nvSpPr>
        <p:spPr/>
        <p:txBody>
          <a:bodyPr/>
          <a:lstStyle>
            <a:lvl1pPr>
              <a:defRPr/>
            </a:lvl1pPr>
          </a:lstStyle>
          <a:p>
            <a:pPr>
              <a:defRPr/>
            </a:pPr>
            <a:endParaRPr lang="hu-HU"/>
          </a:p>
        </p:txBody>
      </p:sp>
      <p:sp>
        <p:nvSpPr>
          <p:cNvPr id="7" name="Slide Number Placeholder 30"/>
          <p:cNvSpPr>
            <a:spLocks noGrp="1"/>
          </p:cNvSpPr>
          <p:nvPr>
            <p:ph type="sldNum" sz="quarter" idx="12"/>
          </p:nvPr>
        </p:nvSpPr>
        <p:spPr/>
        <p:txBody>
          <a:bodyPr/>
          <a:lstStyle>
            <a:lvl1pPr>
              <a:defRPr/>
            </a:lvl1pPr>
          </a:lstStyle>
          <a:p>
            <a:pPr>
              <a:defRPr/>
            </a:pPr>
            <a:fld id="{ACF32E5A-2D3A-4084-AC71-EEEEB0533C41}"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42A2F1C1-6D53-48F9-8E33-C0F030BBE956}" type="datetimeFigureOut">
              <a:rPr lang="hu-HU"/>
              <a:pPr>
                <a:defRPr/>
              </a:pPr>
              <a:t>2011.10.18.</a:t>
            </a:fld>
            <a:endParaRPr lang="hu-HU"/>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hu-HU"/>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1DEF3089-9E09-4845-82A6-28D3EB37EC68}" type="slidenum">
              <a:rPr lang="hu-HU"/>
              <a:pPr>
                <a:defRPr/>
              </a:pPr>
              <a:t>‹#›</a:t>
            </a:fld>
            <a:endParaRPr lang="hu-HU"/>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07" r:id="rId4"/>
    <p:sldLayoutId id="2147483711" r:id="rId5"/>
    <p:sldLayoutId id="2147483706" r:id="rId6"/>
    <p:sldLayoutId id="2147483712" r:id="rId7"/>
    <p:sldLayoutId id="2147483713" r:id="rId8"/>
    <p:sldLayoutId id="2147483714" r:id="rId9"/>
    <p:sldLayoutId id="2147483705" r:id="rId10"/>
    <p:sldLayoutId id="2147483715"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12.wmf"/><Relationship Id="rId4" Type="http://schemas.openxmlformats.org/officeDocument/2006/relationships/image" Target="../media/image11.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scientificexploration.org/journal/jse_04_2_stevenson.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180187"/>
            <a:ext cx="8458200" cy="1222375"/>
          </a:xfrm>
        </p:spPr>
        <p:txBody>
          <a:bodyPr/>
          <a:lstStyle/>
          <a:p>
            <a:pPr fontAlgn="auto">
              <a:spcAft>
                <a:spcPts val="0"/>
              </a:spcAft>
              <a:defRPr/>
            </a:pPr>
            <a:r>
              <a:rPr lang="hu-HU" dirty="0"/>
              <a:t>Egy életem, </a:t>
            </a:r>
            <a:r>
              <a:rPr lang="hu-HU" dirty="0" smtClean="0"/>
              <a:t>e</a:t>
            </a:r>
            <a:r>
              <a:rPr lang="en-US" dirty="0" err="1" smtClean="0"/>
              <a:t>gy</a:t>
            </a:r>
            <a:r>
              <a:rPr lang="hu-HU" dirty="0" smtClean="0"/>
              <a:t> halálom</a:t>
            </a:r>
            <a:r>
              <a:rPr lang="en-US" dirty="0" smtClean="0"/>
              <a:t>… </a:t>
            </a:r>
            <a:r>
              <a:rPr lang="en-US" dirty="0" err="1" smtClean="0"/>
              <a:t>Vagy</a:t>
            </a:r>
            <a:r>
              <a:rPr lang="en-US" dirty="0" smtClean="0"/>
              <a:t> m</a:t>
            </a:r>
            <a:r>
              <a:rPr lang="hu-HU" dirty="0" smtClean="0"/>
              <a:t>égsem?</a:t>
            </a:r>
            <a:endParaRPr lang="hu-HU" dirty="0"/>
          </a:p>
        </p:txBody>
      </p:sp>
      <p:sp>
        <p:nvSpPr>
          <p:cNvPr id="3" name="Subtitle 2"/>
          <p:cNvSpPr>
            <a:spLocks noGrp="1"/>
          </p:cNvSpPr>
          <p:nvPr>
            <p:ph type="subTitle" idx="1"/>
          </p:nvPr>
        </p:nvSpPr>
        <p:spPr>
          <a:xfrm>
            <a:off x="381000" y="3213100"/>
            <a:ext cx="8458200" cy="914400"/>
          </a:xfrm>
        </p:spPr>
        <p:txBody>
          <a:bodyPr>
            <a:normAutofit/>
          </a:bodyPr>
          <a:lstStyle/>
          <a:p>
            <a:pPr fontAlgn="auto">
              <a:spcAft>
                <a:spcPts val="0"/>
              </a:spcAft>
              <a:buFont typeface="Wingdings 2"/>
              <a:buNone/>
              <a:defRPr/>
            </a:pPr>
            <a:r>
              <a:rPr lang="hu-HU" dirty="0" smtClean="0"/>
              <a:t>A Reinkarnáció, mint az Isteni Terv része</a:t>
            </a:r>
            <a:endParaRPr lang="hu-HU" dirty="0"/>
          </a:p>
        </p:txBody>
      </p:sp>
      <p:sp>
        <p:nvSpPr>
          <p:cNvPr id="4" name="Szövegdoboz 3"/>
          <p:cNvSpPr txBox="1">
            <a:spLocks noChangeArrowheads="1"/>
          </p:cNvSpPr>
          <p:nvPr/>
        </p:nvSpPr>
        <p:spPr bwMode="auto">
          <a:xfrm>
            <a:off x="6429375" y="5956300"/>
            <a:ext cx="2643188" cy="830263"/>
          </a:xfrm>
          <a:prstGeom prst="rect">
            <a:avLst/>
          </a:prstGeom>
          <a:noFill/>
          <a:ln w="9525">
            <a:noFill/>
            <a:miter lim="800000"/>
            <a:headEnd/>
            <a:tailEnd/>
          </a:ln>
        </p:spPr>
        <p:txBody>
          <a:bodyPr>
            <a:spAutoFit/>
          </a:bodyPr>
          <a:lstStyle/>
          <a:p>
            <a:pPr fontAlgn="auto">
              <a:spcBef>
                <a:spcPts val="0"/>
              </a:spcBef>
              <a:spcAft>
                <a:spcPts val="0"/>
              </a:spcAft>
              <a:defRPr/>
            </a:pPr>
            <a:r>
              <a:rPr lang="hu-HU" sz="1600" dirty="0">
                <a:solidFill>
                  <a:schemeClr val="tx2">
                    <a:lumMod val="75000"/>
                  </a:schemeClr>
                </a:solidFill>
                <a:latin typeface="Calibri" pitchFamily="34" charset="0"/>
                <a:cs typeface="+mn-cs"/>
              </a:rPr>
              <a:t>Miskolczi Gábor, </a:t>
            </a:r>
          </a:p>
          <a:p>
            <a:pPr fontAlgn="auto">
              <a:spcBef>
                <a:spcPts val="0"/>
              </a:spcBef>
              <a:spcAft>
                <a:spcPts val="0"/>
              </a:spcAft>
              <a:defRPr/>
            </a:pPr>
            <a:r>
              <a:rPr lang="hu-HU" sz="1600" dirty="0">
                <a:solidFill>
                  <a:schemeClr val="tx2">
                    <a:lumMod val="75000"/>
                  </a:schemeClr>
                </a:solidFill>
                <a:latin typeface="Calibri" pitchFamily="34" charset="0"/>
                <a:cs typeface="+mn-cs"/>
              </a:rPr>
              <a:t>Magyar Teozófia</a:t>
            </a:r>
            <a:r>
              <a:rPr lang="en-US" sz="1600" dirty="0" err="1">
                <a:solidFill>
                  <a:schemeClr val="tx2">
                    <a:lumMod val="75000"/>
                  </a:schemeClr>
                </a:solidFill>
                <a:latin typeface="Calibri" pitchFamily="34" charset="0"/>
                <a:cs typeface="+mn-cs"/>
              </a:rPr>
              <a:t>i</a:t>
            </a:r>
            <a:r>
              <a:rPr lang="hu-HU" sz="1600" dirty="0">
                <a:solidFill>
                  <a:schemeClr val="tx2">
                    <a:lumMod val="75000"/>
                  </a:schemeClr>
                </a:solidFill>
                <a:latin typeface="Calibri" pitchFamily="34" charset="0"/>
                <a:cs typeface="+mn-cs"/>
              </a:rPr>
              <a:t> Társulat</a:t>
            </a:r>
          </a:p>
          <a:p>
            <a:pPr fontAlgn="auto">
              <a:spcBef>
                <a:spcPts val="0"/>
              </a:spcBef>
              <a:spcAft>
                <a:spcPts val="0"/>
              </a:spcAft>
              <a:defRPr/>
            </a:pPr>
            <a:r>
              <a:rPr lang="hu-HU" sz="1600" dirty="0" err="1">
                <a:solidFill>
                  <a:schemeClr val="tx2">
                    <a:lumMod val="75000"/>
                  </a:schemeClr>
                </a:solidFill>
                <a:latin typeface="Calibri" pitchFamily="34" charset="0"/>
                <a:cs typeface="+mn-cs"/>
              </a:rPr>
              <a:t>www.teozofia.hu</a:t>
            </a:r>
            <a:endParaRPr lang="hu-HU" sz="1600" dirty="0">
              <a:solidFill>
                <a:schemeClr val="tx2">
                  <a:lumMod val="75000"/>
                </a:schemeClr>
              </a:solidFill>
              <a:latin typeface="Calibri" pitchFamily="34" charset="0"/>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hu-HU" dirty="0"/>
              <a:t>Téveszmék, gyakori kérdések</a:t>
            </a:r>
          </a:p>
        </p:txBody>
      </p:sp>
      <p:sp>
        <p:nvSpPr>
          <p:cNvPr id="3" name="Content Placeholder 2"/>
          <p:cNvSpPr>
            <a:spLocks noGrp="1"/>
          </p:cNvSpPr>
          <p:nvPr>
            <p:ph idx="1"/>
          </p:nvPr>
        </p:nvSpPr>
        <p:spPr>
          <a:xfrm>
            <a:off x="304800" y="1554163"/>
            <a:ext cx="8686800" cy="4899025"/>
          </a:xfrm>
        </p:spPr>
        <p:txBody>
          <a:bodyPr>
            <a:normAutofit fontScale="92500" lnSpcReduction="10000"/>
          </a:bodyPr>
          <a:lstStyle/>
          <a:p>
            <a:pPr fontAlgn="auto">
              <a:spcAft>
                <a:spcPts val="0"/>
              </a:spcAft>
              <a:buFont typeface="Wingdings 2"/>
              <a:buChar char=""/>
              <a:defRPr/>
            </a:pPr>
            <a:r>
              <a:rPr lang="hu-HU" dirty="0" smtClean="0"/>
              <a:t>Újraszülthetnek-e </a:t>
            </a:r>
            <a:r>
              <a:rPr lang="hu-HU" dirty="0"/>
              <a:t>az állatok? </a:t>
            </a:r>
          </a:p>
          <a:p>
            <a:pPr lvl="1" fontAlgn="auto">
              <a:spcAft>
                <a:spcPts val="0"/>
              </a:spcAft>
              <a:buFont typeface="Wingdings 2"/>
              <a:buChar char=""/>
              <a:defRPr/>
            </a:pPr>
            <a:r>
              <a:rPr lang="hu-HU" dirty="0" smtClean="0"/>
              <a:t>(Állati) </a:t>
            </a:r>
            <a:r>
              <a:rPr lang="hu-HU" dirty="0"/>
              <a:t>csoportlélek </a:t>
            </a:r>
            <a:endParaRPr lang="hu-HU" dirty="0" smtClean="0"/>
          </a:p>
          <a:p>
            <a:pPr lvl="2" fontAlgn="auto">
              <a:spcAft>
                <a:spcPts val="0"/>
              </a:spcAft>
              <a:buFont typeface="Wingdings 2"/>
              <a:buChar char=""/>
              <a:defRPr/>
            </a:pPr>
            <a:r>
              <a:rPr lang="hu-HU" dirty="0" smtClean="0"/>
              <a:t>Fokozatos differenciálódás, egyre csökkenő (végül egyetlen) egyedszám, </a:t>
            </a:r>
          </a:p>
          <a:p>
            <a:pPr lvl="2" fontAlgn="auto">
              <a:spcAft>
                <a:spcPts val="0"/>
              </a:spcAft>
              <a:buFont typeface="Wingdings 2"/>
              <a:buChar char=""/>
              <a:defRPr/>
            </a:pPr>
            <a:r>
              <a:rPr lang="hu-HU" dirty="0" smtClean="0"/>
              <a:t>Nincs erős kapcsolata a magasabb szellemi világgal</a:t>
            </a:r>
          </a:p>
          <a:p>
            <a:pPr lvl="2" fontAlgn="auto">
              <a:spcAft>
                <a:spcPts val="0"/>
              </a:spcAft>
              <a:buFont typeface="Wingdings 2"/>
              <a:buChar char=""/>
              <a:defRPr/>
            </a:pPr>
            <a:r>
              <a:rPr lang="hu-HU" dirty="0" smtClean="0"/>
              <a:t>Az emberrel való kapcsolat óriási hatás</a:t>
            </a:r>
          </a:p>
          <a:p>
            <a:pPr lvl="1" fontAlgn="auto">
              <a:spcAft>
                <a:spcPts val="0"/>
              </a:spcAft>
              <a:buFont typeface="Wingdings 2"/>
              <a:buChar char=""/>
              <a:defRPr/>
            </a:pPr>
            <a:r>
              <a:rPr lang="hu-HU" dirty="0" smtClean="0"/>
              <a:t>Az </a:t>
            </a:r>
            <a:r>
              <a:rPr lang="hu-HU" dirty="0"/>
              <a:t>egyéniesülés </a:t>
            </a:r>
            <a:r>
              <a:rPr lang="hu-HU" dirty="0" smtClean="0"/>
              <a:t>módjai:</a:t>
            </a:r>
            <a:endParaRPr lang="hu-HU" dirty="0"/>
          </a:p>
          <a:p>
            <a:pPr lvl="2" fontAlgn="auto">
              <a:spcAft>
                <a:spcPts val="0"/>
              </a:spcAft>
              <a:buFont typeface="Wingdings 2"/>
              <a:buChar char=""/>
              <a:defRPr/>
            </a:pPr>
            <a:r>
              <a:rPr lang="hu-HU" dirty="0" smtClean="0"/>
              <a:t>Normál: Értelem, Szeret, Akarat útján</a:t>
            </a:r>
          </a:p>
          <a:p>
            <a:pPr lvl="2" fontAlgn="auto">
              <a:spcAft>
                <a:spcPts val="0"/>
              </a:spcAft>
              <a:buFont typeface="Wingdings 2"/>
              <a:buChar char=""/>
              <a:defRPr/>
            </a:pPr>
            <a:r>
              <a:rPr lang="hu-HU" dirty="0" smtClean="0"/>
              <a:t>Nemkívánatos: Félelem/gyűlölet, Büszkeség, Uralkodási vágy által</a:t>
            </a:r>
          </a:p>
          <a:p>
            <a:pPr lvl="2" fontAlgn="auto">
              <a:spcAft>
                <a:spcPts val="0"/>
              </a:spcAft>
              <a:buFont typeface="Wingdings 2"/>
              <a:buChar char=""/>
              <a:defRPr/>
            </a:pPr>
            <a:r>
              <a:rPr lang="hu-HU" dirty="0"/>
              <a:t>E</a:t>
            </a:r>
            <a:r>
              <a:rPr lang="hu-HU" dirty="0" smtClean="0"/>
              <a:t>gész földi pályafutásunkra hatással van!</a:t>
            </a:r>
          </a:p>
          <a:p>
            <a:pPr lvl="2" fontAlgn="auto">
              <a:spcAft>
                <a:spcPts val="0"/>
              </a:spcAft>
              <a:buFont typeface="Wingdings 2"/>
              <a:buChar char=""/>
              <a:defRPr/>
            </a:pPr>
            <a:r>
              <a:rPr lang="hu-HU" dirty="0" smtClean="0"/>
              <a:t>Nem kell siettetni!</a:t>
            </a:r>
            <a:endParaRPr lang="hu-HU" dirty="0"/>
          </a:p>
          <a:p>
            <a:pPr fontAlgn="auto">
              <a:spcAft>
                <a:spcPts val="0"/>
              </a:spcAft>
              <a:buFont typeface="Wingdings 2"/>
              <a:buChar char=""/>
              <a:defRPr/>
            </a:pP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hu-HU" dirty="0"/>
              <a:t>Téveszmék, gyakori kérdések</a:t>
            </a:r>
          </a:p>
        </p:txBody>
      </p:sp>
      <p:sp>
        <p:nvSpPr>
          <p:cNvPr id="3" name="Content Placeholder 2"/>
          <p:cNvSpPr>
            <a:spLocks noGrp="1"/>
          </p:cNvSpPr>
          <p:nvPr>
            <p:ph idx="1"/>
          </p:nvPr>
        </p:nvSpPr>
        <p:spPr/>
        <p:txBody>
          <a:bodyPr/>
          <a:lstStyle/>
          <a:p>
            <a:r>
              <a:rPr lang="hu-HU" smtClean="0"/>
              <a:t>„Nekem már csak ez az egy testetöltés van hátra...”</a:t>
            </a:r>
          </a:p>
          <a:p>
            <a:r>
              <a:rPr lang="hu-HU" smtClean="0"/>
              <a:t>Ha a reinkarnáció igaz, hogy nőhetett sokszorosra a Föld népessége?</a:t>
            </a:r>
          </a:p>
          <a:p>
            <a:pPr lvl="1"/>
            <a:r>
              <a:rPr lang="hu-HU" smtClean="0"/>
              <a:t>A (Földhöz kötődő) emberi lelkek száma sokszorta nagyobb annak mindenkori népességénél</a:t>
            </a:r>
          </a:p>
          <a:p>
            <a:pPr lvl="1"/>
            <a:r>
              <a:rPr lang="hu-HU" smtClean="0"/>
              <a:t>Újraszületések közti idő változó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ChangeArrowheads="1"/>
          </p:cNvSpPr>
          <p:nvPr/>
        </p:nvSpPr>
        <p:spPr bwMode="auto">
          <a:xfrm rot="-2756419">
            <a:off x="596900" y="3257550"/>
            <a:ext cx="7832725" cy="892175"/>
          </a:xfrm>
          <a:prstGeom prst="rect">
            <a:avLst/>
          </a:prstGeom>
          <a:noFill/>
          <a:ln w="9525">
            <a:noFill/>
            <a:miter lim="800000"/>
            <a:headEnd/>
            <a:tailEnd/>
          </a:ln>
        </p:spPr>
        <p:txBody>
          <a:bodyPr wrap="none" anchor="ctr">
            <a:spAutoFit/>
          </a:bodyPr>
          <a:lstStyle/>
          <a:p>
            <a:r>
              <a:rPr lang="hu-HU" sz="2000" b="1">
                <a:solidFill>
                  <a:srgbClr val="FF0000"/>
                </a:solidFill>
                <a:latin typeface="Franklin Gothic Book" pitchFamily="34" charset="0"/>
                <a:cs typeface="Times New Roman" pitchFamily="18" charset="0"/>
              </a:rPr>
              <a:t>Emberiségünk reinkarnációs ciklusainak hossza és intenzitása</a:t>
            </a:r>
            <a:endParaRPr lang="hu-HU">
              <a:solidFill>
                <a:srgbClr val="FF0000"/>
              </a:solidFill>
              <a:latin typeface="Franklin Gothic Book" pitchFamily="34" charset="0"/>
            </a:endParaRPr>
          </a:p>
          <a:p>
            <a:pPr eaLnBrk="0" hangingPunct="0"/>
            <a:endParaRPr lang="hu-HU" sz="3200">
              <a:solidFill>
                <a:srgbClr val="FF0000"/>
              </a:solidFill>
              <a:latin typeface="Franklin Gothic Book" pitchFamily="34" charset="0"/>
            </a:endParaRPr>
          </a:p>
        </p:txBody>
      </p:sp>
      <p:sp>
        <p:nvSpPr>
          <p:cNvPr id="26626" name="Line 238"/>
          <p:cNvSpPr>
            <a:spLocks noChangeShapeType="1"/>
          </p:cNvSpPr>
          <p:nvPr/>
        </p:nvSpPr>
        <p:spPr bwMode="auto">
          <a:xfrm>
            <a:off x="6897688" y="1746250"/>
            <a:ext cx="0" cy="0"/>
          </a:xfrm>
          <a:prstGeom prst="line">
            <a:avLst/>
          </a:prstGeom>
          <a:noFill/>
          <a:ln w="9525" cap="rnd">
            <a:solidFill>
              <a:srgbClr val="000000"/>
            </a:solidFill>
            <a:round/>
            <a:headEnd/>
            <a:tailEnd/>
          </a:ln>
        </p:spPr>
        <p:txBody>
          <a:bodyPr/>
          <a:lstStyle/>
          <a:p>
            <a:endParaRPr lang="en-US"/>
          </a:p>
        </p:txBody>
      </p:sp>
      <p:graphicFrame>
        <p:nvGraphicFramePr>
          <p:cNvPr id="58840" name="Group 472"/>
          <p:cNvGraphicFramePr>
            <a:graphicFrameLocks noGrp="1"/>
          </p:cNvGraphicFramePr>
          <p:nvPr/>
        </p:nvGraphicFramePr>
        <p:xfrm>
          <a:off x="0" y="23813"/>
          <a:ext cx="9144000" cy="6767512"/>
        </p:xfrm>
        <a:graphic>
          <a:graphicData uri="http://schemas.openxmlformats.org/drawingml/2006/table">
            <a:tbl>
              <a:tblPr/>
              <a:tblGrid>
                <a:gridCol w="1692275"/>
                <a:gridCol w="2736850"/>
                <a:gridCol w="1222375"/>
                <a:gridCol w="1279525"/>
                <a:gridCol w="1054100"/>
                <a:gridCol w="1158875"/>
              </a:tblGrid>
              <a:tr h="200025">
                <a:tc row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Az Egók típusa</a:t>
                      </a:r>
                      <a:endParaRPr kumimoji="0" lang="hu-HU" sz="1800" b="0" i="0" u="none" strike="noStrike" cap="none" normalizeH="0" baseline="0" dirty="0" smtClean="0">
                        <a:ln>
                          <a:noFill/>
                        </a:ln>
                        <a:solidFill>
                          <a:schemeClr val="tx1"/>
                        </a:solidFill>
                        <a:effectLst/>
                        <a:latin typeface="Garamond" pitchFamily="18" charset="0"/>
                      </a:endParaRPr>
                    </a:p>
                  </a:txBody>
                  <a:tcPr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Jelenlegi típus</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                                  Átlagos hosszúság években</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hu-HU"/>
                    </a:p>
                  </a:txBody>
                  <a:tcPr/>
                </a:tc>
                <a:tc hMerge="1">
                  <a:txBody>
                    <a:bodyPr/>
                    <a:lstStyle/>
                    <a:p>
                      <a:endParaRPr lang="hu-HU"/>
                    </a:p>
                  </a:txBody>
                  <a:tcPr/>
                </a:tc>
                <a:tc hMerge="1">
                  <a:txBody>
                    <a:bodyPr/>
                    <a:lstStyle/>
                    <a:p>
                      <a:endParaRPr lang="hu-HU"/>
                    </a:p>
                  </a:txBody>
                  <a:tcPr/>
                </a:tc>
              </a:tr>
              <a:tr h="200025">
                <a:tc vMerge="1">
                  <a:txBody>
                    <a:bodyPr/>
                    <a:lstStyle/>
                    <a:p>
                      <a:endParaRPr lang="hu-HU"/>
                    </a:p>
                  </a:txBody>
                  <a:tcPr/>
                </a:tc>
                <a:tc vMerge="1">
                  <a:txBody>
                    <a:bodyPr/>
                    <a:lstStyle/>
                    <a:p>
                      <a:endParaRPr lang="hu-HU"/>
                    </a:p>
                  </a:txBody>
                  <a:tcPr/>
                </a:tc>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Az életek kö-</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zötti teljes</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időköz</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Asztrális élet</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Devachani (mennyországi) élet</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hu-HU"/>
                    </a:p>
                  </a:txBody>
                  <a:tcPr/>
                </a:tc>
              </a:tr>
              <a:tr h="257175">
                <a:tc vMerge="1">
                  <a:txBody>
                    <a:bodyPr/>
                    <a:lstStyle/>
                    <a:p>
                      <a:endParaRPr lang="hu-HU"/>
                    </a:p>
                  </a:txBody>
                  <a:tcPr/>
                </a:tc>
                <a:tc vMerge="1">
                  <a:txBody>
                    <a:bodyPr/>
                    <a:lstStyle/>
                    <a:p>
                      <a:endParaRPr lang="hu-HU"/>
                    </a:p>
                  </a:txBody>
                  <a:tcPr/>
                </a:tc>
                <a:tc vMerge="1">
                  <a:txBody>
                    <a:bodyPr/>
                    <a:lstStyle/>
                    <a:p>
                      <a:endParaRPr lang="hu-HU"/>
                    </a:p>
                  </a:txBody>
                  <a:tcPr/>
                </a:tc>
                <a:tc vMerge="1">
                  <a:txBody>
                    <a:bodyPr/>
                    <a:lstStyle/>
                    <a:p>
                      <a:endParaRPr lang="hu-HU"/>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Alsó mentális</a:t>
                      </a:r>
                      <a:endParaRPr kumimoji="0" lang="hu-HU" sz="1800" b="0" i="0" u="none" strike="noStrike" cap="none" normalizeH="0" baseline="0" dirty="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Kauzális</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4667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A Holdlánc alábbi</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körében gyéniesült emberek</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hu-HU"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hu-HU"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hu-HU"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hu-HU"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hu-HU"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31825">
                <a:tc row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5</a:t>
                      </a:r>
                      <a:endParaRPr kumimoji="0" lang="hu-HU" sz="1800" b="0" i="0" u="none" strike="noStrike" cap="none" normalizeH="0" baseline="0" dirty="0" smtClean="0">
                        <a:ln>
                          <a:noFill/>
                        </a:ln>
                        <a:solidFill>
                          <a:schemeClr val="tx1"/>
                        </a:solidFill>
                        <a:effectLst/>
                        <a:latin typeface="Garamond" pitchFamily="18" charset="0"/>
                      </a:endParaRPr>
                    </a:p>
                  </a:txBody>
                  <a:tcPr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Előrehaladott egók az Ösvényen (Sokan</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közülük folyamatosan inkarnálódnak, így</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esetükben az életek közötti időköz hossza</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nem kérdés)</a:t>
                      </a:r>
                      <a:endParaRPr kumimoji="0" lang="hu-HU" sz="1800" b="0" i="0" u="none" strike="noStrike" cap="none" normalizeH="0" baseline="0" dirty="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1200 – 2000 vagy még több</a:t>
                      </a:r>
                      <a:endParaRPr kumimoji="0" lang="hu-HU" sz="1800" b="0" i="0" u="none" strike="noStrike" cap="none" normalizeH="0" baseline="0" dirty="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5 (még yorsabban</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és öntudatlanul is</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átsuhanhatnak)</a:t>
                      </a:r>
                      <a:endParaRPr kumimoji="0" lang="hu-HU" sz="1800" b="0" i="0" u="none" strike="noStrike" cap="none" normalizeH="0" baseline="0" dirty="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1300 – 1800</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(többnyire a</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legmagasabb</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szinten)</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150 - 200</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3375">
                <a:tc vMerge="1">
                  <a:txBody>
                    <a:bodyPr/>
                    <a:lstStyle/>
                    <a:p>
                      <a:endParaRPr lang="hu-HU"/>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Az Ösvényhez közelítő Egók:</a:t>
                      </a:r>
                      <a:endParaRPr kumimoji="0" lang="hu-HU"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(a) Az Értelem mentén egyéniesültek</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1200</a:t>
                      </a:r>
                      <a:endParaRPr kumimoji="0" lang="hu-HU" sz="1800" b="0" i="0" u="none" strike="noStrike" cap="none" normalizeH="0" baseline="0" dirty="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1150</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50</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3375">
                <a:tc vMerge="1">
                  <a:txBody>
                    <a:bodyPr/>
                    <a:lstStyle/>
                    <a:p>
                      <a:endParaRPr lang="hu-HU"/>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(b) A Szeretet és az Akarat mentén egyéniesültek</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700</a:t>
                      </a:r>
                      <a:endParaRPr kumimoji="0" lang="hu-HU" sz="1800" b="0" i="0" u="none" strike="noStrike" cap="none" normalizeH="0" baseline="0" dirty="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650</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50</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8788">
                <a:tc vMerge="1">
                  <a:txBody>
                    <a:bodyPr/>
                    <a:lstStyle/>
                    <a:p>
                      <a:endParaRPr lang="hu-HU"/>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Művészetekben, tudományokban,</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vallásokban magas szintet elérő emberek</a:t>
                      </a:r>
                      <a:endParaRPr kumimoji="0" lang="hu-HU" sz="1800" b="0" i="0" u="none" strike="noStrike" cap="none" normalizeH="0" baseline="0" dirty="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Kb. ugyanaz,</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mint az előző</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Hosszabb asztrális és rövidebb kauzális lét, különösen a vallásosak és a művészek esetében</a:t>
                      </a:r>
                      <a:endParaRPr kumimoji="0" lang="hu-HU" sz="1800" b="0" i="0" u="none" strike="noStrike" cap="none" normalizeH="0" baseline="0" dirty="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hu-HU"/>
                    </a:p>
                  </a:txBody>
                  <a:tcPr/>
                </a:tc>
                <a:tc hMerge="1">
                  <a:txBody>
                    <a:bodyPr/>
                    <a:lstStyle/>
                    <a:p>
                      <a:endParaRPr lang="hu-HU"/>
                    </a:p>
                  </a:txBody>
                  <a:tcPr/>
                </a:tc>
              </a:tr>
              <a:tr h="446647">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Magasan kulturált, magasan képzett emberek</a:t>
                      </a:r>
                      <a:endParaRPr kumimoji="0" lang="hu-HU" sz="1800" b="0" i="0" u="none" strike="noStrike" cap="none" normalizeH="0" baseline="0" dirty="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600 -1000</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20 - 25</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600 -1000</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Éppen csak</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érinti a tudatot</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2000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Felső középosztály</a:t>
                      </a:r>
                      <a:endParaRPr kumimoji="0" lang="hu-HU" sz="1800" b="0" i="0" u="none" strike="noStrike" cap="none" normalizeH="0" baseline="0" dirty="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500</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25</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475</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Nincs</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4667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2. rendű Hold-emberek</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Polgárság</a:t>
                      </a:r>
                      <a:endParaRPr kumimoji="0" lang="hu-HU" sz="1800" b="0" i="0" u="none" strike="noStrike" cap="none" normalizeH="0" baseline="0" dirty="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200 - 300</a:t>
                      </a:r>
                      <a:endParaRPr kumimoji="0" lang="hu-HU" sz="1800" b="0" i="0" u="none" strike="noStrike" cap="none" normalizeH="0" baseline="0" dirty="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40</a:t>
                      </a:r>
                      <a:endParaRPr kumimoji="0" lang="hu-HU" sz="1800" b="0" i="0" u="none" strike="noStrike" cap="none" normalizeH="0" baseline="0" dirty="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160 –260</a:t>
                      </a:r>
                      <a:endParaRPr kumimoji="0" lang="hu-HU"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(alsóbb szintek)</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Nincs</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4667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Holdi állat-emberek</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Szakmunkások</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100 - 200</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40</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60 – 160</a:t>
                      </a:r>
                      <a:endParaRPr kumimoji="0" lang="hu-HU"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(alsóbb szintek)</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Nincs</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3603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Holdi állatok, 1. osztály</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Betanított, v. segédmunkások</a:t>
                      </a:r>
                      <a:endParaRPr kumimoji="0" lang="hu-HU" sz="1800" b="0" i="0" u="none" strike="noStrike" cap="none" normalizeH="0" baseline="0" dirty="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60 - 100</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40 - 50</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20 – 25</a:t>
                      </a:r>
                      <a:endParaRPr kumimoji="0" lang="hu-HU"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(legalsó szint)</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Nincs</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2000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Holdi állatok, 2. osztály</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Szenvedélybetegek, munkakerülők</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40 - 50</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40 - 50</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Nincs</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Nincs</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2000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Holdi állatok, 3. osztály</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Az emberiség legprimitívebb része</a:t>
                      </a:r>
                      <a:endParaRPr kumimoji="0" lang="hu-HU" sz="1800" b="0" i="0" u="none" strike="noStrike" cap="none" normalizeH="0" baseline="0" dirty="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5</a:t>
                      </a:r>
                      <a:endParaRPr kumimoji="0" lang="hu-HU" sz="1800" b="0" i="0" u="none" strike="noStrike" cap="none" normalizeH="0" baseline="0" dirty="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Nincs</a:t>
                      </a:r>
                      <a:endParaRPr kumimoji="0" lang="hu-HU" sz="1800" b="0" i="0" u="none" strike="noStrike" cap="none" normalizeH="0" baseline="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Nincs</a:t>
                      </a:r>
                      <a:endParaRPr kumimoji="0" lang="hu-HU" sz="1800" b="0" i="0" u="none" strike="noStrike" cap="none" normalizeH="0" baseline="0" dirty="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hu-HU" dirty="0"/>
              <a:t>Téveszmék, gyakori kérdések</a:t>
            </a:r>
          </a:p>
        </p:txBody>
      </p:sp>
      <p:sp>
        <p:nvSpPr>
          <p:cNvPr id="28674" name="Content Placeholder 2"/>
          <p:cNvSpPr>
            <a:spLocks noGrp="1"/>
          </p:cNvSpPr>
          <p:nvPr>
            <p:ph idx="1"/>
          </p:nvPr>
        </p:nvSpPr>
        <p:spPr/>
        <p:txBody>
          <a:bodyPr/>
          <a:lstStyle/>
          <a:p>
            <a:r>
              <a:rPr lang="hu-HU" smtClean="0"/>
              <a:t>Ha a reinkarnáció igaz, hogy nőhetett sokszorosra a Föld népessége?</a:t>
            </a:r>
          </a:p>
          <a:p>
            <a:pPr lvl="1"/>
            <a:r>
              <a:rPr lang="hu-HU" smtClean="0"/>
              <a:t>A (Földhöz kötődő) emberi lelkek száma sokszorta a mindenkori népességénél</a:t>
            </a:r>
          </a:p>
          <a:p>
            <a:pPr lvl="1"/>
            <a:r>
              <a:rPr lang="hu-HU" smtClean="0"/>
              <a:t>Újraszületések közti idő változó</a:t>
            </a:r>
          </a:p>
          <a:p>
            <a:pPr lvl="1"/>
            <a:r>
              <a:rPr lang="hu-HU" smtClean="0"/>
              <a:t>Más „iskolákból” is érkeznek ide</a:t>
            </a:r>
          </a:p>
          <a:p>
            <a:pPr lvl="1"/>
            <a:r>
              <a:rPr lang="hu-HU" smtClean="0"/>
              <a:t>„Tanulmányaikat” kényszerűen felfüggesztők is vannak (lásd Ítéletnapok)</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Oval 2"/>
          <p:cNvSpPr>
            <a:spLocks noChangeArrowheads="1"/>
          </p:cNvSpPr>
          <p:nvPr/>
        </p:nvSpPr>
        <p:spPr bwMode="auto">
          <a:xfrm>
            <a:off x="6381750" y="2876550"/>
            <a:ext cx="1828800" cy="3657600"/>
          </a:xfrm>
          <a:prstGeom prst="ellipse">
            <a:avLst/>
          </a:prstGeom>
          <a:blipFill dpi="0" rotWithShape="0">
            <a:blip r:embed="rId3"/>
            <a:srcRect/>
            <a:tile tx="0" ty="0" sx="100000" sy="100000" flip="none" algn="tl"/>
          </a:blipFill>
          <a:ln w="76200" cmpd="tri">
            <a:solidFill>
              <a:schemeClr val="hlink"/>
            </a:solidFill>
            <a:round/>
            <a:headEnd/>
            <a:tailEnd/>
          </a:ln>
        </p:spPr>
        <p:txBody>
          <a:bodyPr wrap="none" anchor="ctr"/>
          <a:lstStyle/>
          <a:p>
            <a:endParaRPr lang="en-US">
              <a:latin typeface="Franklin Gothic Book" pitchFamily="34" charset="0"/>
            </a:endParaRPr>
          </a:p>
        </p:txBody>
      </p:sp>
      <p:sp>
        <p:nvSpPr>
          <p:cNvPr id="55299" name="Oval 3"/>
          <p:cNvSpPr>
            <a:spLocks noChangeArrowheads="1"/>
          </p:cNvSpPr>
          <p:nvPr/>
        </p:nvSpPr>
        <p:spPr bwMode="auto">
          <a:xfrm>
            <a:off x="6565900" y="3416300"/>
            <a:ext cx="1447800" cy="2717800"/>
          </a:xfrm>
          <a:prstGeom prst="ellipse">
            <a:avLst/>
          </a:prstGeom>
          <a:gradFill rotWithShape="0">
            <a:gsLst>
              <a:gs pos="0">
                <a:srgbClr val="99FF33"/>
              </a:gs>
              <a:gs pos="100000">
                <a:srgbClr val="FFFF00"/>
              </a:gs>
            </a:gsLst>
            <a:lin ang="5400000" scaled="1"/>
          </a:gradFill>
          <a:ln w="76200" cmpd="tri">
            <a:solidFill>
              <a:srgbClr val="FFFFFF"/>
            </a:solidFill>
            <a:round/>
            <a:headEnd/>
            <a:tailEnd/>
          </a:ln>
        </p:spPr>
        <p:txBody>
          <a:bodyPr wrap="none" anchor="ctr"/>
          <a:lstStyle/>
          <a:p>
            <a:endParaRPr lang="en-US">
              <a:latin typeface="Franklin Gothic Book" pitchFamily="34" charset="0"/>
            </a:endParaRPr>
          </a:p>
        </p:txBody>
      </p:sp>
      <p:sp>
        <p:nvSpPr>
          <p:cNvPr id="55300" name="Line 4"/>
          <p:cNvSpPr>
            <a:spLocks noChangeShapeType="1"/>
          </p:cNvSpPr>
          <p:nvPr/>
        </p:nvSpPr>
        <p:spPr bwMode="auto">
          <a:xfrm>
            <a:off x="1447800" y="1281113"/>
            <a:ext cx="5129213" cy="2894012"/>
          </a:xfrm>
          <a:prstGeom prst="line">
            <a:avLst/>
          </a:prstGeom>
          <a:noFill/>
          <a:ln w="38100" cmpd="dbl">
            <a:solidFill>
              <a:srgbClr val="66FF33"/>
            </a:solidFill>
            <a:round/>
            <a:headEnd/>
            <a:tailEnd/>
          </a:ln>
        </p:spPr>
        <p:txBody>
          <a:bodyPr wrap="none" anchor="ctr"/>
          <a:lstStyle/>
          <a:p>
            <a:endParaRPr lang="en-US"/>
          </a:p>
        </p:txBody>
      </p:sp>
      <p:sp>
        <p:nvSpPr>
          <p:cNvPr id="55301" name="AutoShape 5"/>
          <p:cNvSpPr>
            <a:spLocks noChangeArrowheads="1"/>
          </p:cNvSpPr>
          <p:nvPr/>
        </p:nvSpPr>
        <p:spPr bwMode="auto">
          <a:xfrm>
            <a:off x="6400800" y="3962400"/>
            <a:ext cx="360363" cy="381000"/>
          </a:xfrm>
          <a:prstGeom prst="star16">
            <a:avLst>
              <a:gd name="adj" fmla="val 20255"/>
            </a:avLst>
          </a:prstGeom>
          <a:solidFill>
            <a:srgbClr val="FFFF00"/>
          </a:solidFill>
          <a:ln w="9525">
            <a:solidFill>
              <a:srgbClr val="FF9933"/>
            </a:solidFill>
            <a:miter lim="800000"/>
            <a:headEnd/>
            <a:tailEnd/>
          </a:ln>
        </p:spPr>
        <p:txBody>
          <a:bodyPr wrap="none" anchor="ctr"/>
          <a:lstStyle/>
          <a:p>
            <a:endParaRPr lang="en-US">
              <a:solidFill>
                <a:srgbClr val="00B0F0"/>
              </a:solidFill>
              <a:latin typeface="Franklin Gothic Book" pitchFamily="34" charset="0"/>
            </a:endParaRPr>
          </a:p>
        </p:txBody>
      </p:sp>
      <p:sp>
        <p:nvSpPr>
          <p:cNvPr id="55302" name="AutoShape 6"/>
          <p:cNvSpPr>
            <a:spLocks noChangeArrowheads="1"/>
          </p:cNvSpPr>
          <p:nvPr/>
        </p:nvSpPr>
        <p:spPr bwMode="auto">
          <a:xfrm>
            <a:off x="5019675" y="3200400"/>
            <a:ext cx="360363" cy="381000"/>
          </a:xfrm>
          <a:prstGeom prst="star16">
            <a:avLst>
              <a:gd name="adj" fmla="val 20255"/>
            </a:avLst>
          </a:prstGeom>
          <a:solidFill>
            <a:srgbClr val="FFFF00"/>
          </a:solidFill>
          <a:ln w="9525">
            <a:solidFill>
              <a:srgbClr val="FF9933"/>
            </a:solidFill>
            <a:miter lim="800000"/>
            <a:headEnd/>
            <a:tailEnd/>
          </a:ln>
        </p:spPr>
        <p:txBody>
          <a:bodyPr wrap="none" anchor="ctr"/>
          <a:lstStyle/>
          <a:p>
            <a:endParaRPr lang="en-US">
              <a:latin typeface="Franklin Gothic Book" pitchFamily="34" charset="0"/>
            </a:endParaRPr>
          </a:p>
        </p:txBody>
      </p:sp>
      <p:sp>
        <p:nvSpPr>
          <p:cNvPr id="55303" name="AutoShape 7"/>
          <p:cNvSpPr>
            <a:spLocks noChangeArrowheads="1"/>
          </p:cNvSpPr>
          <p:nvPr/>
        </p:nvSpPr>
        <p:spPr bwMode="auto">
          <a:xfrm>
            <a:off x="4038600" y="2667000"/>
            <a:ext cx="360363" cy="381000"/>
          </a:xfrm>
          <a:prstGeom prst="star16">
            <a:avLst>
              <a:gd name="adj" fmla="val 20255"/>
            </a:avLst>
          </a:prstGeom>
          <a:solidFill>
            <a:srgbClr val="FFFF00"/>
          </a:solidFill>
          <a:ln w="9525">
            <a:solidFill>
              <a:srgbClr val="FF9933"/>
            </a:solidFill>
            <a:miter lim="800000"/>
            <a:headEnd/>
            <a:tailEnd/>
          </a:ln>
        </p:spPr>
        <p:txBody>
          <a:bodyPr wrap="none" anchor="ctr"/>
          <a:lstStyle/>
          <a:p>
            <a:endParaRPr lang="en-US">
              <a:latin typeface="Franklin Gothic Book" pitchFamily="34" charset="0"/>
            </a:endParaRPr>
          </a:p>
        </p:txBody>
      </p:sp>
      <p:sp>
        <p:nvSpPr>
          <p:cNvPr id="55304" name="AutoShape 8"/>
          <p:cNvSpPr>
            <a:spLocks noChangeArrowheads="1"/>
          </p:cNvSpPr>
          <p:nvPr/>
        </p:nvSpPr>
        <p:spPr bwMode="auto">
          <a:xfrm>
            <a:off x="1571625" y="1281113"/>
            <a:ext cx="390525" cy="390525"/>
          </a:xfrm>
          <a:prstGeom prst="star16">
            <a:avLst>
              <a:gd name="adj" fmla="val 20255"/>
            </a:avLst>
          </a:prstGeom>
          <a:solidFill>
            <a:srgbClr val="FFCCFF"/>
          </a:solidFill>
          <a:ln w="9525">
            <a:solidFill>
              <a:srgbClr val="FF66FF"/>
            </a:solidFill>
            <a:miter lim="800000"/>
            <a:headEnd/>
            <a:tailEnd/>
          </a:ln>
        </p:spPr>
        <p:txBody>
          <a:bodyPr wrap="none" anchor="ctr"/>
          <a:lstStyle/>
          <a:p>
            <a:endParaRPr lang="en-US">
              <a:latin typeface="Franklin Gothic Book" pitchFamily="34" charset="0"/>
            </a:endParaRPr>
          </a:p>
        </p:txBody>
      </p:sp>
      <p:sp>
        <p:nvSpPr>
          <p:cNvPr id="55305" name="AutoShape 9"/>
          <p:cNvSpPr>
            <a:spLocks noChangeArrowheads="1"/>
          </p:cNvSpPr>
          <p:nvPr/>
        </p:nvSpPr>
        <p:spPr bwMode="auto">
          <a:xfrm>
            <a:off x="2171700" y="1619250"/>
            <a:ext cx="390525" cy="390525"/>
          </a:xfrm>
          <a:prstGeom prst="star16">
            <a:avLst>
              <a:gd name="adj" fmla="val 20255"/>
            </a:avLst>
          </a:prstGeom>
          <a:solidFill>
            <a:srgbClr val="FFCCFF"/>
          </a:solidFill>
          <a:ln w="9525">
            <a:solidFill>
              <a:srgbClr val="FF66FF"/>
            </a:solidFill>
            <a:miter lim="800000"/>
            <a:headEnd/>
            <a:tailEnd/>
          </a:ln>
        </p:spPr>
        <p:txBody>
          <a:bodyPr wrap="none" anchor="ctr"/>
          <a:lstStyle/>
          <a:p>
            <a:endParaRPr lang="en-US">
              <a:latin typeface="Franklin Gothic Book" pitchFamily="34" charset="0"/>
            </a:endParaRPr>
          </a:p>
        </p:txBody>
      </p:sp>
      <p:sp>
        <p:nvSpPr>
          <p:cNvPr id="55306" name="AutoShape 10"/>
          <p:cNvSpPr>
            <a:spLocks noChangeArrowheads="1"/>
          </p:cNvSpPr>
          <p:nvPr/>
        </p:nvSpPr>
        <p:spPr bwMode="auto">
          <a:xfrm>
            <a:off x="2762250" y="1952625"/>
            <a:ext cx="390525" cy="390525"/>
          </a:xfrm>
          <a:prstGeom prst="star16">
            <a:avLst>
              <a:gd name="adj" fmla="val 20255"/>
            </a:avLst>
          </a:prstGeom>
          <a:solidFill>
            <a:srgbClr val="FFCCFF"/>
          </a:solidFill>
          <a:ln w="9525">
            <a:solidFill>
              <a:srgbClr val="FF66FF"/>
            </a:solidFill>
            <a:miter lim="800000"/>
            <a:headEnd/>
            <a:tailEnd/>
          </a:ln>
        </p:spPr>
        <p:txBody>
          <a:bodyPr wrap="none" anchor="ctr"/>
          <a:lstStyle/>
          <a:p>
            <a:endParaRPr lang="en-US">
              <a:latin typeface="Franklin Gothic Book" pitchFamily="34" charset="0"/>
            </a:endParaRPr>
          </a:p>
        </p:txBody>
      </p:sp>
      <p:sp>
        <p:nvSpPr>
          <p:cNvPr id="55307" name="Text Box 11"/>
          <p:cNvSpPr txBox="1">
            <a:spLocks noChangeArrowheads="1"/>
          </p:cNvSpPr>
          <p:nvPr/>
        </p:nvSpPr>
        <p:spPr bwMode="auto">
          <a:xfrm>
            <a:off x="2251075" y="6096000"/>
            <a:ext cx="2873375" cy="336550"/>
          </a:xfrm>
          <a:prstGeom prst="rect">
            <a:avLst/>
          </a:prstGeom>
          <a:noFill/>
          <a:ln w="9525">
            <a:noFill/>
            <a:miter lim="800000"/>
            <a:headEnd/>
            <a:tailEnd/>
          </a:ln>
        </p:spPr>
        <p:txBody>
          <a:bodyPr>
            <a:spAutoFit/>
          </a:bodyPr>
          <a:lstStyle/>
          <a:p>
            <a:pPr eaLnBrk="0" hangingPunct="0">
              <a:spcBef>
                <a:spcPct val="50000"/>
              </a:spcBef>
            </a:pPr>
            <a:r>
              <a:rPr lang="hu-HU" sz="1600">
                <a:solidFill>
                  <a:srgbClr val="C00000"/>
                </a:solidFill>
                <a:latin typeface="Franklin Gothic Book" pitchFamily="34" charset="0"/>
              </a:rPr>
              <a:t>SŰRŰ  FIZIKAI</a:t>
            </a:r>
            <a:r>
              <a:rPr lang="en-US" sz="1600">
                <a:solidFill>
                  <a:srgbClr val="C00000"/>
                </a:solidFill>
                <a:latin typeface="Franklin Gothic Book" pitchFamily="34" charset="0"/>
              </a:rPr>
              <a:t>  TEST</a:t>
            </a:r>
          </a:p>
        </p:txBody>
      </p:sp>
      <p:sp>
        <p:nvSpPr>
          <p:cNvPr id="55308" name="Line 12"/>
          <p:cNvSpPr>
            <a:spLocks noChangeShapeType="1"/>
          </p:cNvSpPr>
          <p:nvPr/>
        </p:nvSpPr>
        <p:spPr bwMode="auto">
          <a:xfrm>
            <a:off x="2343150" y="6396038"/>
            <a:ext cx="3525838" cy="4762"/>
          </a:xfrm>
          <a:prstGeom prst="line">
            <a:avLst/>
          </a:prstGeom>
          <a:noFill/>
          <a:ln w="19050">
            <a:solidFill>
              <a:srgbClr val="C00000"/>
            </a:solidFill>
            <a:round/>
            <a:headEnd/>
            <a:tailEnd/>
          </a:ln>
        </p:spPr>
        <p:txBody>
          <a:bodyPr wrap="none" anchor="ctr"/>
          <a:lstStyle/>
          <a:p>
            <a:endParaRPr lang="en-US"/>
          </a:p>
        </p:txBody>
      </p:sp>
      <p:sp>
        <p:nvSpPr>
          <p:cNvPr id="55309" name="Text Box 13"/>
          <p:cNvSpPr txBox="1">
            <a:spLocks noChangeArrowheads="1"/>
          </p:cNvSpPr>
          <p:nvPr/>
        </p:nvSpPr>
        <p:spPr bwMode="auto">
          <a:xfrm>
            <a:off x="2265363" y="5638800"/>
            <a:ext cx="3602037" cy="338138"/>
          </a:xfrm>
          <a:prstGeom prst="rect">
            <a:avLst/>
          </a:prstGeom>
          <a:noFill/>
          <a:ln w="9525">
            <a:noFill/>
            <a:miter lim="800000"/>
            <a:headEnd/>
            <a:tailEnd/>
          </a:ln>
        </p:spPr>
        <p:txBody>
          <a:bodyPr>
            <a:spAutoFit/>
          </a:bodyPr>
          <a:lstStyle/>
          <a:p>
            <a:pPr eaLnBrk="0" hangingPunct="0">
              <a:spcBef>
                <a:spcPct val="50000"/>
              </a:spcBef>
            </a:pPr>
            <a:r>
              <a:rPr lang="hu-HU" sz="1600">
                <a:solidFill>
                  <a:srgbClr val="C00000"/>
                </a:solidFill>
                <a:latin typeface="Franklin Gothic Book" pitchFamily="34" charset="0"/>
              </a:rPr>
              <a:t>ÉTERIKUS  (ENERGIA</a:t>
            </a:r>
            <a:r>
              <a:rPr lang="en-US" sz="1600">
                <a:solidFill>
                  <a:srgbClr val="C00000"/>
                </a:solidFill>
                <a:latin typeface="Franklin Gothic Book" pitchFamily="34" charset="0"/>
              </a:rPr>
              <a:t>-) TEST</a:t>
            </a:r>
          </a:p>
        </p:txBody>
      </p:sp>
      <p:sp>
        <p:nvSpPr>
          <p:cNvPr id="55310" name="Line 14"/>
          <p:cNvSpPr>
            <a:spLocks noChangeShapeType="1"/>
          </p:cNvSpPr>
          <p:nvPr/>
        </p:nvSpPr>
        <p:spPr bwMode="auto">
          <a:xfrm>
            <a:off x="2352675" y="5938838"/>
            <a:ext cx="3235325" cy="4762"/>
          </a:xfrm>
          <a:prstGeom prst="line">
            <a:avLst/>
          </a:prstGeom>
          <a:noFill/>
          <a:ln w="19050">
            <a:solidFill>
              <a:srgbClr val="C00000"/>
            </a:solidFill>
            <a:round/>
            <a:headEnd/>
            <a:tailEnd/>
          </a:ln>
        </p:spPr>
        <p:txBody>
          <a:bodyPr wrap="none" anchor="ctr"/>
          <a:lstStyle/>
          <a:p>
            <a:endParaRPr lang="en-US"/>
          </a:p>
        </p:txBody>
      </p:sp>
      <p:sp>
        <p:nvSpPr>
          <p:cNvPr id="55311" name="Text Box 15"/>
          <p:cNvSpPr txBox="1">
            <a:spLocks noChangeArrowheads="1"/>
          </p:cNvSpPr>
          <p:nvPr/>
        </p:nvSpPr>
        <p:spPr bwMode="auto">
          <a:xfrm>
            <a:off x="2281238" y="5181600"/>
            <a:ext cx="3052762" cy="338138"/>
          </a:xfrm>
          <a:prstGeom prst="rect">
            <a:avLst/>
          </a:prstGeom>
          <a:noFill/>
          <a:ln w="9525">
            <a:noFill/>
            <a:miter lim="800000"/>
            <a:headEnd/>
            <a:tailEnd/>
          </a:ln>
        </p:spPr>
        <p:txBody>
          <a:bodyPr>
            <a:spAutoFit/>
          </a:bodyPr>
          <a:lstStyle/>
          <a:p>
            <a:pPr eaLnBrk="0" hangingPunct="0">
              <a:spcBef>
                <a:spcPct val="50000"/>
              </a:spcBef>
            </a:pPr>
            <a:r>
              <a:rPr lang="en-US" sz="1600">
                <a:solidFill>
                  <a:srgbClr val="C00000"/>
                </a:solidFill>
                <a:latin typeface="Franklin Gothic Book" pitchFamily="34" charset="0"/>
              </a:rPr>
              <a:t>ASZTRO-MENTÁLIS  TEST</a:t>
            </a:r>
          </a:p>
        </p:txBody>
      </p:sp>
      <p:sp>
        <p:nvSpPr>
          <p:cNvPr id="55312" name="Line 16"/>
          <p:cNvSpPr>
            <a:spLocks noChangeShapeType="1"/>
          </p:cNvSpPr>
          <p:nvPr/>
        </p:nvSpPr>
        <p:spPr bwMode="auto">
          <a:xfrm>
            <a:off x="2339975" y="5476875"/>
            <a:ext cx="3189288" cy="9525"/>
          </a:xfrm>
          <a:prstGeom prst="line">
            <a:avLst/>
          </a:prstGeom>
          <a:noFill/>
          <a:ln w="19050">
            <a:solidFill>
              <a:srgbClr val="C00000"/>
            </a:solidFill>
            <a:round/>
            <a:headEnd/>
            <a:tailEnd/>
          </a:ln>
        </p:spPr>
        <p:txBody>
          <a:bodyPr wrap="none" anchor="ctr"/>
          <a:lstStyle/>
          <a:p>
            <a:endParaRPr lang="en-US"/>
          </a:p>
        </p:txBody>
      </p:sp>
      <p:sp>
        <p:nvSpPr>
          <p:cNvPr id="55313" name="Line 17"/>
          <p:cNvSpPr>
            <a:spLocks noChangeShapeType="1"/>
          </p:cNvSpPr>
          <p:nvPr/>
        </p:nvSpPr>
        <p:spPr bwMode="auto">
          <a:xfrm flipV="1">
            <a:off x="2025650" y="4800600"/>
            <a:ext cx="4324350" cy="1588"/>
          </a:xfrm>
          <a:prstGeom prst="line">
            <a:avLst/>
          </a:prstGeom>
          <a:noFill/>
          <a:ln w="19050">
            <a:solidFill>
              <a:srgbClr val="0070C0"/>
            </a:solidFill>
            <a:round/>
            <a:headEnd/>
            <a:tailEnd type="oval" w="med" len="med"/>
          </a:ln>
        </p:spPr>
        <p:txBody>
          <a:bodyPr wrap="none" anchor="ctr"/>
          <a:lstStyle/>
          <a:p>
            <a:endParaRPr lang="en-US"/>
          </a:p>
        </p:txBody>
      </p:sp>
      <p:sp>
        <p:nvSpPr>
          <p:cNvPr id="55314" name="Text Box 18"/>
          <p:cNvSpPr txBox="1">
            <a:spLocks noChangeArrowheads="1"/>
          </p:cNvSpPr>
          <p:nvPr/>
        </p:nvSpPr>
        <p:spPr bwMode="auto">
          <a:xfrm>
            <a:off x="1838325" y="4419600"/>
            <a:ext cx="2133600" cy="336550"/>
          </a:xfrm>
          <a:prstGeom prst="rect">
            <a:avLst/>
          </a:prstGeom>
          <a:noFill/>
          <a:ln w="9525">
            <a:noFill/>
            <a:miter lim="800000"/>
            <a:headEnd/>
            <a:tailEnd/>
          </a:ln>
        </p:spPr>
        <p:txBody>
          <a:bodyPr>
            <a:spAutoFit/>
          </a:bodyPr>
          <a:lstStyle/>
          <a:p>
            <a:pPr algn="ctr" eaLnBrk="0" hangingPunct="0">
              <a:spcBef>
                <a:spcPct val="50000"/>
              </a:spcBef>
            </a:pPr>
            <a:r>
              <a:rPr lang="en-US" sz="1600">
                <a:solidFill>
                  <a:srgbClr val="0070C0"/>
                </a:solidFill>
                <a:latin typeface="Franklin Gothic Book" pitchFamily="34" charset="0"/>
              </a:rPr>
              <a:t>KAUZÁLIS TEST</a:t>
            </a:r>
          </a:p>
        </p:txBody>
      </p:sp>
      <p:sp>
        <p:nvSpPr>
          <p:cNvPr id="55315" name="Text Box 19"/>
          <p:cNvSpPr txBox="1">
            <a:spLocks noChangeArrowheads="1"/>
          </p:cNvSpPr>
          <p:nvPr/>
        </p:nvSpPr>
        <p:spPr bwMode="auto">
          <a:xfrm>
            <a:off x="228600" y="3657600"/>
            <a:ext cx="3429000" cy="581025"/>
          </a:xfrm>
          <a:prstGeom prst="rect">
            <a:avLst/>
          </a:prstGeom>
          <a:noFill/>
          <a:ln w="9525">
            <a:noFill/>
            <a:miter lim="800000"/>
            <a:headEnd/>
            <a:tailEnd/>
          </a:ln>
        </p:spPr>
        <p:txBody>
          <a:bodyPr>
            <a:spAutoFit/>
          </a:bodyPr>
          <a:lstStyle/>
          <a:p>
            <a:pPr algn="ctr" eaLnBrk="0" hangingPunct="0">
              <a:spcBef>
                <a:spcPct val="50000"/>
              </a:spcBef>
            </a:pPr>
            <a:r>
              <a:rPr lang="hu-HU" sz="1600" b="1">
                <a:solidFill>
                  <a:srgbClr val="0070C0"/>
                </a:solidFill>
                <a:latin typeface="Franklin Gothic Book" pitchFamily="34" charset="0"/>
              </a:rPr>
              <a:t>EGYÉNISÉG</a:t>
            </a:r>
            <a:r>
              <a:rPr lang="en-US" sz="1600" b="1">
                <a:solidFill>
                  <a:srgbClr val="0070C0"/>
                </a:solidFill>
                <a:latin typeface="Franklin Gothic Book" pitchFamily="34" charset="0"/>
              </a:rPr>
              <a:t/>
            </a:r>
            <a:br>
              <a:rPr lang="en-US" sz="1600" b="1">
                <a:solidFill>
                  <a:srgbClr val="0070C0"/>
                </a:solidFill>
                <a:latin typeface="Franklin Gothic Book" pitchFamily="34" charset="0"/>
              </a:rPr>
            </a:br>
            <a:r>
              <a:rPr lang="en-US" sz="1600">
                <a:solidFill>
                  <a:srgbClr val="0070C0"/>
                </a:solidFill>
                <a:latin typeface="Franklin Gothic Book" pitchFamily="34" charset="0"/>
              </a:rPr>
              <a:t>(ÂTMA -- BUDDHI -- MANASZ)</a:t>
            </a:r>
          </a:p>
        </p:txBody>
      </p:sp>
      <p:sp>
        <p:nvSpPr>
          <p:cNvPr id="55316" name="Line 20"/>
          <p:cNvSpPr>
            <a:spLocks noChangeShapeType="1"/>
          </p:cNvSpPr>
          <p:nvPr/>
        </p:nvSpPr>
        <p:spPr bwMode="auto">
          <a:xfrm flipV="1">
            <a:off x="611188" y="4267200"/>
            <a:ext cx="3328987" cy="0"/>
          </a:xfrm>
          <a:prstGeom prst="line">
            <a:avLst/>
          </a:prstGeom>
          <a:noFill/>
          <a:ln w="19050">
            <a:solidFill>
              <a:srgbClr val="0070C0"/>
            </a:solidFill>
            <a:round/>
            <a:headEnd/>
            <a:tailEnd/>
          </a:ln>
        </p:spPr>
        <p:txBody>
          <a:bodyPr wrap="none" anchor="ctr"/>
          <a:lstStyle/>
          <a:p>
            <a:endParaRPr lang="en-US"/>
          </a:p>
        </p:txBody>
      </p:sp>
      <p:sp>
        <p:nvSpPr>
          <p:cNvPr id="55317" name="Text Box 21"/>
          <p:cNvSpPr txBox="1">
            <a:spLocks noChangeArrowheads="1"/>
          </p:cNvSpPr>
          <p:nvPr/>
        </p:nvSpPr>
        <p:spPr bwMode="auto">
          <a:xfrm>
            <a:off x="200025" y="2333625"/>
            <a:ext cx="3581400" cy="954088"/>
          </a:xfrm>
          <a:prstGeom prst="rect">
            <a:avLst/>
          </a:prstGeom>
          <a:noFill/>
          <a:ln w="9525">
            <a:noFill/>
            <a:miter lim="800000"/>
            <a:headEnd/>
            <a:tailEnd/>
          </a:ln>
        </p:spPr>
        <p:txBody>
          <a:bodyPr>
            <a:spAutoFit/>
          </a:bodyPr>
          <a:lstStyle/>
          <a:p>
            <a:pPr algn="ctr" eaLnBrk="0" hangingPunct="0">
              <a:spcBef>
                <a:spcPct val="50000"/>
              </a:spcBef>
            </a:pPr>
            <a:r>
              <a:rPr lang="en-US" sz="1600" b="1">
                <a:solidFill>
                  <a:srgbClr val="FF66FF"/>
                </a:solidFill>
                <a:latin typeface="Franklin Gothic Book" pitchFamily="34" charset="0"/>
              </a:rPr>
              <a:t>MONÁD</a:t>
            </a:r>
          </a:p>
          <a:p>
            <a:pPr eaLnBrk="0" hangingPunct="0">
              <a:spcBef>
                <a:spcPct val="50000"/>
              </a:spcBef>
            </a:pPr>
            <a:r>
              <a:rPr lang="en-US" sz="1600" b="1">
                <a:solidFill>
                  <a:srgbClr val="FF66FF"/>
                </a:solidFill>
                <a:latin typeface="Franklin Gothic Book" pitchFamily="34" charset="0"/>
              </a:rPr>
              <a:t>(A</a:t>
            </a:r>
            <a:r>
              <a:rPr lang="hu-HU" sz="1600" b="1">
                <a:solidFill>
                  <a:srgbClr val="FF66FF"/>
                </a:solidFill>
                <a:latin typeface="Franklin Gothic Book" pitchFamily="34" charset="0"/>
              </a:rPr>
              <a:t>Z ISTENI</a:t>
            </a:r>
            <a:r>
              <a:rPr lang="en-US" sz="1600" b="1">
                <a:solidFill>
                  <a:srgbClr val="FF66FF"/>
                </a:solidFill>
                <a:latin typeface="Franklin Gothic Book" pitchFamily="34" charset="0"/>
              </a:rPr>
              <a:t> </a:t>
            </a:r>
            <a:r>
              <a:rPr lang="hu-HU" sz="1600" b="1">
                <a:solidFill>
                  <a:srgbClr val="FF66FF"/>
                </a:solidFill>
                <a:latin typeface="Franklin Gothic Book" pitchFamily="34" charset="0"/>
              </a:rPr>
              <a:t>HÁRMASSÁG TÜKRÖZŐDÉSE</a:t>
            </a:r>
            <a:r>
              <a:rPr lang="en-US" sz="1600" b="1">
                <a:solidFill>
                  <a:srgbClr val="FF66FF"/>
                </a:solidFill>
                <a:latin typeface="Franklin Gothic Book" pitchFamily="34" charset="0"/>
              </a:rPr>
              <a:t>)</a:t>
            </a:r>
            <a:endParaRPr lang="en-US" sz="1600" b="1">
              <a:solidFill>
                <a:srgbClr val="FFFFFF"/>
              </a:solidFill>
              <a:latin typeface="Franklin Gothic Book" pitchFamily="34" charset="0"/>
            </a:endParaRPr>
          </a:p>
        </p:txBody>
      </p:sp>
      <p:sp>
        <p:nvSpPr>
          <p:cNvPr id="55318" name="Line 22"/>
          <p:cNvSpPr>
            <a:spLocks noChangeShapeType="1"/>
          </p:cNvSpPr>
          <p:nvPr/>
        </p:nvSpPr>
        <p:spPr bwMode="auto">
          <a:xfrm flipV="1">
            <a:off x="3944938" y="3094038"/>
            <a:ext cx="246062" cy="1173162"/>
          </a:xfrm>
          <a:prstGeom prst="line">
            <a:avLst/>
          </a:prstGeom>
          <a:noFill/>
          <a:ln w="19050">
            <a:solidFill>
              <a:srgbClr val="0070C0"/>
            </a:solidFill>
            <a:round/>
            <a:headEnd/>
            <a:tailEnd type="oval" w="med" len="med"/>
          </a:ln>
        </p:spPr>
        <p:txBody>
          <a:bodyPr wrap="none" anchor="ctr"/>
          <a:lstStyle/>
          <a:p>
            <a:endParaRPr lang="en-US"/>
          </a:p>
        </p:txBody>
      </p:sp>
      <p:sp>
        <p:nvSpPr>
          <p:cNvPr id="55319" name="Line 23"/>
          <p:cNvSpPr>
            <a:spLocks noChangeShapeType="1"/>
          </p:cNvSpPr>
          <p:nvPr/>
        </p:nvSpPr>
        <p:spPr bwMode="auto">
          <a:xfrm flipV="1">
            <a:off x="3943350" y="3543300"/>
            <a:ext cx="1146175" cy="723900"/>
          </a:xfrm>
          <a:prstGeom prst="line">
            <a:avLst/>
          </a:prstGeom>
          <a:noFill/>
          <a:ln w="19050">
            <a:solidFill>
              <a:srgbClr val="0070C0"/>
            </a:solidFill>
            <a:round/>
            <a:headEnd/>
            <a:tailEnd type="oval" w="med" len="med"/>
          </a:ln>
        </p:spPr>
        <p:txBody>
          <a:bodyPr wrap="none" anchor="ctr"/>
          <a:lstStyle/>
          <a:p>
            <a:endParaRPr lang="en-US"/>
          </a:p>
        </p:txBody>
      </p:sp>
      <p:sp>
        <p:nvSpPr>
          <p:cNvPr id="55320" name="Line 24"/>
          <p:cNvSpPr>
            <a:spLocks noChangeShapeType="1"/>
          </p:cNvSpPr>
          <p:nvPr/>
        </p:nvSpPr>
        <p:spPr bwMode="auto">
          <a:xfrm flipV="1">
            <a:off x="3943350" y="4267200"/>
            <a:ext cx="2457450" cy="0"/>
          </a:xfrm>
          <a:prstGeom prst="line">
            <a:avLst/>
          </a:prstGeom>
          <a:noFill/>
          <a:ln w="19050">
            <a:solidFill>
              <a:srgbClr val="0070C0"/>
            </a:solidFill>
            <a:round/>
            <a:headEnd/>
            <a:tailEnd type="oval" w="med" len="med"/>
          </a:ln>
        </p:spPr>
        <p:txBody>
          <a:bodyPr wrap="none" anchor="ctr"/>
          <a:lstStyle/>
          <a:p>
            <a:endParaRPr lang="en-US"/>
          </a:p>
        </p:txBody>
      </p:sp>
      <p:sp>
        <p:nvSpPr>
          <p:cNvPr id="55322" name="AutoShape 26"/>
          <p:cNvSpPr>
            <a:spLocks/>
          </p:cNvSpPr>
          <p:nvPr/>
        </p:nvSpPr>
        <p:spPr bwMode="auto">
          <a:xfrm rot="7073979">
            <a:off x="1989138" y="1277937"/>
            <a:ext cx="266700" cy="1787525"/>
          </a:xfrm>
          <a:prstGeom prst="rightBrace">
            <a:avLst>
              <a:gd name="adj1" fmla="val 55853"/>
              <a:gd name="adj2" fmla="val 49444"/>
            </a:avLst>
          </a:prstGeom>
          <a:noFill/>
          <a:ln w="28575">
            <a:solidFill>
              <a:srgbClr val="FF66FF"/>
            </a:solidFill>
            <a:round/>
            <a:headEnd/>
            <a:tailEnd/>
          </a:ln>
        </p:spPr>
        <p:txBody>
          <a:bodyPr wrap="none" anchor="ctr"/>
          <a:lstStyle/>
          <a:p>
            <a:endParaRPr lang="en-US">
              <a:latin typeface="Franklin Gothic Book" pitchFamily="34" charset="0"/>
            </a:endParaRPr>
          </a:p>
        </p:txBody>
      </p:sp>
      <p:sp>
        <p:nvSpPr>
          <p:cNvPr id="55323" name="Line 27"/>
          <p:cNvSpPr>
            <a:spLocks noChangeShapeType="1"/>
          </p:cNvSpPr>
          <p:nvPr/>
        </p:nvSpPr>
        <p:spPr bwMode="auto">
          <a:xfrm flipV="1">
            <a:off x="5518150" y="4910138"/>
            <a:ext cx="1063625" cy="576262"/>
          </a:xfrm>
          <a:prstGeom prst="line">
            <a:avLst/>
          </a:prstGeom>
          <a:noFill/>
          <a:ln w="19050">
            <a:solidFill>
              <a:srgbClr val="C00000"/>
            </a:solidFill>
            <a:round/>
            <a:headEnd/>
            <a:tailEnd type="oval" w="med" len="med"/>
          </a:ln>
        </p:spPr>
        <p:txBody>
          <a:bodyPr wrap="none" anchor="ctr"/>
          <a:lstStyle/>
          <a:p>
            <a:endParaRPr lang="en-US"/>
          </a:p>
        </p:txBody>
      </p:sp>
      <p:sp>
        <p:nvSpPr>
          <p:cNvPr id="55324" name="AutoShape 28"/>
          <p:cNvSpPr>
            <a:spLocks/>
          </p:cNvSpPr>
          <p:nvPr/>
        </p:nvSpPr>
        <p:spPr bwMode="auto">
          <a:xfrm>
            <a:off x="1928813" y="5224463"/>
            <a:ext cx="228600" cy="1257300"/>
          </a:xfrm>
          <a:prstGeom prst="leftBrace">
            <a:avLst>
              <a:gd name="adj1" fmla="val 45833"/>
              <a:gd name="adj2" fmla="val 50000"/>
            </a:avLst>
          </a:prstGeom>
          <a:noFill/>
          <a:ln w="28575">
            <a:solidFill>
              <a:srgbClr val="00FF00"/>
            </a:solidFill>
            <a:round/>
            <a:headEnd/>
            <a:tailEnd/>
          </a:ln>
        </p:spPr>
        <p:txBody>
          <a:bodyPr wrap="none" anchor="ctr"/>
          <a:lstStyle/>
          <a:p>
            <a:endParaRPr lang="en-US">
              <a:solidFill>
                <a:srgbClr val="C00000"/>
              </a:solidFill>
              <a:latin typeface="Franklin Gothic Book" pitchFamily="34" charset="0"/>
            </a:endParaRPr>
          </a:p>
        </p:txBody>
      </p:sp>
      <p:sp>
        <p:nvSpPr>
          <p:cNvPr id="55325" name="Text Box 29"/>
          <p:cNvSpPr txBox="1">
            <a:spLocks noChangeArrowheads="1"/>
          </p:cNvSpPr>
          <p:nvPr/>
        </p:nvSpPr>
        <p:spPr bwMode="auto">
          <a:xfrm>
            <a:off x="180975" y="5653088"/>
            <a:ext cx="1676400" cy="338137"/>
          </a:xfrm>
          <a:prstGeom prst="rect">
            <a:avLst/>
          </a:prstGeom>
          <a:noFill/>
          <a:ln w="9525">
            <a:noFill/>
            <a:miter lim="800000"/>
            <a:headEnd/>
            <a:tailEnd/>
          </a:ln>
        </p:spPr>
        <p:txBody>
          <a:bodyPr>
            <a:spAutoFit/>
          </a:bodyPr>
          <a:lstStyle/>
          <a:p>
            <a:pPr algn="r" eaLnBrk="0" hangingPunct="0">
              <a:spcBef>
                <a:spcPct val="50000"/>
              </a:spcBef>
            </a:pPr>
            <a:r>
              <a:rPr lang="hu-HU" sz="1600" b="1">
                <a:solidFill>
                  <a:srgbClr val="C00000"/>
                </a:solidFill>
                <a:latin typeface="Franklin Gothic Book" pitchFamily="34" charset="0"/>
              </a:rPr>
              <a:t>SZEMÉLYISÉG</a:t>
            </a:r>
            <a:endParaRPr lang="en-US" sz="1600" b="1">
              <a:solidFill>
                <a:srgbClr val="C00000"/>
              </a:solidFill>
              <a:latin typeface="Franklin Gothic Book" pitchFamily="34" charset="0"/>
            </a:endParaRPr>
          </a:p>
        </p:txBody>
      </p:sp>
      <p:sp>
        <p:nvSpPr>
          <p:cNvPr id="55326" name="Rectangle 30"/>
          <p:cNvSpPr>
            <a:spLocks noGrp="1" noRot="1" noChangeArrowheads="1"/>
          </p:cNvSpPr>
          <p:nvPr>
            <p:ph type="title"/>
          </p:nvPr>
        </p:nvSpPr>
        <p:spPr>
          <a:xfrm>
            <a:off x="3348038" y="1295400"/>
            <a:ext cx="5715000" cy="838200"/>
          </a:xfrm>
        </p:spPr>
        <p:txBody>
          <a:bodyPr>
            <a:noAutofit/>
          </a:bodyPr>
          <a:lstStyle/>
          <a:p>
            <a:pPr algn="r" fontAlgn="auto">
              <a:spcAft>
                <a:spcPts val="0"/>
              </a:spcAft>
              <a:defRPr/>
            </a:pPr>
            <a:r>
              <a:rPr lang="hu-HU" sz="2400" b="1" dirty="0">
                <a:effectLst/>
                <a:latin typeface="+mn-lt"/>
                <a:ea typeface="+mn-ea"/>
                <a:cs typeface="+mn-cs"/>
              </a:rPr>
              <a:t>A Z   E M B E R   F E L É P Í T É S E</a:t>
            </a:r>
            <a:endParaRPr lang="en-US" sz="2400" b="1" dirty="0">
              <a:effectLst/>
              <a:latin typeface="+mn-lt"/>
              <a:ea typeface="+mn-ea"/>
              <a:cs typeface="+mn-cs"/>
            </a:endParaRPr>
          </a:p>
        </p:txBody>
      </p:sp>
      <p:pic>
        <p:nvPicPr>
          <p:cNvPr id="55327" name="Picture 31" descr="BODY"/>
          <p:cNvPicPr>
            <a:picLocks noChangeAspect="1" noChangeArrowheads="1"/>
          </p:cNvPicPr>
          <p:nvPr/>
        </p:nvPicPr>
        <p:blipFill>
          <a:blip r:embed="rId4">
            <a:lum contrast="18000"/>
          </a:blip>
          <a:srcRect/>
          <a:stretch>
            <a:fillRect/>
          </a:stretch>
        </p:blipFill>
        <p:spPr bwMode="auto">
          <a:xfrm>
            <a:off x="6913563" y="3883025"/>
            <a:ext cx="722312" cy="1644650"/>
          </a:xfrm>
          <a:prstGeom prst="rect">
            <a:avLst/>
          </a:prstGeom>
          <a:noFill/>
          <a:ln w="9525">
            <a:noFill/>
            <a:miter lim="800000"/>
            <a:headEnd/>
            <a:tailEnd/>
          </a:ln>
        </p:spPr>
      </p:pic>
      <p:sp>
        <p:nvSpPr>
          <p:cNvPr id="55328" name="Line 32"/>
          <p:cNvSpPr>
            <a:spLocks noChangeShapeType="1"/>
          </p:cNvSpPr>
          <p:nvPr/>
        </p:nvSpPr>
        <p:spPr bwMode="auto">
          <a:xfrm flipV="1">
            <a:off x="5578475" y="4919663"/>
            <a:ext cx="1584325" cy="1023937"/>
          </a:xfrm>
          <a:prstGeom prst="line">
            <a:avLst/>
          </a:prstGeom>
          <a:noFill/>
          <a:ln w="19050">
            <a:solidFill>
              <a:srgbClr val="C00000"/>
            </a:solidFill>
            <a:round/>
            <a:headEnd/>
            <a:tailEnd type="oval" w="med" len="med"/>
          </a:ln>
        </p:spPr>
        <p:txBody>
          <a:bodyPr wrap="none" anchor="ctr"/>
          <a:lstStyle/>
          <a:p>
            <a:endParaRPr lang="en-US"/>
          </a:p>
        </p:txBody>
      </p:sp>
      <p:pic>
        <p:nvPicPr>
          <p:cNvPr id="55329" name="Picture 33" descr="BODY"/>
          <p:cNvPicPr>
            <a:picLocks noChangeAspect="1" noChangeArrowheads="1"/>
          </p:cNvPicPr>
          <p:nvPr/>
        </p:nvPicPr>
        <p:blipFill>
          <a:blip r:embed="rId5"/>
          <a:srcRect/>
          <a:stretch>
            <a:fillRect/>
          </a:stretch>
        </p:blipFill>
        <p:spPr bwMode="auto">
          <a:xfrm>
            <a:off x="6964363" y="3924300"/>
            <a:ext cx="627062" cy="1562100"/>
          </a:xfrm>
          <a:prstGeom prst="rect">
            <a:avLst/>
          </a:prstGeom>
          <a:noFill/>
          <a:ln w="9525">
            <a:noFill/>
            <a:miter lim="800000"/>
            <a:headEnd/>
            <a:tailEnd/>
          </a:ln>
        </p:spPr>
      </p:pic>
      <p:sp>
        <p:nvSpPr>
          <p:cNvPr id="55330" name="Line 34"/>
          <p:cNvSpPr>
            <a:spLocks noChangeShapeType="1"/>
          </p:cNvSpPr>
          <p:nvPr/>
        </p:nvSpPr>
        <p:spPr bwMode="auto">
          <a:xfrm flipV="1">
            <a:off x="5867400" y="5029200"/>
            <a:ext cx="1371600" cy="1371600"/>
          </a:xfrm>
          <a:prstGeom prst="line">
            <a:avLst/>
          </a:prstGeom>
          <a:noFill/>
          <a:ln w="19050">
            <a:solidFill>
              <a:srgbClr val="C00000"/>
            </a:solidFill>
            <a:round/>
            <a:headEnd/>
            <a:tailEnd type="oval" w="med" len="med"/>
          </a:ln>
        </p:spPr>
        <p:txBody>
          <a:bodyPr wrap="none" anchor="ctr"/>
          <a:lstStyle/>
          <a:p>
            <a:endParaRPr lang="en-US"/>
          </a:p>
        </p:txBody>
      </p:sp>
      <p:sp>
        <p:nvSpPr>
          <p:cNvPr id="35" name="Title 1"/>
          <p:cNvSpPr txBox="1">
            <a:spLocks/>
          </p:cNvSpPr>
          <p:nvPr/>
        </p:nvSpPr>
        <p:spPr>
          <a:xfrm>
            <a:off x="304800" y="457200"/>
            <a:ext cx="8686800" cy="838200"/>
          </a:xfrm>
          <a:prstGeom prst="rect">
            <a:avLst/>
          </a:prstGeom>
        </p:spPr>
        <p:txBody>
          <a:bodyPr anchor="ctr">
            <a:normAutofit/>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pPr fontAlgn="auto">
              <a:spcAft>
                <a:spcPts val="0"/>
              </a:spcAft>
              <a:defRPr/>
            </a:pPr>
            <a:r>
              <a:rPr lang="hu-HU" dirty="0" smtClean="0"/>
              <a:t>Mi születik újra, mi Maradandó?</a:t>
            </a:r>
            <a:endParaRPr lang="hu-HU" dirty="0"/>
          </a:p>
        </p:txBody>
      </p:sp>
      <p:sp>
        <p:nvSpPr>
          <p:cNvPr id="2" name="Oval 1"/>
          <p:cNvSpPr/>
          <p:nvPr/>
        </p:nvSpPr>
        <p:spPr>
          <a:xfrm>
            <a:off x="0" y="5029200"/>
            <a:ext cx="6761163" cy="1828800"/>
          </a:xfrm>
          <a:prstGeom prst="ellipse">
            <a:avLst/>
          </a:prstGeom>
          <a:solidFill>
            <a:srgbClr val="C00000">
              <a:alpha val="2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55326"/>
                                        </p:tgtEl>
                                        <p:attrNameLst>
                                          <p:attrName>style.visibility</p:attrName>
                                        </p:attrNameLst>
                                      </p:cBhvr>
                                      <p:to>
                                        <p:strVal val="visible"/>
                                      </p:to>
                                    </p:set>
                                    <p:animEffect transition="in" filter="wipe(left)">
                                      <p:cBhvr>
                                        <p:cTn id="7" dur="1000"/>
                                        <p:tgtEl>
                                          <p:spTgt spid="553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300"/>
                                        </p:tgtEl>
                                        <p:attrNameLst>
                                          <p:attrName>style.visibility</p:attrName>
                                        </p:attrNameLst>
                                      </p:cBhvr>
                                      <p:to>
                                        <p:strVal val="visible"/>
                                      </p:to>
                                    </p:set>
                                    <p:animEffect transition="in" filter="wipe(left)">
                                      <p:cBhvr>
                                        <p:cTn id="12" dur="500"/>
                                        <p:tgtEl>
                                          <p:spTgt spid="55300"/>
                                        </p:tgtEl>
                                      </p:cBhvr>
                                    </p:animEffect>
                                  </p:childTnLst>
                                </p:cTn>
                              </p:par>
                            </p:childTnLst>
                          </p:cTn>
                        </p:par>
                        <p:par>
                          <p:cTn id="13" fill="hold" nodeType="afterGroup">
                            <p:stCondLst>
                              <p:cond delay="500"/>
                            </p:stCondLst>
                            <p:childTnLst>
                              <p:par>
                                <p:cTn id="14" presetID="23" presetClass="entr" presetSubtype="32" fill="hold" grpId="0" nodeType="afterEffect">
                                  <p:stCondLst>
                                    <p:cond delay="0"/>
                                  </p:stCondLst>
                                  <p:childTnLst>
                                    <p:set>
                                      <p:cBhvr>
                                        <p:cTn id="15" dur="1" fill="hold">
                                          <p:stCondLst>
                                            <p:cond delay="0"/>
                                          </p:stCondLst>
                                        </p:cTn>
                                        <p:tgtEl>
                                          <p:spTgt spid="55304"/>
                                        </p:tgtEl>
                                        <p:attrNameLst>
                                          <p:attrName>style.visibility</p:attrName>
                                        </p:attrNameLst>
                                      </p:cBhvr>
                                      <p:to>
                                        <p:strVal val="visible"/>
                                      </p:to>
                                    </p:set>
                                    <p:anim calcmode="lin" valueType="num">
                                      <p:cBhvr>
                                        <p:cTn id="16" dur="500" fill="hold"/>
                                        <p:tgtEl>
                                          <p:spTgt spid="55304"/>
                                        </p:tgtEl>
                                        <p:attrNameLst>
                                          <p:attrName>ppt_w</p:attrName>
                                        </p:attrNameLst>
                                      </p:cBhvr>
                                      <p:tavLst>
                                        <p:tav tm="0">
                                          <p:val>
                                            <p:strVal val="4*#ppt_w"/>
                                          </p:val>
                                        </p:tav>
                                        <p:tav tm="100000">
                                          <p:val>
                                            <p:strVal val="#ppt_w"/>
                                          </p:val>
                                        </p:tav>
                                      </p:tavLst>
                                    </p:anim>
                                    <p:anim calcmode="lin" valueType="num">
                                      <p:cBhvr>
                                        <p:cTn id="17" dur="500" fill="hold"/>
                                        <p:tgtEl>
                                          <p:spTgt spid="55304"/>
                                        </p:tgtEl>
                                        <p:attrNameLst>
                                          <p:attrName>ppt_h</p:attrName>
                                        </p:attrNameLst>
                                      </p:cBhvr>
                                      <p:tavLst>
                                        <p:tav tm="0">
                                          <p:val>
                                            <p:strVal val="4*#ppt_h"/>
                                          </p:val>
                                        </p:tav>
                                        <p:tav tm="100000">
                                          <p:val>
                                            <p:strVal val="#ppt_h"/>
                                          </p:val>
                                        </p:tav>
                                      </p:tavLst>
                                    </p:anim>
                                  </p:childTnLst>
                                </p:cTn>
                              </p:par>
                            </p:childTnLst>
                          </p:cTn>
                        </p:par>
                        <p:par>
                          <p:cTn id="18" fill="hold" nodeType="afterGroup">
                            <p:stCondLst>
                              <p:cond delay="1000"/>
                            </p:stCondLst>
                            <p:childTnLst>
                              <p:par>
                                <p:cTn id="19" presetID="23" presetClass="entr" presetSubtype="32" fill="hold" grpId="0" nodeType="afterEffect">
                                  <p:stCondLst>
                                    <p:cond delay="0"/>
                                  </p:stCondLst>
                                  <p:childTnLst>
                                    <p:set>
                                      <p:cBhvr>
                                        <p:cTn id="20" dur="1" fill="hold">
                                          <p:stCondLst>
                                            <p:cond delay="0"/>
                                          </p:stCondLst>
                                        </p:cTn>
                                        <p:tgtEl>
                                          <p:spTgt spid="55305"/>
                                        </p:tgtEl>
                                        <p:attrNameLst>
                                          <p:attrName>style.visibility</p:attrName>
                                        </p:attrNameLst>
                                      </p:cBhvr>
                                      <p:to>
                                        <p:strVal val="visible"/>
                                      </p:to>
                                    </p:set>
                                    <p:anim calcmode="lin" valueType="num">
                                      <p:cBhvr>
                                        <p:cTn id="21" dur="500" fill="hold"/>
                                        <p:tgtEl>
                                          <p:spTgt spid="55305"/>
                                        </p:tgtEl>
                                        <p:attrNameLst>
                                          <p:attrName>ppt_w</p:attrName>
                                        </p:attrNameLst>
                                      </p:cBhvr>
                                      <p:tavLst>
                                        <p:tav tm="0">
                                          <p:val>
                                            <p:strVal val="4*#ppt_w"/>
                                          </p:val>
                                        </p:tav>
                                        <p:tav tm="100000">
                                          <p:val>
                                            <p:strVal val="#ppt_w"/>
                                          </p:val>
                                        </p:tav>
                                      </p:tavLst>
                                    </p:anim>
                                    <p:anim calcmode="lin" valueType="num">
                                      <p:cBhvr>
                                        <p:cTn id="22" dur="500" fill="hold"/>
                                        <p:tgtEl>
                                          <p:spTgt spid="55305"/>
                                        </p:tgtEl>
                                        <p:attrNameLst>
                                          <p:attrName>ppt_h</p:attrName>
                                        </p:attrNameLst>
                                      </p:cBhvr>
                                      <p:tavLst>
                                        <p:tav tm="0">
                                          <p:val>
                                            <p:strVal val="4*#ppt_h"/>
                                          </p:val>
                                        </p:tav>
                                        <p:tav tm="100000">
                                          <p:val>
                                            <p:strVal val="#ppt_h"/>
                                          </p:val>
                                        </p:tav>
                                      </p:tavLst>
                                    </p:anim>
                                  </p:childTnLst>
                                </p:cTn>
                              </p:par>
                            </p:childTnLst>
                          </p:cTn>
                        </p:par>
                        <p:par>
                          <p:cTn id="23" fill="hold" nodeType="afterGroup">
                            <p:stCondLst>
                              <p:cond delay="1500"/>
                            </p:stCondLst>
                            <p:childTnLst>
                              <p:par>
                                <p:cTn id="24" presetID="23" presetClass="entr" presetSubtype="32" fill="hold" grpId="0" nodeType="afterEffect">
                                  <p:stCondLst>
                                    <p:cond delay="0"/>
                                  </p:stCondLst>
                                  <p:childTnLst>
                                    <p:set>
                                      <p:cBhvr>
                                        <p:cTn id="25" dur="1" fill="hold">
                                          <p:stCondLst>
                                            <p:cond delay="0"/>
                                          </p:stCondLst>
                                        </p:cTn>
                                        <p:tgtEl>
                                          <p:spTgt spid="55306"/>
                                        </p:tgtEl>
                                        <p:attrNameLst>
                                          <p:attrName>style.visibility</p:attrName>
                                        </p:attrNameLst>
                                      </p:cBhvr>
                                      <p:to>
                                        <p:strVal val="visible"/>
                                      </p:to>
                                    </p:set>
                                    <p:anim calcmode="lin" valueType="num">
                                      <p:cBhvr>
                                        <p:cTn id="26" dur="500" fill="hold"/>
                                        <p:tgtEl>
                                          <p:spTgt spid="55306"/>
                                        </p:tgtEl>
                                        <p:attrNameLst>
                                          <p:attrName>ppt_w</p:attrName>
                                        </p:attrNameLst>
                                      </p:cBhvr>
                                      <p:tavLst>
                                        <p:tav tm="0">
                                          <p:val>
                                            <p:strVal val="4*#ppt_w"/>
                                          </p:val>
                                        </p:tav>
                                        <p:tav tm="100000">
                                          <p:val>
                                            <p:strVal val="#ppt_w"/>
                                          </p:val>
                                        </p:tav>
                                      </p:tavLst>
                                    </p:anim>
                                    <p:anim calcmode="lin" valueType="num">
                                      <p:cBhvr>
                                        <p:cTn id="27" dur="500" fill="hold"/>
                                        <p:tgtEl>
                                          <p:spTgt spid="55306"/>
                                        </p:tgtEl>
                                        <p:attrNameLst>
                                          <p:attrName>ppt_h</p:attrName>
                                        </p:attrNameLst>
                                      </p:cBhvr>
                                      <p:tavLst>
                                        <p:tav tm="0">
                                          <p:val>
                                            <p:strVal val="4*#ppt_h"/>
                                          </p:val>
                                        </p:tav>
                                        <p:tav tm="100000">
                                          <p:val>
                                            <p:strVal val="#ppt_h"/>
                                          </p:val>
                                        </p:tav>
                                      </p:tavLst>
                                    </p:anim>
                                  </p:childTnLst>
                                </p:cTn>
                              </p:par>
                            </p:childTnLst>
                          </p:cTn>
                        </p:par>
                        <p:par>
                          <p:cTn id="28" fill="hold" nodeType="afterGroup">
                            <p:stCondLst>
                              <p:cond delay="2000"/>
                            </p:stCondLst>
                            <p:childTnLst>
                              <p:par>
                                <p:cTn id="29" presetID="4" presetClass="entr" presetSubtype="32" fill="hold" grpId="0" nodeType="afterEffect">
                                  <p:stCondLst>
                                    <p:cond delay="0"/>
                                  </p:stCondLst>
                                  <p:childTnLst>
                                    <p:set>
                                      <p:cBhvr>
                                        <p:cTn id="30" dur="1" fill="hold">
                                          <p:stCondLst>
                                            <p:cond delay="0"/>
                                          </p:stCondLst>
                                        </p:cTn>
                                        <p:tgtEl>
                                          <p:spTgt spid="55322"/>
                                        </p:tgtEl>
                                        <p:attrNameLst>
                                          <p:attrName>style.visibility</p:attrName>
                                        </p:attrNameLst>
                                      </p:cBhvr>
                                      <p:to>
                                        <p:strVal val="visible"/>
                                      </p:to>
                                    </p:set>
                                    <p:animEffect transition="in" filter="box(out)">
                                      <p:cBhvr>
                                        <p:cTn id="31" dur="500"/>
                                        <p:tgtEl>
                                          <p:spTgt spid="55322"/>
                                        </p:tgtEl>
                                      </p:cBhvr>
                                    </p:animEffect>
                                  </p:childTnLst>
                                </p:cTn>
                              </p:par>
                            </p:childTnLst>
                          </p:cTn>
                        </p:par>
                        <p:par>
                          <p:cTn id="32" fill="hold" nodeType="afterGroup">
                            <p:stCondLst>
                              <p:cond delay="2500"/>
                            </p:stCondLst>
                            <p:childTnLst>
                              <p:par>
                                <p:cTn id="33" presetID="4" presetClass="entr" presetSubtype="32" fill="hold" grpId="0" nodeType="afterEffect">
                                  <p:stCondLst>
                                    <p:cond delay="0"/>
                                  </p:stCondLst>
                                  <p:childTnLst>
                                    <p:set>
                                      <p:cBhvr>
                                        <p:cTn id="34" dur="1" fill="hold">
                                          <p:stCondLst>
                                            <p:cond delay="0"/>
                                          </p:stCondLst>
                                        </p:cTn>
                                        <p:tgtEl>
                                          <p:spTgt spid="55317"/>
                                        </p:tgtEl>
                                        <p:attrNameLst>
                                          <p:attrName>style.visibility</p:attrName>
                                        </p:attrNameLst>
                                      </p:cBhvr>
                                      <p:to>
                                        <p:strVal val="visible"/>
                                      </p:to>
                                    </p:set>
                                    <p:animEffect transition="in" filter="box(out)">
                                      <p:cBhvr>
                                        <p:cTn id="35" dur="500"/>
                                        <p:tgtEl>
                                          <p:spTgt spid="5531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3" presetClass="entr" presetSubtype="32" fill="hold" grpId="0" nodeType="clickEffect">
                                  <p:stCondLst>
                                    <p:cond delay="0"/>
                                  </p:stCondLst>
                                  <p:childTnLst>
                                    <p:set>
                                      <p:cBhvr>
                                        <p:cTn id="39" dur="1" fill="hold">
                                          <p:stCondLst>
                                            <p:cond delay="0"/>
                                          </p:stCondLst>
                                        </p:cTn>
                                        <p:tgtEl>
                                          <p:spTgt spid="55303"/>
                                        </p:tgtEl>
                                        <p:attrNameLst>
                                          <p:attrName>style.visibility</p:attrName>
                                        </p:attrNameLst>
                                      </p:cBhvr>
                                      <p:to>
                                        <p:strVal val="visible"/>
                                      </p:to>
                                    </p:set>
                                    <p:anim calcmode="lin" valueType="num">
                                      <p:cBhvr>
                                        <p:cTn id="40" dur="500" fill="hold"/>
                                        <p:tgtEl>
                                          <p:spTgt spid="55303"/>
                                        </p:tgtEl>
                                        <p:attrNameLst>
                                          <p:attrName>ppt_w</p:attrName>
                                        </p:attrNameLst>
                                      </p:cBhvr>
                                      <p:tavLst>
                                        <p:tav tm="0">
                                          <p:val>
                                            <p:strVal val="4*#ppt_w"/>
                                          </p:val>
                                        </p:tav>
                                        <p:tav tm="100000">
                                          <p:val>
                                            <p:strVal val="#ppt_w"/>
                                          </p:val>
                                        </p:tav>
                                      </p:tavLst>
                                    </p:anim>
                                    <p:anim calcmode="lin" valueType="num">
                                      <p:cBhvr>
                                        <p:cTn id="41" dur="500" fill="hold"/>
                                        <p:tgtEl>
                                          <p:spTgt spid="55303"/>
                                        </p:tgtEl>
                                        <p:attrNameLst>
                                          <p:attrName>ppt_h</p:attrName>
                                        </p:attrNameLst>
                                      </p:cBhvr>
                                      <p:tavLst>
                                        <p:tav tm="0">
                                          <p:val>
                                            <p:strVal val="4*#ppt_h"/>
                                          </p:val>
                                        </p:tav>
                                        <p:tav tm="100000">
                                          <p:val>
                                            <p:strVal val="#ppt_h"/>
                                          </p:val>
                                        </p:tav>
                                      </p:tavLst>
                                    </p:anim>
                                  </p:childTnLst>
                                </p:cTn>
                              </p:par>
                            </p:childTnLst>
                          </p:cTn>
                        </p:par>
                        <p:par>
                          <p:cTn id="42" fill="hold" nodeType="afterGroup">
                            <p:stCondLst>
                              <p:cond delay="500"/>
                            </p:stCondLst>
                            <p:childTnLst>
                              <p:par>
                                <p:cTn id="43" presetID="23" presetClass="entr" presetSubtype="32" fill="hold" grpId="0" nodeType="afterEffect">
                                  <p:stCondLst>
                                    <p:cond delay="0"/>
                                  </p:stCondLst>
                                  <p:childTnLst>
                                    <p:set>
                                      <p:cBhvr>
                                        <p:cTn id="44" dur="1" fill="hold">
                                          <p:stCondLst>
                                            <p:cond delay="0"/>
                                          </p:stCondLst>
                                        </p:cTn>
                                        <p:tgtEl>
                                          <p:spTgt spid="55302"/>
                                        </p:tgtEl>
                                        <p:attrNameLst>
                                          <p:attrName>style.visibility</p:attrName>
                                        </p:attrNameLst>
                                      </p:cBhvr>
                                      <p:to>
                                        <p:strVal val="visible"/>
                                      </p:to>
                                    </p:set>
                                    <p:anim calcmode="lin" valueType="num">
                                      <p:cBhvr>
                                        <p:cTn id="45" dur="500" fill="hold"/>
                                        <p:tgtEl>
                                          <p:spTgt spid="55302"/>
                                        </p:tgtEl>
                                        <p:attrNameLst>
                                          <p:attrName>ppt_w</p:attrName>
                                        </p:attrNameLst>
                                      </p:cBhvr>
                                      <p:tavLst>
                                        <p:tav tm="0">
                                          <p:val>
                                            <p:strVal val="4*#ppt_w"/>
                                          </p:val>
                                        </p:tav>
                                        <p:tav tm="100000">
                                          <p:val>
                                            <p:strVal val="#ppt_w"/>
                                          </p:val>
                                        </p:tav>
                                      </p:tavLst>
                                    </p:anim>
                                    <p:anim calcmode="lin" valueType="num">
                                      <p:cBhvr>
                                        <p:cTn id="46" dur="500" fill="hold"/>
                                        <p:tgtEl>
                                          <p:spTgt spid="55302"/>
                                        </p:tgtEl>
                                        <p:attrNameLst>
                                          <p:attrName>ppt_h</p:attrName>
                                        </p:attrNameLst>
                                      </p:cBhvr>
                                      <p:tavLst>
                                        <p:tav tm="0">
                                          <p:val>
                                            <p:strVal val="4*#ppt_h"/>
                                          </p:val>
                                        </p:tav>
                                        <p:tav tm="100000">
                                          <p:val>
                                            <p:strVal val="#ppt_h"/>
                                          </p:val>
                                        </p:tav>
                                      </p:tavLst>
                                    </p:anim>
                                  </p:childTnLst>
                                </p:cTn>
                              </p:par>
                            </p:childTnLst>
                          </p:cTn>
                        </p:par>
                        <p:par>
                          <p:cTn id="47" fill="hold" nodeType="afterGroup">
                            <p:stCondLst>
                              <p:cond delay="1000"/>
                            </p:stCondLst>
                            <p:childTnLst>
                              <p:par>
                                <p:cTn id="48" presetID="23" presetClass="entr" presetSubtype="32" fill="hold" grpId="0" nodeType="afterEffect">
                                  <p:stCondLst>
                                    <p:cond delay="0"/>
                                  </p:stCondLst>
                                  <p:childTnLst>
                                    <p:set>
                                      <p:cBhvr>
                                        <p:cTn id="49" dur="1" fill="hold">
                                          <p:stCondLst>
                                            <p:cond delay="0"/>
                                          </p:stCondLst>
                                        </p:cTn>
                                        <p:tgtEl>
                                          <p:spTgt spid="55301"/>
                                        </p:tgtEl>
                                        <p:attrNameLst>
                                          <p:attrName>style.visibility</p:attrName>
                                        </p:attrNameLst>
                                      </p:cBhvr>
                                      <p:to>
                                        <p:strVal val="visible"/>
                                      </p:to>
                                    </p:set>
                                    <p:anim calcmode="lin" valueType="num">
                                      <p:cBhvr>
                                        <p:cTn id="50" dur="500" fill="hold"/>
                                        <p:tgtEl>
                                          <p:spTgt spid="55301"/>
                                        </p:tgtEl>
                                        <p:attrNameLst>
                                          <p:attrName>ppt_w</p:attrName>
                                        </p:attrNameLst>
                                      </p:cBhvr>
                                      <p:tavLst>
                                        <p:tav tm="0">
                                          <p:val>
                                            <p:strVal val="4*#ppt_w"/>
                                          </p:val>
                                        </p:tav>
                                        <p:tav tm="100000">
                                          <p:val>
                                            <p:strVal val="#ppt_w"/>
                                          </p:val>
                                        </p:tav>
                                      </p:tavLst>
                                    </p:anim>
                                    <p:anim calcmode="lin" valueType="num">
                                      <p:cBhvr>
                                        <p:cTn id="51" dur="500" fill="hold"/>
                                        <p:tgtEl>
                                          <p:spTgt spid="55301"/>
                                        </p:tgtEl>
                                        <p:attrNameLst>
                                          <p:attrName>ppt_h</p:attrName>
                                        </p:attrNameLst>
                                      </p:cBhvr>
                                      <p:tavLst>
                                        <p:tav tm="0">
                                          <p:val>
                                            <p:strVal val="4*#ppt_h"/>
                                          </p:val>
                                        </p:tav>
                                        <p:tav tm="100000">
                                          <p:val>
                                            <p:strVal val="#ppt_h"/>
                                          </p:val>
                                        </p:tav>
                                      </p:tavLst>
                                    </p:anim>
                                  </p:childTnLst>
                                </p:cTn>
                              </p:par>
                            </p:childTnLst>
                          </p:cTn>
                        </p:par>
                        <p:par>
                          <p:cTn id="52" fill="hold" nodeType="afterGroup">
                            <p:stCondLst>
                              <p:cond delay="1500"/>
                            </p:stCondLst>
                            <p:childTnLst>
                              <p:par>
                                <p:cTn id="53" presetID="22" presetClass="entr" presetSubtype="8" fill="hold" grpId="0" nodeType="afterEffect">
                                  <p:stCondLst>
                                    <p:cond delay="0"/>
                                  </p:stCondLst>
                                  <p:childTnLst>
                                    <p:set>
                                      <p:cBhvr>
                                        <p:cTn id="54" dur="1" fill="hold">
                                          <p:stCondLst>
                                            <p:cond delay="0"/>
                                          </p:stCondLst>
                                        </p:cTn>
                                        <p:tgtEl>
                                          <p:spTgt spid="55316"/>
                                        </p:tgtEl>
                                        <p:attrNameLst>
                                          <p:attrName>style.visibility</p:attrName>
                                        </p:attrNameLst>
                                      </p:cBhvr>
                                      <p:to>
                                        <p:strVal val="visible"/>
                                      </p:to>
                                    </p:set>
                                    <p:animEffect transition="in" filter="wipe(left)">
                                      <p:cBhvr>
                                        <p:cTn id="55" dur="500"/>
                                        <p:tgtEl>
                                          <p:spTgt spid="55316"/>
                                        </p:tgtEl>
                                      </p:cBhvr>
                                    </p:animEffect>
                                  </p:childTnLst>
                                </p:cTn>
                              </p:par>
                            </p:childTnLst>
                          </p:cTn>
                        </p:par>
                        <p:par>
                          <p:cTn id="56" fill="hold" nodeType="afterGroup">
                            <p:stCondLst>
                              <p:cond delay="2000"/>
                            </p:stCondLst>
                            <p:childTnLst>
                              <p:par>
                                <p:cTn id="57" presetID="22" presetClass="entr" presetSubtype="8" fill="hold" grpId="0" nodeType="afterEffect">
                                  <p:stCondLst>
                                    <p:cond delay="0"/>
                                  </p:stCondLst>
                                  <p:childTnLst>
                                    <p:set>
                                      <p:cBhvr>
                                        <p:cTn id="58" dur="1" fill="hold">
                                          <p:stCondLst>
                                            <p:cond delay="0"/>
                                          </p:stCondLst>
                                        </p:cTn>
                                        <p:tgtEl>
                                          <p:spTgt spid="55318"/>
                                        </p:tgtEl>
                                        <p:attrNameLst>
                                          <p:attrName>style.visibility</p:attrName>
                                        </p:attrNameLst>
                                      </p:cBhvr>
                                      <p:to>
                                        <p:strVal val="visible"/>
                                      </p:to>
                                    </p:set>
                                    <p:animEffect transition="in" filter="wipe(left)">
                                      <p:cBhvr>
                                        <p:cTn id="59" dur="500"/>
                                        <p:tgtEl>
                                          <p:spTgt spid="55318"/>
                                        </p:tgtEl>
                                      </p:cBhvr>
                                    </p:animEffect>
                                  </p:childTnLst>
                                </p:cTn>
                              </p:par>
                            </p:childTnLst>
                          </p:cTn>
                        </p:par>
                        <p:par>
                          <p:cTn id="60" fill="hold" nodeType="afterGroup">
                            <p:stCondLst>
                              <p:cond delay="2500"/>
                            </p:stCondLst>
                            <p:childTnLst>
                              <p:par>
                                <p:cTn id="61" presetID="22" presetClass="entr" presetSubtype="8" fill="hold" grpId="0" nodeType="afterEffect">
                                  <p:stCondLst>
                                    <p:cond delay="0"/>
                                  </p:stCondLst>
                                  <p:childTnLst>
                                    <p:set>
                                      <p:cBhvr>
                                        <p:cTn id="62" dur="1" fill="hold">
                                          <p:stCondLst>
                                            <p:cond delay="0"/>
                                          </p:stCondLst>
                                        </p:cTn>
                                        <p:tgtEl>
                                          <p:spTgt spid="55319"/>
                                        </p:tgtEl>
                                        <p:attrNameLst>
                                          <p:attrName>style.visibility</p:attrName>
                                        </p:attrNameLst>
                                      </p:cBhvr>
                                      <p:to>
                                        <p:strVal val="visible"/>
                                      </p:to>
                                    </p:set>
                                    <p:animEffect transition="in" filter="wipe(left)">
                                      <p:cBhvr>
                                        <p:cTn id="63" dur="500"/>
                                        <p:tgtEl>
                                          <p:spTgt spid="55319"/>
                                        </p:tgtEl>
                                      </p:cBhvr>
                                    </p:animEffect>
                                  </p:childTnLst>
                                </p:cTn>
                              </p:par>
                            </p:childTnLst>
                          </p:cTn>
                        </p:par>
                        <p:par>
                          <p:cTn id="64" fill="hold" nodeType="afterGroup">
                            <p:stCondLst>
                              <p:cond delay="3000"/>
                            </p:stCondLst>
                            <p:childTnLst>
                              <p:par>
                                <p:cTn id="65" presetID="22" presetClass="entr" presetSubtype="8" fill="hold" grpId="0" nodeType="afterEffect">
                                  <p:stCondLst>
                                    <p:cond delay="0"/>
                                  </p:stCondLst>
                                  <p:childTnLst>
                                    <p:set>
                                      <p:cBhvr>
                                        <p:cTn id="66" dur="1" fill="hold">
                                          <p:stCondLst>
                                            <p:cond delay="0"/>
                                          </p:stCondLst>
                                        </p:cTn>
                                        <p:tgtEl>
                                          <p:spTgt spid="55320"/>
                                        </p:tgtEl>
                                        <p:attrNameLst>
                                          <p:attrName>style.visibility</p:attrName>
                                        </p:attrNameLst>
                                      </p:cBhvr>
                                      <p:to>
                                        <p:strVal val="visible"/>
                                      </p:to>
                                    </p:set>
                                    <p:animEffect transition="in" filter="wipe(left)">
                                      <p:cBhvr>
                                        <p:cTn id="67" dur="500"/>
                                        <p:tgtEl>
                                          <p:spTgt spid="55320"/>
                                        </p:tgtEl>
                                      </p:cBhvr>
                                    </p:animEffect>
                                  </p:childTnLst>
                                </p:cTn>
                              </p:par>
                            </p:childTnLst>
                          </p:cTn>
                        </p:par>
                        <p:par>
                          <p:cTn id="68" fill="hold" nodeType="afterGroup">
                            <p:stCondLst>
                              <p:cond delay="3500"/>
                            </p:stCondLst>
                            <p:childTnLst>
                              <p:par>
                                <p:cTn id="69" presetID="4" presetClass="entr" presetSubtype="32" fill="hold" grpId="0" nodeType="afterEffect">
                                  <p:stCondLst>
                                    <p:cond delay="0"/>
                                  </p:stCondLst>
                                  <p:childTnLst>
                                    <p:set>
                                      <p:cBhvr>
                                        <p:cTn id="70" dur="1" fill="hold">
                                          <p:stCondLst>
                                            <p:cond delay="0"/>
                                          </p:stCondLst>
                                        </p:cTn>
                                        <p:tgtEl>
                                          <p:spTgt spid="55315"/>
                                        </p:tgtEl>
                                        <p:attrNameLst>
                                          <p:attrName>style.visibility</p:attrName>
                                        </p:attrNameLst>
                                      </p:cBhvr>
                                      <p:to>
                                        <p:strVal val="visible"/>
                                      </p:to>
                                    </p:set>
                                    <p:animEffect transition="in" filter="box(out)">
                                      <p:cBhvr>
                                        <p:cTn id="71" dur="500"/>
                                        <p:tgtEl>
                                          <p:spTgt spid="55315"/>
                                        </p:tgtEl>
                                      </p:cBhvr>
                                    </p:animEffect>
                                  </p:childTnLst>
                                </p:cTn>
                              </p:par>
                            </p:childTnLst>
                          </p:cTn>
                        </p:par>
                        <p:par>
                          <p:cTn id="72" fill="hold" nodeType="afterGroup">
                            <p:stCondLst>
                              <p:cond delay="4000"/>
                            </p:stCondLst>
                            <p:childTnLst>
                              <p:par>
                                <p:cTn id="73" presetID="9" presetClass="entr" presetSubtype="0" fill="hold" grpId="0" nodeType="afterEffect">
                                  <p:stCondLst>
                                    <p:cond delay="0"/>
                                  </p:stCondLst>
                                  <p:childTnLst>
                                    <p:set>
                                      <p:cBhvr>
                                        <p:cTn id="74" dur="1" fill="hold">
                                          <p:stCondLst>
                                            <p:cond delay="0"/>
                                          </p:stCondLst>
                                        </p:cTn>
                                        <p:tgtEl>
                                          <p:spTgt spid="55298"/>
                                        </p:tgtEl>
                                        <p:attrNameLst>
                                          <p:attrName>style.visibility</p:attrName>
                                        </p:attrNameLst>
                                      </p:cBhvr>
                                      <p:to>
                                        <p:strVal val="visible"/>
                                      </p:to>
                                    </p:set>
                                    <p:animEffect transition="in" filter="dissolve">
                                      <p:cBhvr>
                                        <p:cTn id="75" dur="500"/>
                                        <p:tgtEl>
                                          <p:spTgt spid="55298"/>
                                        </p:tgtEl>
                                      </p:cBhvr>
                                    </p:animEffect>
                                  </p:childTnLst>
                                </p:cTn>
                              </p:par>
                            </p:childTnLst>
                          </p:cTn>
                        </p:par>
                        <p:par>
                          <p:cTn id="76" fill="hold" nodeType="afterGroup">
                            <p:stCondLst>
                              <p:cond delay="4500"/>
                            </p:stCondLst>
                            <p:childTnLst>
                              <p:par>
                                <p:cTn id="77" presetID="22" presetClass="entr" presetSubtype="8" fill="hold" grpId="0" nodeType="afterEffect">
                                  <p:stCondLst>
                                    <p:cond delay="0"/>
                                  </p:stCondLst>
                                  <p:childTnLst>
                                    <p:set>
                                      <p:cBhvr>
                                        <p:cTn id="78" dur="1" fill="hold">
                                          <p:stCondLst>
                                            <p:cond delay="0"/>
                                          </p:stCondLst>
                                        </p:cTn>
                                        <p:tgtEl>
                                          <p:spTgt spid="55313"/>
                                        </p:tgtEl>
                                        <p:attrNameLst>
                                          <p:attrName>style.visibility</p:attrName>
                                        </p:attrNameLst>
                                      </p:cBhvr>
                                      <p:to>
                                        <p:strVal val="visible"/>
                                      </p:to>
                                    </p:set>
                                    <p:animEffect transition="in" filter="wipe(left)">
                                      <p:cBhvr>
                                        <p:cTn id="79" dur="500"/>
                                        <p:tgtEl>
                                          <p:spTgt spid="55313"/>
                                        </p:tgtEl>
                                      </p:cBhvr>
                                    </p:animEffect>
                                  </p:childTnLst>
                                </p:cTn>
                              </p:par>
                            </p:childTnLst>
                          </p:cTn>
                        </p:par>
                        <p:par>
                          <p:cTn id="80" fill="hold" nodeType="afterGroup">
                            <p:stCondLst>
                              <p:cond delay="5000"/>
                            </p:stCondLst>
                            <p:childTnLst>
                              <p:par>
                                <p:cTn id="81" presetID="4" presetClass="entr" presetSubtype="32" fill="hold" grpId="0" nodeType="afterEffect">
                                  <p:stCondLst>
                                    <p:cond delay="0"/>
                                  </p:stCondLst>
                                  <p:childTnLst>
                                    <p:set>
                                      <p:cBhvr>
                                        <p:cTn id="82" dur="1" fill="hold">
                                          <p:stCondLst>
                                            <p:cond delay="0"/>
                                          </p:stCondLst>
                                        </p:cTn>
                                        <p:tgtEl>
                                          <p:spTgt spid="55314"/>
                                        </p:tgtEl>
                                        <p:attrNameLst>
                                          <p:attrName>style.visibility</p:attrName>
                                        </p:attrNameLst>
                                      </p:cBhvr>
                                      <p:to>
                                        <p:strVal val="visible"/>
                                      </p:to>
                                    </p:set>
                                    <p:animEffect transition="in" filter="box(out)">
                                      <p:cBhvr>
                                        <p:cTn id="83" dur="500"/>
                                        <p:tgtEl>
                                          <p:spTgt spid="55314"/>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9" presetClass="entr" presetSubtype="0" fill="hold" grpId="0" nodeType="clickEffect">
                                  <p:stCondLst>
                                    <p:cond delay="0"/>
                                  </p:stCondLst>
                                  <p:childTnLst>
                                    <p:set>
                                      <p:cBhvr>
                                        <p:cTn id="87" dur="1" fill="hold">
                                          <p:stCondLst>
                                            <p:cond delay="0"/>
                                          </p:stCondLst>
                                        </p:cTn>
                                        <p:tgtEl>
                                          <p:spTgt spid="55299"/>
                                        </p:tgtEl>
                                        <p:attrNameLst>
                                          <p:attrName>style.visibility</p:attrName>
                                        </p:attrNameLst>
                                      </p:cBhvr>
                                      <p:to>
                                        <p:strVal val="visible"/>
                                      </p:to>
                                    </p:set>
                                    <p:animEffect transition="in" filter="dissolve">
                                      <p:cBhvr>
                                        <p:cTn id="88" dur="500"/>
                                        <p:tgtEl>
                                          <p:spTgt spid="55299"/>
                                        </p:tgtEl>
                                      </p:cBhvr>
                                    </p:animEffect>
                                  </p:childTnLst>
                                </p:cTn>
                              </p:par>
                            </p:childTnLst>
                          </p:cTn>
                        </p:par>
                        <p:par>
                          <p:cTn id="89" fill="hold" nodeType="afterGroup">
                            <p:stCondLst>
                              <p:cond delay="500"/>
                            </p:stCondLst>
                            <p:childTnLst>
                              <p:par>
                                <p:cTn id="90" presetID="22" presetClass="entr" presetSubtype="8" fill="hold" grpId="0" nodeType="afterEffect">
                                  <p:stCondLst>
                                    <p:cond delay="0"/>
                                  </p:stCondLst>
                                  <p:childTnLst>
                                    <p:set>
                                      <p:cBhvr>
                                        <p:cTn id="91" dur="1" fill="hold">
                                          <p:stCondLst>
                                            <p:cond delay="0"/>
                                          </p:stCondLst>
                                        </p:cTn>
                                        <p:tgtEl>
                                          <p:spTgt spid="55312"/>
                                        </p:tgtEl>
                                        <p:attrNameLst>
                                          <p:attrName>style.visibility</p:attrName>
                                        </p:attrNameLst>
                                      </p:cBhvr>
                                      <p:to>
                                        <p:strVal val="visible"/>
                                      </p:to>
                                    </p:set>
                                    <p:animEffect transition="in" filter="wipe(left)">
                                      <p:cBhvr>
                                        <p:cTn id="92" dur="500"/>
                                        <p:tgtEl>
                                          <p:spTgt spid="55312"/>
                                        </p:tgtEl>
                                      </p:cBhvr>
                                    </p:animEffect>
                                  </p:childTnLst>
                                </p:cTn>
                              </p:par>
                            </p:childTnLst>
                          </p:cTn>
                        </p:par>
                        <p:par>
                          <p:cTn id="93" fill="hold" nodeType="afterGroup">
                            <p:stCondLst>
                              <p:cond delay="1000"/>
                            </p:stCondLst>
                            <p:childTnLst>
                              <p:par>
                                <p:cTn id="94" presetID="22" presetClass="entr" presetSubtype="8" fill="hold" grpId="0" nodeType="afterEffect">
                                  <p:stCondLst>
                                    <p:cond delay="0"/>
                                  </p:stCondLst>
                                  <p:childTnLst>
                                    <p:set>
                                      <p:cBhvr>
                                        <p:cTn id="95" dur="1" fill="hold">
                                          <p:stCondLst>
                                            <p:cond delay="0"/>
                                          </p:stCondLst>
                                        </p:cTn>
                                        <p:tgtEl>
                                          <p:spTgt spid="55323"/>
                                        </p:tgtEl>
                                        <p:attrNameLst>
                                          <p:attrName>style.visibility</p:attrName>
                                        </p:attrNameLst>
                                      </p:cBhvr>
                                      <p:to>
                                        <p:strVal val="visible"/>
                                      </p:to>
                                    </p:set>
                                    <p:animEffect transition="in" filter="wipe(left)">
                                      <p:cBhvr>
                                        <p:cTn id="96" dur="500"/>
                                        <p:tgtEl>
                                          <p:spTgt spid="55323"/>
                                        </p:tgtEl>
                                      </p:cBhvr>
                                    </p:animEffect>
                                  </p:childTnLst>
                                </p:cTn>
                              </p:par>
                            </p:childTnLst>
                          </p:cTn>
                        </p:par>
                        <p:par>
                          <p:cTn id="97" fill="hold" nodeType="afterGroup">
                            <p:stCondLst>
                              <p:cond delay="1500"/>
                            </p:stCondLst>
                            <p:childTnLst>
                              <p:par>
                                <p:cTn id="98" presetID="4" presetClass="entr" presetSubtype="32" fill="hold" grpId="0" nodeType="afterEffect">
                                  <p:stCondLst>
                                    <p:cond delay="0"/>
                                  </p:stCondLst>
                                  <p:childTnLst>
                                    <p:set>
                                      <p:cBhvr>
                                        <p:cTn id="99" dur="1" fill="hold">
                                          <p:stCondLst>
                                            <p:cond delay="0"/>
                                          </p:stCondLst>
                                        </p:cTn>
                                        <p:tgtEl>
                                          <p:spTgt spid="55311"/>
                                        </p:tgtEl>
                                        <p:attrNameLst>
                                          <p:attrName>style.visibility</p:attrName>
                                        </p:attrNameLst>
                                      </p:cBhvr>
                                      <p:to>
                                        <p:strVal val="visible"/>
                                      </p:to>
                                    </p:set>
                                    <p:animEffect transition="in" filter="box(out)">
                                      <p:cBhvr>
                                        <p:cTn id="100" dur="500"/>
                                        <p:tgtEl>
                                          <p:spTgt spid="55311"/>
                                        </p:tgtEl>
                                      </p:cBhvr>
                                    </p:animEffect>
                                  </p:childTnLst>
                                </p:cTn>
                              </p:par>
                            </p:childTnLst>
                          </p:cTn>
                        </p:par>
                        <p:par>
                          <p:cTn id="101" fill="hold" nodeType="afterGroup">
                            <p:stCondLst>
                              <p:cond delay="2000"/>
                            </p:stCondLst>
                            <p:childTnLst>
                              <p:par>
                                <p:cTn id="102" presetID="16" presetClass="entr" presetSubtype="42" fill="hold" nodeType="afterEffect">
                                  <p:stCondLst>
                                    <p:cond delay="0"/>
                                  </p:stCondLst>
                                  <p:childTnLst>
                                    <p:set>
                                      <p:cBhvr>
                                        <p:cTn id="103" dur="1" fill="hold">
                                          <p:stCondLst>
                                            <p:cond delay="0"/>
                                          </p:stCondLst>
                                        </p:cTn>
                                        <p:tgtEl>
                                          <p:spTgt spid="55327"/>
                                        </p:tgtEl>
                                        <p:attrNameLst>
                                          <p:attrName>style.visibility</p:attrName>
                                        </p:attrNameLst>
                                      </p:cBhvr>
                                      <p:to>
                                        <p:strVal val="visible"/>
                                      </p:to>
                                    </p:set>
                                    <p:animEffect transition="in" filter="barn(outHorizontal)">
                                      <p:cBhvr>
                                        <p:cTn id="104" dur="500"/>
                                        <p:tgtEl>
                                          <p:spTgt spid="55327"/>
                                        </p:tgtEl>
                                      </p:cBhvr>
                                    </p:animEffect>
                                  </p:childTnLst>
                                </p:cTn>
                              </p:par>
                            </p:childTnLst>
                          </p:cTn>
                        </p:par>
                        <p:par>
                          <p:cTn id="105" fill="hold" nodeType="afterGroup">
                            <p:stCondLst>
                              <p:cond delay="2500"/>
                            </p:stCondLst>
                            <p:childTnLst>
                              <p:par>
                                <p:cTn id="106" presetID="22" presetClass="entr" presetSubtype="8" fill="hold" grpId="0" nodeType="afterEffect">
                                  <p:stCondLst>
                                    <p:cond delay="0"/>
                                  </p:stCondLst>
                                  <p:childTnLst>
                                    <p:set>
                                      <p:cBhvr>
                                        <p:cTn id="107" dur="1" fill="hold">
                                          <p:stCondLst>
                                            <p:cond delay="0"/>
                                          </p:stCondLst>
                                        </p:cTn>
                                        <p:tgtEl>
                                          <p:spTgt spid="55310"/>
                                        </p:tgtEl>
                                        <p:attrNameLst>
                                          <p:attrName>style.visibility</p:attrName>
                                        </p:attrNameLst>
                                      </p:cBhvr>
                                      <p:to>
                                        <p:strVal val="visible"/>
                                      </p:to>
                                    </p:set>
                                    <p:animEffect transition="in" filter="wipe(left)">
                                      <p:cBhvr>
                                        <p:cTn id="108" dur="500"/>
                                        <p:tgtEl>
                                          <p:spTgt spid="55310"/>
                                        </p:tgtEl>
                                      </p:cBhvr>
                                    </p:animEffect>
                                  </p:childTnLst>
                                </p:cTn>
                              </p:par>
                            </p:childTnLst>
                          </p:cTn>
                        </p:par>
                        <p:par>
                          <p:cTn id="109" fill="hold" nodeType="afterGroup">
                            <p:stCondLst>
                              <p:cond delay="3000"/>
                            </p:stCondLst>
                            <p:childTnLst>
                              <p:par>
                                <p:cTn id="110" presetID="22" presetClass="entr" presetSubtype="8" fill="hold" grpId="0" nodeType="afterEffect">
                                  <p:stCondLst>
                                    <p:cond delay="0"/>
                                  </p:stCondLst>
                                  <p:childTnLst>
                                    <p:set>
                                      <p:cBhvr>
                                        <p:cTn id="111" dur="1" fill="hold">
                                          <p:stCondLst>
                                            <p:cond delay="0"/>
                                          </p:stCondLst>
                                        </p:cTn>
                                        <p:tgtEl>
                                          <p:spTgt spid="55328"/>
                                        </p:tgtEl>
                                        <p:attrNameLst>
                                          <p:attrName>style.visibility</p:attrName>
                                        </p:attrNameLst>
                                      </p:cBhvr>
                                      <p:to>
                                        <p:strVal val="visible"/>
                                      </p:to>
                                    </p:set>
                                    <p:animEffect transition="in" filter="wipe(left)">
                                      <p:cBhvr>
                                        <p:cTn id="112" dur="500"/>
                                        <p:tgtEl>
                                          <p:spTgt spid="55328"/>
                                        </p:tgtEl>
                                      </p:cBhvr>
                                    </p:animEffect>
                                  </p:childTnLst>
                                </p:cTn>
                              </p:par>
                            </p:childTnLst>
                          </p:cTn>
                        </p:par>
                        <p:par>
                          <p:cTn id="113" fill="hold" nodeType="afterGroup">
                            <p:stCondLst>
                              <p:cond delay="3500"/>
                            </p:stCondLst>
                            <p:childTnLst>
                              <p:par>
                                <p:cTn id="114" presetID="4" presetClass="entr" presetSubtype="32" fill="hold" grpId="0" nodeType="afterEffect">
                                  <p:stCondLst>
                                    <p:cond delay="0"/>
                                  </p:stCondLst>
                                  <p:childTnLst>
                                    <p:set>
                                      <p:cBhvr>
                                        <p:cTn id="115" dur="1" fill="hold">
                                          <p:stCondLst>
                                            <p:cond delay="0"/>
                                          </p:stCondLst>
                                        </p:cTn>
                                        <p:tgtEl>
                                          <p:spTgt spid="55309"/>
                                        </p:tgtEl>
                                        <p:attrNameLst>
                                          <p:attrName>style.visibility</p:attrName>
                                        </p:attrNameLst>
                                      </p:cBhvr>
                                      <p:to>
                                        <p:strVal val="visible"/>
                                      </p:to>
                                    </p:set>
                                    <p:animEffect transition="in" filter="box(out)">
                                      <p:cBhvr>
                                        <p:cTn id="116" dur="500"/>
                                        <p:tgtEl>
                                          <p:spTgt spid="55309"/>
                                        </p:tgtEl>
                                      </p:cBhvr>
                                    </p:animEffect>
                                  </p:childTnLst>
                                </p:cTn>
                              </p:par>
                            </p:childTnLst>
                          </p:cTn>
                        </p:par>
                        <p:par>
                          <p:cTn id="117" fill="hold" nodeType="afterGroup">
                            <p:stCondLst>
                              <p:cond delay="4000"/>
                            </p:stCondLst>
                            <p:childTnLst>
                              <p:par>
                                <p:cTn id="118" presetID="16" presetClass="entr" presetSubtype="42" fill="hold" nodeType="afterEffect">
                                  <p:stCondLst>
                                    <p:cond delay="0"/>
                                  </p:stCondLst>
                                  <p:childTnLst>
                                    <p:set>
                                      <p:cBhvr>
                                        <p:cTn id="119" dur="1" fill="hold">
                                          <p:stCondLst>
                                            <p:cond delay="0"/>
                                          </p:stCondLst>
                                        </p:cTn>
                                        <p:tgtEl>
                                          <p:spTgt spid="55329"/>
                                        </p:tgtEl>
                                        <p:attrNameLst>
                                          <p:attrName>style.visibility</p:attrName>
                                        </p:attrNameLst>
                                      </p:cBhvr>
                                      <p:to>
                                        <p:strVal val="visible"/>
                                      </p:to>
                                    </p:set>
                                    <p:animEffect transition="in" filter="barn(outHorizontal)">
                                      <p:cBhvr>
                                        <p:cTn id="120" dur="500"/>
                                        <p:tgtEl>
                                          <p:spTgt spid="55329"/>
                                        </p:tgtEl>
                                      </p:cBhvr>
                                    </p:animEffect>
                                  </p:childTnLst>
                                </p:cTn>
                              </p:par>
                            </p:childTnLst>
                          </p:cTn>
                        </p:par>
                        <p:par>
                          <p:cTn id="121" fill="hold" nodeType="afterGroup">
                            <p:stCondLst>
                              <p:cond delay="4500"/>
                            </p:stCondLst>
                            <p:childTnLst>
                              <p:par>
                                <p:cTn id="122" presetID="22" presetClass="entr" presetSubtype="8" fill="hold" grpId="0" nodeType="afterEffect">
                                  <p:stCondLst>
                                    <p:cond delay="0"/>
                                  </p:stCondLst>
                                  <p:childTnLst>
                                    <p:set>
                                      <p:cBhvr>
                                        <p:cTn id="123" dur="1" fill="hold">
                                          <p:stCondLst>
                                            <p:cond delay="0"/>
                                          </p:stCondLst>
                                        </p:cTn>
                                        <p:tgtEl>
                                          <p:spTgt spid="55308"/>
                                        </p:tgtEl>
                                        <p:attrNameLst>
                                          <p:attrName>style.visibility</p:attrName>
                                        </p:attrNameLst>
                                      </p:cBhvr>
                                      <p:to>
                                        <p:strVal val="visible"/>
                                      </p:to>
                                    </p:set>
                                    <p:animEffect transition="in" filter="wipe(left)">
                                      <p:cBhvr>
                                        <p:cTn id="124" dur="500"/>
                                        <p:tgtEl>
                                          <p:spTgt spid="55308"/>
                                        </p:tgtEl>
                                      </p:cBhvr>
                                    </p:animEffect>
                                  </p:childTnLst>
                                </p:cTn>
                              </p:par>
                            </p:childTnLst>
                          </p:cTn>
                        </p:par>
                        <p:par>
                          <p:cTn id="125" fill="hold" nodeType="afterGroup">
                            <p:stCondLst>
                              <p:cond delay="5000"/>
                            </p:stCondLst>
                            <p:childTnLst>
                              <p:par>
                                <p:cTn id="126" presetID="22" presetClass="entr" presetSubtype="8" fill="hold" grpId="0" nodeType="afterEffect">
                                  <p:stCondLst>
                                    <p:cond delay="0"/>
                                  </p:stCondLst>
                                  <p:childTnLst>
                                    <p:set>
                                      <p:cBhvr>
                                        <p:cTn id="127" dur="1" fill="hold">
                                          <p:stCondLst>
                                            <p:cond delay="0"/>
                                          </p:stCondLst>
                                        </p:cTn>
                                        <p:tgtEl>
                                          <p:spTgt spid="55330"/>
                                        </p:tgtEl>
                                        <p:attrNameLst>
                                          <p:attrName>style.visibility</p:attrName>
                                        </p:attrNameLst>
                                      </p:cBhvr>
                                      <p:to>
                                        <p:strVal val="visible"/>
                                      </p:to>
                                    </p:set>
                                    <p:animEffect transition="in" filter="wipe(left)">
                                      <p:cBhvr>
                                        <p:cTn id="128" dur="500"/>
                                        <p:tgtEl>
                                          <p:spTgt spid="55330"/>
                                        </p:tgtEl>
                                      </p:cBhvr>
                                    </p:animEffect>
                                  </p:childTnLst>
                                </p:cTn>
                              </p:par>
                            </p:childTnLst>
                          </p:cTn>
                        </p:par>
                        <p:par>
                          <p:cTn id="129" fill="hold" nodeType="afterGroup">
                            <p:stCondLst>
                              <p:cond delay="5500"/>
                            </p:stCondLst>
                            <p:childTnLst>
                              <p:par>
                                <p:cTn id="130" presetID="4" presetClass="entr" presetSubtype="32" fill="hold" grpId="0" nodeType="afterEffect">
                                  <p:stCondLst>
                                    <p:cond delay="0"/>
                                  </p:stCondLst>
                                  <p:childTnLst>
                                    <p:set>
                                      <p:cBhvr>
                                        <p:cTn id="131" dur="1" fill="hold">
                                          <p:stCondLst>
                                            <p:cond delay="0"/>
                                          </p:stCondLst>
                                        </p:cTn>
                                        <p:tgtEl>
                                          <p:spTgt spid="55307"/>
                                        </p:tgtEl>
                                        <p:attrNameLst>
                                          <p:attrName>style.visibility</p:attrName>
                                        </p:attrNameLst>
                                      </p:cBhvr>
                                      <p:to>
                                        <p:strVal val="visible"/>
                                      </p:to>
                                    </p:set>
                                    <p:animEffect transition="in" filter="box(out)">
                                      <p:cBhvr>
                                        <p:cTn id="132" dur="500"/>
                                        <p:tgtEl>
                                          <p:spTgt spid="55307"/>
                                        </p:tgtEl>
                                      </p:cBhvr>
                                    </p:animEffect>
                                  </p:childTnLst>
                                </p:cTn>
                              </p:par>
                            </p:childTnLst>
                          </p:cTn>
                        </p:par>
                        <p:par>
                          <p:cTn id="133" fill="hold" nodeType="afterGroup">
                            <p:stCondLst>
                              <p:cond delay="6000"/>
                            </p:stCondLst>
                            <p:childTnLst>
                              <p:par>
                                <p:cTn id="134" presetID="4" presetClass="entr" presetSubtype="32" fill="hold" grpId="0" nodeType="afterEffect">
                                  <p:stCondLst>
                                    <p:cond delay="0"/>
                                  </p:stCondLst>
                                  <p:childTnLst>
                                    <p:set>
                                      <p:cBhvr>
                                        <p:cTn id="135" dur="1" fill="hold">
                                          <p:stCondLst>
                                            <p:cond delay="0"/>
                                          </p:stCondLst>
                                        </p:cTn>
                                        <p:tgtEl>
                                          <p:spTgt spid="55324"/>
                                        </p:tgtEl>
                                        <p:attrNameLst>
                                          <p:attrName>style.visibility</p:attrName>
                                        </p:attrNameLst>
                                      </p:cBhvr>
                                      <p:to>
                                        <p:strVal val="visible"/>
                                      </p:to>
                                    </p:set>
                                    <p:animEffect transition="in" filter="box(out)">
                                      <p:cBhvr>
                                        <p:cTn id="136" dur="500"/>
                                        <p:tgtEl>
                                          <p:spTgt spid="55324"/>
                                        </p:tgtEl>
                                      </p:cBhvr>
                                    </p:animEffect>
                                  </p:childTnLst>
                                </p:cTn>
                              </p:par>
                            </p:childTnLst>
                          </p:cTn>
                        </p:par>
                        <p:par>
                          <p:cTn id="137" fill="hold" nodeType="afterGroup">
                            <p:stCondLst>
                              <p:cond delay="6500"/>
                            </p:stCondLst>
                            <p:childTnLst>
                              <p:par>
                                <p:cTn id="138" presetID="4" presetClass="entr" presetSubtype="32" fill="hold" grpId="0" nodeType="afterEffect">
                                  <p:stCondLst>
                                    <p:cond delay="0"/>
                                  </p:stCondLst>
                                  <p:childTnLst>
                                    <p:set>
                                      <p:cBhvr>
                                        <p:cTn id="139" dur="1" fill="hold">
                                          <p:stCondLst>
                                            <p:cond delay="0"/>
                                          </p:stCondLst>
                                        </p:cTn>
                                        <p:tgtEl>
                                          <p:spTgt spid="55325"/>
                                        </p:tgtEl>
                                        <p:attrNameLst>
                                          <p:attrName>style.visibility</p:attrName>
                                        </p:attrNameLst>
                                      </p:cBhvr>
                                      <p:to>
                                        <p:strVal val="visible"/>
                                      </p:to>
                                    </p:set>
                                    <p:animEffect transition="in" filter="box(out)">
                                      <p:cBhvr>
                                        <p:cTn id="140" dur="500"/>
                                        <p:tgtEl>
                                          <p:spTgt spid="55325"/>
                                        </p:tgtEl>
                                      </p:cBhvr>
                                    </p:animEffect>
                                  </p:childTnLst>
                                </p:cTn>
                              </p:par>
                            </p:childTnLst>
                          </p:cTn>
                        </p:par>
                      </p:childTnLst>
                    </p:cTn>
                  </p:par>
                  <p:par>
                    <p:cTn id="141" fill="hold">
                      <p:stCondLst>
                        <p:cond delay="indefinite"/>
                      </p:stCondLst>
                      <p:childTnLst>
                        <p:par>
                          <p:cTn id="142" fill="hold">
                            <p:stCondLst>
                              <p:cond delay="0"/>
                            </p:stCondLst>
                            <p:childTnLst>
                              <p:par>
                                <p:cTn id="143" presetID="10" presetClass="entr" presetSubtype="0" repeatCount="indefinite" fill="remove" grpId="0" nodeType="clickEffect">
                                  <p:stCondLst>
                                    <p:cond delay="0"/>
                                  </p:stCondLst>
                                  <p:childTnLst>
                                    <p:set>
                                      <p:cBhvr>
                                        <p:cTn id="144" dur="1" fill="hold">
                                          <p:stCondLst>
                                            <p:cond delay="0"/>
                                          </p:stCondLst>
                                        </p:cTn>
                                        <p:tgtEl>
                                          <p:spTgt spid="2"/>
                                        </p:tgtEl>
                                        <p:attrNameLst>
                                          <p:attrName>style.visibility</p:attrName>
                                        </p:attrNameLst>
                                      </p:cBhvr>
                                      <p:to>
                                        <p:strVal val="visible"/>
                                      </p:to>
                                    </p:set>
                                    <p:animEffect transition="in" filter="fade">
                                      <p:cBhvr>
                                        <p:cTn id="14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nimBg="1"/>
      <p:bldP spid="55299" grpId="0" animBg="1"/>
      <p:bldP spid="55300" grpId="0" animBg="1"/>
      <p:bldP spid="55301" grpId="0" animBg="1"/>
      <p:bldP spid="55302" grpId="0" animBg="1"/>
      <p:bldP spid="55303" grpId="0" animBg="1"/>
      <p:bldP spid="55304" grpId="0" animBg="1"/>
      <p:bldP spid="55305" grpId="0" animBg="1"/>
      <p:bldP spid="55306" grpId="0" animBg="1"/>
      <p:bldP spid="55307" grpId="0" autoUpdateAnimBg="0"/>
      <p:bldP spid="55308" grpId="0" animBg="1"/>
      <p:bldP spid="55309" grpId="0" autoUpdateAnimBg="0"/>
      <p:bldP spid="55310" grpId="0" animBg="1"/>
      <p:bldP spid="55311" grpId="0" autoUpdateAnimBg="0"/>
      <p:bldP spid="55312" grpId="0" animBg="1"/>
      <p:bldP spid="55313" grpId="0" animBg="1"/>
      <p:bldP spid="55314" grpId="0" autoUpdateAnimBg="0"/>
      <p:bldP spid="55315" grpId="0" autoUpdateAnimBg="0"/>
      <p:bldP spid="55316" grpId="0" animBg="1"/>
      <p:bldP spid="55317" grpId="0" autoUpdateAnimBg="0"/>
      <p:bldP spid="55318" grpId="0" animBg="1"/>
      <p:bldP spid="55319" grpId="0" animBg="1"/>
      <p:bldP spid="55320" grpId="0" animBg="1"/>
      <p:bldP spid="55322" grpId="0" animBg="1"/>
      <p:bldP spid="55323" grpId="0" animBg="1"/>
      <p:bldP spid="55324" grpId="0" animBg="1"/>
      <p:bldP spid="55325" grpId="0" autoUpdateAnimBg="0"/>
      <p:bldP spid="55326" grpId="0"/>
      <p:bldP spid="55328" grpId="0" animBg="1"/>
      <p:bldP spid="55330" grpId="0" animBg="1"/>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43" name="Rectangle 15"/>
          <p:cNvSpPr>
            <a:spLocks noGrp="1" noChangeArrowheads="1"/>
          </p:cNvSpPr>
          <p:nvPr>
            <p:ph type="title"/>
          </p:nvPr>
        </p:nvSpPr>
        <p:spPr>
          <a:xfrm>
            <a:off x="-16559" y="-9489"/>
            <a:ext cx="5257800" cy="838200"/>
          </a:xfrm>
        </p:spPr>
        <p:txBody>
          <a:bodyPr>
            <a:normAutofit fontScale="90000"/>
          </a:bodyPr>
          <a:lstStyle/>
          <a:p>
            <a:pPr fontAlgn="auto">
              <a:spcAft>
                <a:spcPts val="0"/>
              </a:spcAft>
              <a:defRPr/>
            </a:pPr>
            <a:r>
              <a:rPr lang="en-US" dirty="0" err="1"/>
              <a:t>Az</a:t>
            </a:r>
            <a:r>
              <a:rPr lang="en-US" dirty="0"/>
              <a:t> </a:t>
            </a:r>
            <a:r>
              <a:rPr lang="hu-HU" dirty="0" smtClean="0"/>
              <a:t>Újraszületési </a:t>
            </a:r>
            <a:r>
              <a:rPr lang="en-US" dirty="0" err="1" smtClean="0"/>
              <a:t>ciklus</a:t>
            </a:r>
            <a:endParaRPr lang="en-US" dirty="0"/>
          </a:p>
        </p:txBody>
      </p:sp>
      <p:grpSp>
        <p:nvGrpSpPr>
          <p:cNvPr id="3" name="Group 2"/>
          <p:cNvGrpSpPr>
            <a:grpSpLocks/>
          </p:cNvGrpSpPr>
          <p:nvPr/>
        </p:nvGrpSpPr>
        <p:grpSpPr bwMode="auto">
          <a:xfrm>
            <a:off x="2214563" y="341313"/>
            <a:ext cx="7296150" cy="6275387"/>
            <a:chOff x="-174625" y="146050"/>
            <a:chExt cx="9364538" cy="8312150"/>
          </a:xfrm>
        </p:grpSpPr>
        <p:sp>
          <p:nvSpPr>
            <p:cNvPr id="31751" name="Oval 2"/>
            <p:cNvSpPr>
              <a:spLocks noChangeAspect="1" noChangeArrowheads="1"/>
            </p:cNvSpPr>
            <p:nvPr/>
          </p:nvSpPr>
          <p:spPr bwMode="auto">
            <a:xfrm>
              <a:off x="533400" y="381000"/>
              <a:ext cx="8077200" cy="8077200"/>
            </a:xfrm>
            <a:prstGeom prst="ellipse">
              <a:avLst/>
            </a:prstGeom>
            <a:gradFill rotWithShape="0">
              <a:gsLst>
                <a:gs pos="0">
                  <a:srgbClr val="FF66FF"/>
                </a:gs>
                <a:gs pos="100000">
                  <a:srgbClr val="33CCFF"/>
                </a:gs>
              </a:gsLst>
              <a:path path="shape">
                <a:fillToRect l="50000" t="50000" r="50000" b="50000"/>
              </a:path>
            </a:gradFill>
            <a:ln w="9525">
              <a:solidFill>
                <a:schemeClr val="tx1"/>
              </a:solidFill>
              <a:round/>
              <a:headEnd/>
              <a:tailEnd/>
            </a:ln>
          </p:spPr>
          <p:txBody>
            <a:bodyPr wrap="none" anchor="ctr"/>
            <a:lstStyle/>
            <a:p>
              <a:endParaRPr lang="en-US" sz="1400">
                <a:latin typeface="Franklin Gothic Book" pitchFamily="34" charset="0"/>
              </a:endParaRPr>
            </a:p>
          </p:txBody>
        </p:sp>
        <p:sp>
          <p:nvSpPr>
            <p:cNvPr id="31752" name="Arc 3"/>
            <p:cNvSpPr>
              <a:spLocks/>
            </p:cNvSpPr>
            <p:nvPr/>
          </p:nvSpPr>
          <p:spPr bwMode="auto">
            <a:xfrm rot="5240456">
              <a:off x="5289550" y="3702050"/>
              <a:ext cx="2114550" cy="3397250"/>
            </a:xfrm>
            <a:custGeom>
              <a:avLst/>
              <a:gdLst>
                <a:gd name="T0" fmla="*/ 1320408 w 12930"/>
                <a:gd name="T1" fmla="*/ 0 h 20034"/>
                <a:gd name="T2" fmla="*/ 2114550 w 12930"/>
                <a:gd name="T3" fmla="*/ 463277 h 20034"/>
                <a:gd name="T4" fmla="*/ 0 w 12930"/>
                <a:gd name="T5" fmla="*/ 3397250 h 20034"/>
                <a:gd name="T6" fmla="*/ 0 60000 65536"/>
                <a:gd name="T7" fmla="*/ 0 60000 65536"/>
                <a:gd name="T8" fmla="*/ 0 60000 65536"/>
                <a:gd name="T9" fmla="*/ 0 w 12930"/>
                <a:gd name="T10" fmla="*/ 0 h 20034"/>
                <a:gd name="T11" fmla="*/ 12930 w 12930"/>
                <a:gd name="T12" fmla="*/ 20034 h 20034"/>
              </a:gdLst>
              <a:ahLst/>
              <a:cxnLst>
                <a:cxn ang="T6">
                  <a:pos x="T0" y="T1"/>
                </a:cxn>
                <a:cxn ang="T7">
                  <a:pos x="T2" y="T3"/>
                </a:cxn>
                <a:cxn ang="T8">
                  <a:pos x="T4" y="T5"/>
                </a:cxn>
              </a:cxnLst>
              <a:rect l="T9" t="T10" r="T11" b="T12"/>
              <a:pathLst>
                <a:path w="12930" h="20034" fill="none" extrusionOk="0">
                  <a:moveTo>
                    <a:pt x="8074" y="-1"/>
                  </a:moveTo>
                  <a:cubicBezTo>
                    <a:pt x="9803" y="696"/>
                    <a:pt x="11436" y="1615"/>
                    <a:pt x="12930" y="2731"/>
                  </a:cubicBezTo>
                </a:path>
                <a:path w="12930" h="20034" stroke="0" extrusionOk="0">
                  <a:moveTo>
                    <a:pt x="8074" y="-1"/>
                  </a:moveTo>
                  <a:cubicBezTo>
                    <a:pt x="9803" y="696"/>
                    <a:pt x="11436" y="1615"/>
                    <a:pt x="12930" y="2731"/>
                  </a:cubicBezTo>
                  <a:lnTo>
                    <a:pt x="0" y="20034"/>
                  </a:lnTo>
                  <a:close/>
                </a:path>
              </a:pathLst>
            </a:custGeom>
            <a:solidFill>
              <a:srgbClr val="FF3300"/>
            </a:solidFill>
            <a:ln w="9525">
              <a:solidFill>
                <a:schemeClr val="tx1"/>
              </a:solidFill>
              <a:round/>
              <a:headEnd/>
              <a:tailEnd/>
            </a:ln>
          </p:spPr>
          <p:txBody>
            <a:bodyPr rot="10800000" vert="eaVert" wrap="none" anchor="ctr"/>
            <a:lstStyle/>
            <a:p>
              <a:pPr algn="ctr"/>
              <a:endParaRPr lang="en-US">
                <a:latin typeface="Times New Roman" pitchFamily="18" charset="0"/>
              </a:endParaRPr>
            </a:p>
          </p:txBody>
        </p:sp>
        <p:sp>
          <p:nvSpPr>
            <p:cNvPr id="31753" name="Arc 4"/>
            <p:cNvSpPr>
              <a:spLocks/>
            </p:cNvSpPr>
            <p:nvPr/>
          </p:nvSpPr>
          <p:spPr bwMode="auto">
            <a:xfrm rot="4374428">
              <a:off x="5441950" y="3244850"/>
              <a:ext cx="2114550" cy="3397250"/>
            </a:xfrm>
            <a:custGeom>
              <a:avLst/>
              <a:gdLst>
                <a:gd name="T0" fmla="*/ 1320408 w 12930"/>
                <a:gd name="T1" fmla="*/ 0 h 20034"/>
                <a:gd name="T2" fmla="*/ 2114550 w 12930"/>
                <a:gd name="T3" fmla="*/ 463277 h 20034"/>
                <a:gd name="T4" fmla="*/ 0 w 12930"/>
                <a:gd name="T5" fmla="*/ 3397250 h 20034"/>
                <a:gd name="T6" fmla="*/ 0 60000 65536"/>
                <a:gd name="T7" fmla="*/ 0 60000 65536"/>
                <a:gd name="T8" fmla="*/ 0 60000 65536"/>
                <a:gd name="T9" fmla="*/ 0 w 12930"/>
                <a:gd name="T10" fmla="*/ 0 h 20034"/>
                <a:gd name="T11" fmla="*/ 12930 w 12930"/>
                <a:gd name="T12" fmla="*/ 20034 h 20034"/>
              </a:gdLst>
              <a:ahLst/>
              <a:cxnLst>
                <a:cxn ang="T6">
                  <a:pos x="T0" y="T1"/>
                </a:cxn>
                <a:cxn ang="T7">
                  <a:pos x="T2" y="T3"/>
                </a:cxn>
                <a:cxn ang="T8">
                  <a:pos x="T4" y="T5"/>
                </a:cxn>
              </a:cxnLst>
              <a:rect l="T9" t="T10" r="T11" b="T12"/>
              <a:pathLst>
                <a:path w="12930" h="20034" fill="none" extrusionOk="0">
                  <a:moveTo>
                    <a:pt x="8074" y="-1"/>
                  </a:moveTo>
                  <a:cubicBezTo>
                    <a:pt x="9803" y="696"/>
                    <a:pt x="11436" y="1615"/>
                    <a:pt x="12930" y="2731"/>
                  </a:cubicBezTo>
                </a:path>
                <a:path w="12930" h="20034" stroke="0" extrusionOk="0">
                  <a:moveTo>
                    <a:pt x="8074" y="-1"/>
                  </a:moveTo>
                  <a:cubicBezTo>
                    <a:pt x="9803" y="696"/>
                    <a:pt x="11436" y="1615"/>
                    <a:pt x="12930" y="2731"/>
                  </a:cubicBezTo>
                  <a:lnTo>
                    <a:pt x="0" y="20034"/>
                  </a:lnTo>
                  <a:close/>
                </a:path>
              </a:pathLst>
            </a:custGeom>
            <a:solidFill>
              <a:srgbClr val="993300"/>
            </a:solidFill>
            <a:ln w="9525">
              <a:solidFill>
                <a:schemeClr val="tx1"/>
              </a:solidFill>
              <a:round/>
              <a:headEnd/>
              <a:tailEnd/>
            </a:ln>
          </p:spPr>
          <p:txBody>
            <a:bodyPr rot="10800000" vert="eaVert" wrap="none" anchor="ctr"/>
            <a:lstStyle/>
            <a:p>
              <a:pPr algn="ctr"/>
              <a:endParaRPr lang="en-US">
                <a:latin typeface="Times New Roman" pitchFamily="18" charset="0"/>
              </a:endParaRPr>
            </a:p>
          </p:txBody>
        </p:sp>
        <p:sp>
          <p:nvSpPr>
            <p:cNvPr id="31754" name="Arc 5"/>
            <p:cNvSpPr>
              <a:spLocks/>
            </p:cNvSpPr>
            <p:nvPr/>
          </p:nvSpPr>
          <p:spPr bwMode="auto">
            <a:xfrm rot="3498075">
              <a:off x="5537200" y="2768600"/>
              <a:ext cx="2114550" cy="3397250"/>
            </a:xfrm>
            <a:custGeom>
              <a:avLst/>
              <a:gdLst>
                <a:gd name="T0" fmla="*/ 1320408 w 12930"/>
                <a:gd name="T1" fmla="*/ 0 h 20034"/>
                <a:gd name="T2" fmla="*/ 2114550 w 12930"/>
                <a:gd name="T3" fmla="*/ 463277 h 20034"/>
                <a:gd name="T4" fmla="*/ 0 w 12930"/>
                <a:gd name="T5" fmla="*/ 3397250 h 20034"/>
                <a:gd name="T6" fmla="*/ 0 60000 65536"/>
                <a:gd name="T7" fmla="*/ 0 60000 65536"/>
                <a:gd name="T8" fmla="*/ 0 60000 65536"/>
                <a:gd name="T9" fmla="*/ 0 w 12930"/>
                <a:gd name="T10" fmla="*/ 0 h 20034"/>
                <a:gd name="T11" fmla="*/ 12930 w 12930"/>
                <a:gd name="T12" fmla="*/ 20034 h 20034"/>
              </a:gdLst>
              <a:ahLst/>
              <a:cxnLst>
                <a:cxn ang="T6">
                  <a:pos x="T0" y="T1"/>
                </a:cxn>
                <a:cxn ang="T7">
                  <a:pos x="T2" y="T3"/>
                </a:cxn>
                <a:cxn ang="T8">
                  <a:pos x="T4" y="T5"/>
                </a:cxn>
              </a:cxnLst>
              <a:rect l="T9" t="T10" r="T11" b="T12"/>
              <a:pathLst>
                <a:path w="12930" h="20034" fill="none" extrusionOk="0">
                  <a:moveTo>
                    <a:pt x="8074" y="-1"/>
                  </a:moveTo>
                  <a:cubicBezTo>
                    <a:pt x="9803" y="696"/>
                    <a:pt x="11436" y="1615"/>
                    <a:pt x="12930" y="2731"/>
                  </a:cubicBezTo>
                </a:path>
                <a:path w="12930" h="20034" stroke="0" extrusionOk="0">
                  <a:moveTo>
                    <a:pt x="8074" y="-1"/>
                  </a:moveTo>
                  <a:cubicBezTo>
                    <a:pt x="9803" y="696"/>
                    <a:pt x="11436" y="1615"/>
                    <a:pt x="12930" y="2731"/>
                  </a:cubicBezTo>
                  <a:lnTo>
                    <a:pt x="0" y="20034"/>
                  </a:lnTo>
                  <a:close/>
                </a:path>
              </a:pathLst>
            </a:custGeom>
            <a:solidFill>
              <a:srgbClr val="9900CC"/>
            </a:solidFill>
            <a:ln w="9525">
              <a:solidFill>
                <a:schemeClr val="tx1"/>
              </a:solidFill>
              <a:round/>
              <a:headEnd/>
              <a:tailEnd/>
            </a:ln>
          </p:spPr>
          <p:txBody>
            <a:bodyPr rot="10800000" vert="eaVert" wrap="none" anchor="ctr"/>
            <a:lstStyle/>
            <a:p>
              <a:pPr algn="ctr"/>
              <a:endParaRPr lang="en-US">
                <a:latin typeface="Times New Roman" pitchFamily="18" charset="0"/>
              </a:endParaRPr>
            </a:p>
          </p:txBody>
        </p:sp>
        <p:sp>
          <p:nvSpPr>
            <p:cNvPr id="31755" name="Arc 6"/>
            <p:cNvSpPr>
              <a:spLocks/>
            </p:cNvSpPr>
            <p:nvPr/>
          </p:nvSpPr>
          <p:spPr bwMode="auto">
            <a:xfrm rot="2662952">
              <a:off x="5505450" y="2266950"/>
              <a:ext cx="2114550" cy="3397250"/>
            </a:xfrm>
            <a:custGeom>
              <a:avLst/>
              <a:gdLst>
                <a:gd name="T0" fmla="*/ 1320408 w 12930"/>
                <a:gd name="T1" fmla="*/ 0 h 20034"/>
                <a:gd name="T2" fmla="*/ 2114550 w 12930"/>
                <a:gd name="T3" fmla="*/ 463277 h 20034"/>
                <a:gd name="T4" fmla="*/ 0 w 12930"/>
                <a:gd name="T5" fmla="*/ 3397250 h 20034"/>
                <a:gd name="T6" fmla="*/ 0 60000 65536"/>
                <a:gd name="T7" fmla="*/ 0 60000 65536"/>
                <a:gd name="T8" fmla="*/ 0 60000 65536"/>
                <a:gd name="T9" fmla="*/ 0 w 12930"/>
                <a:gd name="T10" fmla="*/ 0 h 20034"/>
                <a:gd name="T11" fmla="*/ 12930 w 12930"/>
                <a:gd name="T12" fmla="*/ 20034 h 20034"/>
              </a:gdLst>
              <a:ahLst/>
              <a:cxnLst>
                <a:cxn ang="T6">
                  <a:pos x="T0" y="T1"/>
                </a:cxn>
                <a:cxn ang="T7">
                  <a:pos x="T2" y="T3"/>
                </a:cxn>
                <a:cxn ang="T8">
                  <a:pos x="T4" y="T5"/>
                </a:cxn>
              </a:cxnLst>
              <a:rect l="T9" t="T10" r="T11" b="T12"/>
              <a:pathLst>
                <a:path w="12930" h="20034" fill="none" extrusionOk="0">
                  <a:moveTo>
                    <a:pt x="8074" y="-1"/>
                  </a:moveTo>
                  <a:cubicBezTo>
                    <a:pt x="9803" y="696"/>
                    <a:pt x="11436" y="1615"/>
                    <a:pt x="12930" y="2731"/>
                  </a:cubicBezTo>
                </a:path>
                <a:path w="12930" h="20034" stroke="0" extrusionOk="0">
                  <a:moveTo>
                    <a:pt x="8074" y="-1"/>
                  </a:moveTo>
                  <a:cubicBezTo>
                    <a:pt x="9803" y="696"/>
                    <a:pt x="11436" y="1615"/>
                    <a:pt x="12930" y="2731"/>
                  </a:cubicBezTo>
                  <a:lnTo>
                    <a:pt x="0" y="20034"/>
                  </a:lnTo>
                  <a:close/>
                </a:path>
              </a:pathLst>
            </a:custGeom>
            <a:solidFill>
              <a:srgbClr val="3399FF"/>
            </a:solidFill>
            <a:ln w="9525">
              <a:solidFill>
                <a:schemeClr val="tx1"/>
              </a:solidFill>
              <a:round/>
              <a:headEnd/>
              <a:tailEnd/>
            </a:ln>
          </p:spPr>
          <p:txBody>
            <a:bodyPr wrap="none" anchor="ctr"/>
            <a:lstStyle/>
            <a:p>
              <a:pPr algn="ctr"/>
              <a:endParaRPr lang="en-US">
                <a:latin typeface="Times New Roman" pitchFamily="18" charset="0"/>
              </a:endParaRPr>
            </a:p>
          </p:txBody>
        </p:sp>
        <p:sp>
          <p:nvSpPr>
            <p:cNvPr id="31756" name="Arc 7"/>
            <p:cNvSpPr>
              <a:spLocks/>
            </p:cNvSpPr>
            <p:nvPr/>
          </p:nvSpPr>
          <p:spPr bwMode="auto">
            <a:xfrm rot="1909862">
              <a:off x="5353050" y="1819275"/>
              <a:ext cx="2114550" cy="3397250"/>
            </a:xfrm>
            <a:custGeom>
              <a:avLst/>
              <a:gdLst>
                <a:gd name="T0" fmla="*/ 1320408 w 12930"/>
                <a:gd name="T1" fmla="*/ 0 h 20034"/>
                <a:gd name="T2" fmla="*/ 2114550 w 12930"/>
                <a:gd name="T3" fmla="*/ 463277 h 20034"/>
                <a:gd name="T4" fmla="*/ 0 w 12930"/>
                <a:gd name="T5" fmla="*/ 3397250 h 20034"/>
                <a:gd name="T6" fmla="*/ 0 60000 65536"/>
                <a:gd name="T7" fmla="*/ 0 60000 65536"/>
                <a:gd name="T8" fmla="*/ 0 60000 65536"/>
                <a:gd name="T9" fmla="*/ 0 w 12930"/>
                <a:gd name="T10" fmla="*/ 0 h 20034"/>
                <a:gd name="T11" fmla="*/ 12930 w 12930"/>
                <a:gd name="T12" fmla="*/ 20034 h 20034"/>
              </a:gdLst>
              <a:ahLst/>
              <a:cxnLst>
                <a:cxn ang="T6">
                  <a:pos x="T0" y="T1"/>
                </a:cxn>
                <a:cxn ang="T7">
                  <a:pos x="T2" y="T3"/>
                </a:cxn>
                <a:cxn ang="T8">
                  <a:pos x="T4" y="T5"/>
                </a:cxn>
              </a:cxnLst>
              <a:rect l="T9" t="T10" r="T11" b="T12"/>
              <a:pathLst>
                <a:path w="12930" h="20034" fill="none" extrusionOk="0">
                  <a:moveTo>
                    <a:pt x="8074" y="-1"/>
                  </a:moveTo>
                  <a:cubicBezTo>
                    <a:pt x="9803" y="696"/>
                    <a:pt x="11436" y="1615"/>
                    <a:pt x="12930" y="2731"/>
                  </a:cubicBezTo>
                </a:path>
                <a:path w="12930" h="20034" stroke="0" extrusionOk="0">
                  <a:moveTo>
                    <a:pt x="8074" y="-1"/>
                  </a:moveTo>
                  <a:cubicBezTo>
                    <a:pt x="9803" y="696"/>
                    <a:pt x="11436" y="1615"/>
                    <a:pt x="12930" y="2731"/>
                  </a:cubicBezTo>
                  <a:lnTo>
                    <a:pt x="0" y="20034"/>
                  </a:lnTo>
                  <a:close/>
                </a:path>
              </a:pathLst>
            </a:custGeom>
            <a:solidFill>
              <a:srgbClr val="CCCC00"/>
            </a:solidFill>
            <a:ln w="9525">
              <a:solidFill>
                <a:schemeClr val="tx1"/>
              </a:solidFill>
              <a:round/>
              <a:headEnd/>
              <a:tailEnd/>
            </a:ln>
          </p:spPr>
          <p:txBody>
            <a:bodyPr wrap="none" anchor="ctr"/>
            <a:lstStyle/>
            <a:p>
              <a:pPr algn="ctr"/>
              <a:endParaRPr lang="en-US">
                <a:latin typeface="Times New Roman" pitchFamily="18" charset="0"/>
              </a:endParaRPr>
            </a:p>
          </p:txBody>
        </p:sp>
        <p:sp>
          <p:nvSpPr>
            <p:cNvPr id="31757" name="Arc 8"/>
            <p:cNvSpPr>
              <a:spLocks/>
            </p:cNvSpPr>
            <p:nvPr/>
          </p:nvSpPr>
          <p:spPr bwMode="auto">
            <a:xfrm rot="981475">
              <a:off x="5086350" y="1390650"/>
              <a:ext cx="2114550" cy="3397250"/>
            </a:xfrm>
            <a:custGeom>
              <a:avLst/>
              <a:gdLst>
                <a:gd name="T0" fmla="*/ 1320408 w 12930"/>
                <a:gd name="T1" fmla="*/ 0 h 20034"/>
                <a:gd name="T2" fmla="*/ 2114550 w 12930"/>
                <a:gd name="T3" fmla="*/ 463277 h 20034"/>
                <a:gd name="T4" fmla="*/ 0 w 12930"/>
                <a:gd name="T5" fmla="*/ 3397250 h 20034"/>
                <a:gd name="T6" fmla="*/ 0 60000 65536"/>
                <a:gd name="T7" fmla="*/ 0 60000 65536"/>
                <a:gd name="T8" fmla="*/ 0 60000 65536"/>
                <a:gd name="T9" fmla="*/ 0 w 12930"/>
                <a:gd name="T10" fmla="*/ 0 h 20034"/>
                <a:gd name="T11" fmla="*/ 12930 w 12930"/>
                <a:gd name="T12" fmla="*/ 20034 h 20034"/>
              </a:gdLst>
              <a:ahLst/>
              <a:cxnLst>
                <a:cxn ang="T6">
                  <a:pos x="T0" y="T1"/>
                </a:cxn>
                <a:cxn ang="T7">
                  <a:pos x="T2" y="T3"/>
                </a:cxn>
                <a:cxn ang="T8">
                  <a:pos x="T4" y="T5"/>
                </a:cxn>
              </a:cxnLst>
              <a:rect l="T9" t="T10" r="T11" b="T12"/>
              <a:pathLst>
                <a:path w="12930" h="20034" fill="none" extrusionOk="0">
                  <a:moveTo>
                    <a:pt x="8074" y="-1"/>
                  </a:moveTo>
                  <a:cubicBezTo>
                    <a:pt x="9803" y="696"/>
                    <a:pt x="11436" y="1615"/>
                    <a:pt x="12930" y="2731"/>
                  </a:cubicBezTo>
                </a:path>
                <a:path w="12930" h="20034" stroke="0" extrusionOk="0">
                  <a:moveTo>
                    <a:pt x="8074" y="-1"/>
                  </a:moveTo>
                  <a:cubicBezTo>
                    <a:pt x="9803" y="696"/>
                    <a:pt x="11436" y="1615"/>
                    <a:pt x="12930" y="2731"/>
                  </a:cubicBezTo>
                  <a:lnTo>
                    <a:pt x="0" y="20034"/>
                  </a:lnTo>
                  <a:close/>
                </a:path>
              </a:pathLst>
            </a:custGeom>
            <a:solidFill>
              <a:srgbClr val="66FF33"/>
            </a:solidFill>
            <a:ln w="9525">
              <a:solidFill>
                <a:schemeClr val="tx1"/>
              </a:solidFill>
              <a:round/>
              <a:headEnd/>
              <a:tailEnd/>
            </a:ln>
          </p:spPr>
          <p:txBody>
            <a:bodyPr wrap="none" anchor="ctr"/>
            <a:lstStyle/>
            <a:p>
              <a:pPr algn="ctr"/>
              <a:endParaRPr lang="en-US">
                <a:latin typeface="Times New Roman" pitchFamily="18" charset="0"/>
              </a:endParaRPr>
            </a:p>
          </p:txBody>
        </p:sp>
        <p:sp>
          <p:nvSpPr>
            <p:cNvPr id="31758" name="Arc 9"/>
            <p:cNvSpPr>
              <a:spLocks/>
            </p:cNvSpPr>
            <p:nvPr/>
          </p:nvSpPr>
          <p:spPr bwMode="auto">
            <a:xfrm rot="179511">
              <a:off x="4714875" y="1057275"/>
              <a:ext cx="2114550" cy="3397250"/>
            </a:xfrm>
            <a:custGeom>
              <a:avLst/>
              <a:gdLst>
                <a:gd name="T0" fmla="*/ 1320408 w 12930"/>
                <a:gd name="T1" fmla="*/ 0 h 20034"/>
                <a:gd name="T2" fmla="*/ 2114550 w 12930"/>
                <a:gd name="T3" fmla="*/ 463277 h 20034"/>
                <a:gd name="T4" fmla="*/ 0 w 12930"/>
                <a:gd name="T5" fmla="*/ 3397250 h 20034"/>
                <a:gd name="T6" fmla="*/ 0 60000 65536"/>
                <a:gd name="T7" fmla="*/ 0 60000 65536"/>
                <a:gd name="T8" fmla="*/ 0 60000 65536"/>
                <a:gd name="T9" fmla="*/ 0 w 12930"/>
                <a:gd name="T10" fmla="*/ 0 h 20034"/>
                <a:gd name="T11" fmla="*/ 12930 w 12930"/>
                <a:gd name="T12" fmla="*/ 20034 h 20034"/>
              </a:gdLst>
              <a:ahLst/>
              <a:cxnLst>
                <a:cxn ang="T6">
                  <a:pos x="T0" y="T1"/>
                </a:cxn>
                <a:cxn ang="T7">
                  <a:pos x="T2" y="T3"/>
                </a:cxn>
                <a:cxn ang="T8">
                  <a:pos x="T4" y="T5"/>
                </a:cxn>
              </a:cxnLst>
              <a:rect l="T9" t="T10" r="T11" b="T12"/>
              <a:pathLst>
                <a:path w="12930" h="20034" fill="none" extrusionOk="0">
                  <a:moveTo>
                    <a:pt x="8074" y="-1"/>
                  </a:moveTo>
                  <a:cubicBezTo>
                    <a:pt x="9803" y="696"/>
                    <a:pt x="11436" y="1615"/>
                    <a:pt x="12930" y="2731"/>
                  </a:cubicBezTo>
                </a:path>
                <a:path w="12930" h="20034" stroke="0" extrusionOk="0">
                  <a:moveTo>
                    <a:pt x="8074" y="-1"/>
                  </a:moveTo>
                  <a:cubicBezTo>
                    <a:pt x="9803" y="696"/>
                    <a:pt x="11436" y="1615"/>
                    <a:pt x="12930" y="2731"/>
                  </a:cubicBezTo>
                  <a:lnTo>
                    <a:pt x="0" y="20034"/>
                  </a:lnTo>
                  <a:close/>
                </a:path>
              </a:pathLst>
            </a:custGeom>
            <a:solidFill>
              <a:schemeClr val="hlink"/>
            </a:solidFill>
            <a:ln w="9525">
              <a:solidFill>
                <a:schemeClr val="tx1"/>
              </a:solidFill>
              <a:round/>
              <a:headEnd/>
              <a:tailEnd/>
            </a:ln>
          </p:spPr>
          <p:txBody>
            <a:bodyPr wrap="none" anchor="ctr"/>
            <a:lstStyle/>
            <a:p>
              <a:pPr algn="ctr"/>
              <a:endParaRPr lang="en-US">
                <a:latin typeface="Times New Roman" pitchFamily="18" charset="0"/>
              </a:endParaRPr>
            </a:p>
          </p:txBody>
        </p:sp>
        <p:sp>
          <p:nvSpPr>
            <p:cNvPr id="31759" name="Arc 10"/>
            <p:cNvSpPr>
              <a:spLocks/>
            </p:cNvSpPr>
            <p:nvPr/>
          </p:nvSpPr>
          <p:spPr bwMode="auto">
            <a:xfrm rot="-3879757">
              <a:off x="1839913" y="187325"/>
              <a:ext cx="3740150" cy="3657600"/>
            </a:xfrm>
            <a:custGeom>
              <a:avLst/>
              <a:gdLst>
                <a:gd name="T0" fmla="*/ 0 w 22552"/>
                <a:gd name="T1" fmla="*/ 3556 h 21600"/>
                <a:gd name="T2" fmla="*/ 3740150 w 22552"/>
                <a:gd name="T3" fmla="*/ 3594608 h 21600"/>
                <a:gd name="T4" fmla="*/ 158383 w 22552"/>
                <a:gd name="T5" fmla="*/ 3657600 h 21600"/>
                <a:gd name="T6" fmla="*/ 0 60000 65536"/>
                <a:gd name="T7" fmla="*/ 0 60000 65536"/>
                <a:gd name="T8" fmla="*/ 0 60000 65536"/>
                <a:gd name="T9" fmla="*/ 0 w 22552"/>
                <a:gd name="T10" fmla="*/ 0 h 21600"/>
                <a:gd name="T11" fmla="*/ 22552 w 22552"/>
                <a:gd name="T12" fmla="*/ 21600 h 21600"/>
              </a:gdLst>
              <a:ahLst/>
              <a:cxnLst>
                <a:cxn ang="T6">
                  <a:pos x="T0" y="T1"/>
                </a:cxn>
                <a:cxn ang="T7">
                  <a:pos x="T2" y="T3"/>
                </a:cxn>
                <a:cxn ang="T8">
                  <a:pos x="T4" y="T5"/>
                </a:cxn>
              </a:cxnLst>
              <a:rect l="T9" t="T10" r="T11" b="T12"/>
              <a:pathLst>
                <a:path w="22552" h="21600" fill="none" extrusionOk="0">
                  <a:moveTo>
                    <a:pt x="0" y="21"/>
                  </a:moveTo>
                  <a:cubicBezTo>
                    <a:pt x="318" y="7"/>
                    <a:pt x="636" y="-1"/>
                    <a:pt x="955" y="0"/>
                  </a:cubicBezTo>
                  <a:cubicBezTo>
                    <a:pt x="12739" y="0"/>
                    <a:pt x="22348" y="9445"/>
                    <a:pt x="22551" y="21228"/>
                  </a:cubicBezTo>
                </a:path>
                <a:path w="22552" h="21600" stroke="0" extrusionOk="0">
                  <a:moveTo>
                    <a:pt x="0" y="21"/>
                  </a:moveTo>
                  <a:cubicBezTo>
                    <a:pt x="318" y="7"/>
                    <a:pt x="636" y="-1"/>
                    <a:pt x="955" y="0"/>
                  </a:cubicBezTo>
                  <a:cubicBezTo>
                    <a:pt x="12739" y="0"/>
                    <a:pt x="22348" y="9445"/>
                    <a:pt x="22551" y="21228"/>
                  </a:cubicBezTo>
                  <a:lnTo>
                    <a:pt x="955" y="21600"/>
                  </a:lnTo>
                  <a:close/>
                </a:path>
              </a:pathLst>
            </a:custGeom>
            <a:solidFill>
              <a:srgbClr val="FFFF00"/>
            </a:solidFill>
            <a:ln w="9525">
              <a:solidFill>
                <a:schemeClr val="tx1"/>
              </a:solidFill>
              <a:round/>
              <a:headEnd/>
              <a:tailEnd/>
            </a:ln>
          </p:spPr>
          <p:txBody>
            <a:bodyPr wrap="none" anchor="ctr"/>
            <a:lstStyle/>
            <a:p>
              <a:endParaRPr lang="en-US" sz="1400">
                <a:latin typeface="Franklin Gothic Book" pitchFamily="34" charset="0"/>
              </a:endParaRPr>
            </a:p>
          </p:txBody>
        </p:sp>
        <p:sp>
          <p:nvSpPr>
            <p:cNvPr id="31760" name="Arc 11"/>
            <p:cNvSpPr>
              <a:spLocks/>
            </p:cNvSpPr>
            <p:nvPr/>
          </p:nvSpPr>
          <p:spPr bwMode="auto">
            <a:xfrm rot="-6178596">
              <a:off x="1376362" y="1900238"/>
              <a:ext cx="2428875" cy="3657600"/>
            </a:xfrm>
            <a:custGeom>
              <a:avLst/>
              <a:gdLst>
                <a:gd name="T0" fmla="*/ 0 w 14645"/>
                <a:gd name="T1" fmla="*/ 3556 h 21600"/>
                <a:gd name="T2" fmla="*/ 2428875 w 14645"/>
                <a:gd name="T3" fmla="*/ 828379 h 21600"/>
                <a:gd name="T4" fmla="*/ 158387 w 14645"/>
                <a:gd name="T5" fmla="*/ 3657600 h 21600"/>
                <a:gd name="T6" fmla="*/ 0 60000 65536"/>
                <a:gd name="T7" fmla="*/ 0 60000 65536"/>
                <a:gd name="T8" fmla="*/ 0 60000 65536"/>
                <a:gd name="T9" fmla="*/ 0 w 14645"/>
                <a:gd name="T10" fmla="*/ 0 h 21600"/>
                <a:gd name="T11" fmla="*/ 14645 w 14645"/>
                <a:gd name="T12" fmla="*/ 21600 h 21600"/>
              </a:gdLst>
              <a:ahLst/>
              <a:cxnLst>
                <a:cxn ang="T6">
                  <a:pos x="T0" y="T1"/>
                </a:cxn>
                <a:cxn ang="T7">
                  <a:pos x="T2" y="T3"/>
                </a:cxn>
                <a:cxn ang="T8">
                  <a:pos x="T4" y="T5"/>
                </a:cxn>
              </a:cxnLst>
              <a:rect l="T9" t="T10" r="T11" b="T12"/>
              <a:pathLst>
                <a:path w="14645" h="21600" fill="none" extrusionOk="0">
                  <a:moveTo>
                    <a:pt x="0" y="21"/>
                  </a:moveTo>
                  <a:cubicBezTo>
                    <a:pt x="318" y="7"/>
                    <a:pt x="636" y="-1"/>
                    <a:pt x="955" y="0"/>
                  </a:cubicBezTo>
                  <a:cubicBezTo>
                    <a:pt x="5946" y="0"/>
                    <a:pt x="10783" y="1728"/>
                    <a:pt x="14644" y="4892"/>
                  </a:cubicBezTo>
                </a:path>
                <a:path w="14645" h="21600" stroke="0" extrusionOk="0">
                  <a:moveTo>
                    <a:pt x="0" y="21"/>
                  </a:moveTo>
                  <a:cubicBezTo>
                    <a:pt x="318" y="7"/>
                    <a:pt x="636" y="-1"/>
                    <a:pt x="955" y="0"/>
                  </a:cubicBezTo>
                  <a:cubicBezTo>
                    <a:pt x="5946" y="0"/>
                    <a:pt x="10783" y="1728"/>
                    <a:pt x="14644" y="4892"/>
                  </a:cubicBezTo>
                  <a:lnTo>
                    <a:pt x="955" y="21600"/>
                  </a:lnTo>
                  <a:close/>
                </a:path>
              </a:pathLst>
            </a:custGeom>
            <a:solidFill>
              <a:srgbClr val="00FFFF"/>
            </a:solidFill>
            <a:ln w="9525">
              <a:solidFill>
                <a:schemeClr val="tx1"/>
              </a:solidFill>
              <a:round/>
              <a:headEnd/>
              <a:tailEnd/>
            </a:ln>
          </p:spPr>
          <p:txBody>
            <a:bodyPr wrap="none" anchor="ctr"/>
            <a:lstStyle/>
            <a:p>
              <a:endParaRPr lang="en-US" sz="1400">
                <a:latin typeface="Franklin Gothic Book" pitchFamily="34" charset="0"/>
              </a:endParaRPr>
            </a:p>
          </p:txBody>
        </p:sp>
        <p:sp>
          <p:nvSpPr>
            <p:cNvPr id="31761" name="Arc 12"/>
            <p:cNvSpPr>
              <a:spLocks/>
            </p:cNvSpPr>
            <p:nvPr/>
          </p:nvSpPr>
          <p:spPr bwMode="auto">
            <a:xfrm rot="-8360900">
              <a:off x="1600200" y="3276600"/>
              <a:ext cx="2114550" cy="3397250"/>
            </a:xfrm>
            <a:custGeom>
              <a:avLst/>
              <a:gdLst>
                <a:gd name="T0" fmla="*/ 1320408 w 12930"/>
                <a:gd name="T1" fmla="*/ 0 h 20034"/>
                <a:gd name="T2" fmla="*/ 2114550 w 12930"/>
                <a:gd name="T3" fmla="*/ 463277 h 20034"/>
                <a:gd name="T4" fmla="*/ 0 w 12930"/>
                <a:gd name="T5" fmla="*/ 3397250 h 20034"/>
                <a:gd name="T6" fmla="*/ 0 60000 65536"/>
                <a:gd name="T7" fmla="*/ 0 60000 65536"/>
                <a:gd name="T8" fmla="*/ 0 60000 65536"/>
                <a:gd name="T9" fmla="*/ 0 w 12930"/>
                <a:gd name="T10" fmla="*/ 0 h 20034"/>
                <a:gd name="T11" fmla="*/ 12930 w 12930"/>
                <a:gd name="T12" fmla="*/ 20034 h 20034"/>
              </a:gdLst>
              <a:ahLst/>
              <a:cxnLst>
                <a:cxn ang="T6">
                  <a:pos x="T0" y="T1"/>
                </a:cxn>
                <a:cxn ang="T7">
                  <a:pos x="T2" y="T3"/>
                </a:cxn>
                <a:cxn ang="T8">
                  <a:pos x="T4" y="T5"/>
                </a:cxn>
              </a:cxnLst>
              <a:rect l="T9" t="T10" r="T11" b="T12"/>
              <a:pathLst>
                <a:path w="12930" h="20034" fill="none" extrusionOk="0">
                  <a:moveTo>
                    <a:pt x="8074" y="-1"/>
                  </a:moveTo>
                  <a:cubicBezTo>
                    <a:pt x="9803" y="696"/>
                    <a:pt x="11436" y="1615"/>
                    <a:pt x="12930" y="2731"/>
                  </a:cubicBezTo>
                </a:path>
                <a:path w="12930" h="20034" stroke="0" extrusionOk="0">
                  <a:moveTo>
                    <a:pt x="8074" y="-1"/>
                  </a:moveTo>
                  <a:cubicBezTo>
                    <a:pt x="9803" y="696"/>
                    <a:pt x="11436" y="1615"/>
                    <a:pt x="12930" y="2731"/>
                  </a:cubicBezTo>
                  <a:lnTo>
                    <a:pt x="0" y="20034"/>
                  </a:lnTo>
                  <a:close/>
                </a:path>
              </a:pathLst>
            </a:custGeom>
            <a:solidFill>
              <a:schemeClr val="bg1"/>
            </a:solidFill>
            <a:ln w="9525">
              <a:solidFill>
                <a:schemeClr val="tx1"/>
              </a:solidFill>
              <a:round/>
              <a:headEnd/>
              <a:tailEnd/>
            </a:ln>
          </p:spPr>
          <p:txBody>
            <a:bodyPr rot="10800000" wrap="none" anchor="ctr"/>
            <a:lstStyle/>
            <a:p>
              <a:pPr algn="ctr"/>
              <a:endParaRPr lang="en-US">
                <a:latin typeface="Times New Roman" pitchFamily="18" charset="0"/>
              </a:endParaRPr>
            </a:p>
          </p:txBody>
        </p:sp>
        <p:sp>
          <p:nvSpPr>
            <p:cNvPr id="31762" name="Oval 13"/>
            <p:cNvSpPr>
              <a:spLocks noChangeAspect="1" noChangeArrowheads="1"/>
            </p:cNvSpPr>
            <p:nvPr/>
          </p:nvSpPr>
          <p:spPr bwMode="auto">
            <a:xfrm>
              <a:off x="3810000" y="3657600"/>
              <a:ext cx="1447800" cy="1447800"/>
            </a:xfrm>
            <a:prstGeom prst="ellipse">
              <a:avLst/>
            </a:prstGeom>
            <a:gradFill rotWithShape="0">
              <a:gsLst>
                <a:gs pos="0">
                  <a:srgbClr val="F8B049"/>
                </a:gs>
                <a:gs pos="17999">
                  <a:srgbClr val="B43E85"/>
                </a:gs>
                <a:gs pos="31000">
                  <a:srgbClr val="C50849"/>
                </a:gs>
                <a:gs pos="33000">
                  <a:srgbClr val="F952A0"/>
                </a:gs>
                <a:gs pos="37000">
                  <a:srgbClr val="FEE7F2"/>
                </a:gs>
                <a:gs pos="78999">
                  <a:srgbClr val="F8B049"/>
                </a:gs>
                <a:gs pos="87000">
                  <a:srgbClr val="F8B049"/>
                </a:gs>
                <a:gs pos="100000">
                  <a:srgbClr val="FC9FCB"/>
                </a:gs>
              </a:gsLst>
              <a:path path="shape">
                <a:fillToRect l="50000" t="50000" r="50000" b="50000"/>
              </a:path>
            </a:gradFill>
            <a:ln w="9525">
              <a:noFill/>
              <a:round/>
              <a:headEnd/>
              <a:tailEnd/>
            </a:ln>
          </p:spPr>
          <p:txBody>
            <a:bodyPr wrap="none" anchor="ctr"/>
            <a:lstStyle/>
            <a:p>
              <a:pPr algn="ctr"/>
              <a:r>
                <a:rPr lang="en-US" b="1">
                  <a:latin typeface="Times New Roman" pitchFamily="18" charset="0"/>
                </a:rPr>
                <a:t>Az</a:t>
              </a:r>
            </a:p>
            <a:p>
              <a:pPr algn="ctr"/>
              <a:endParaRPr lang="en-US" b="1">
                <a:latin typeface="Times New Roman" pitchFamily="18" charset="0"/>
              </a:endParaRPr>
            </a:p>
            <a:p>
              <a:pPr algn="ctr"/>
              <a:r>
                <a:rPr lang="en-US" b="1">
                  <a:latin typeface="Times New Roman" pitchFamily="18" charset="0"/>
                </a:rPr>
                <a:t>ÉN</a:t>
              </a:r>
            </a:p>
          </p:txBody>
        </p:sp>
        <p:sp>
          <p:nvSpPr>
            <p:cNvPr id="31763" name="Oval 14"/>
            <p:cNvSpPr>
              <a:spLocks noChangeAspect="1" noChangeArrowheads="1"/>
            </p:cNvSpPr>
            <p:nvPr/>
          </p:nvSpPr>
          <p:spPr bwMode="auto">
            <a:xfrm>
              <a:off x="952500" y="744538"/>
              <a:ext cx="7277100" cy="7277100"/>
            </a:xfrm>
            <a:prstGeom prst="ellipse">
              <a:avLst/>
            </a:prstGeom>
            <a:noFill/>
            <a:ln w="57150">
              <a:solidFill>
                <a:schemeClr val="accent2"/>
              </a:solidFill>
              <a:round/>
              <a:headEnd/>
              <a:tailEnd/>
            </a:ln>
          </p:spPr>
          <p:txBody>
            <a:bodyPr wrap="none" anchor="ctr"/>
            <a:lstStyle/>
            <a:p>
              <a:endParaRPr lang="en-US" sz="1400">
                <a:latin typeface="Franklin Gothic Book" pitchFamily="34" charset="0"/>
              </a:endParaRPr>
            </a:p>
          </p:txBody>
        </p:sp>
        <p:sp>
          <p:nvSpPr>
            <p:cNvPr id="31764" name="Text Box 16"/>
            <p:cNvSpPr txBox="1">
              <a:spLocks noChangeArrowheads="1"/>
            </p:cNvSpPr>
            <p:nvPr/>
          </p:nvSpPr>
          <p:spPr bwMode="auto">
            <a:xfrm rot="2054359">
              <a:off x="5029200" y="5556419"/>
              <a:ext cx="2362199" cy="407648"/>
            </a:xfrm>
            <a:prstGeom prst="rect">
              <a:avLst/>
            </a:prstGeom>
            <a:noFill/>
            <a:ln w="9525">
              <a:noFill/>
              <a:miter lim="800000"/>
              <a:headEnd/>
              <a:tailEnd/>
            </a:ln>
          </p:spPr>
          <p:txBody>
            <a:bodyPr>
              <a:spAutoFit/>
            </a:bodyPr>
            <a:lstStyle/>
            <a:p>
              <a:pPr>
                <a:spcBef>
                  <a:spcPct val="50000"/>
                </a:spcBef>
              </a:pPr>
              <a:r>
                <a:rPr lang="en-US" sz="1400" b="1">
                  <a:latin typeface="Tahoma" pitchFamily="34" charset="0"/>
                </a:rPr>
                <a:t>“Halál”</a:t>
              </a:r>
              <a:endParaRPr lang="en-US" sz="1400" b="1">
                <a:solidFill>
                  <a:schemeClr val="bg1"/>
                </a:solidFill>
                <a:latin typeface="Tahoma" pitchFamily="34" charset="0"/>
              </a:endParaRPr>
            </a:p>
          </p:txBody>
        </p:sp>
        <p:sp>
          <p:nvSpPr>
            <p:cNvPr id="31765" name="Text Box 17"/>
            <p:cNvSpPr txBox="1">
              <a:spLocks noChangeArrowheads="1"/>
            </p:cNvSpPr>
            <p:nvPr/>
          </p:nvSpPr>
          <p:spPr bwMode="auto">
            <a:xfrm rot="1476877">
              <a:off x="5943600" y="5465933"/>
              <a:ext cx="2362199" cy="407648"/>
            </a:xfrm>
            <a:prstGeom prst="rect">
              <a:avLst/>
            </a:prstGeom>
            <a:noFill/>
            <a:ln w="9525">
              <a:noFill/>
              <a:miter lim="800000"/>
              <a:headEnd/>
              <a:tailEnd/>
            </a:ln>
          </p:spPr>
          <p:txBody>
            <a:bodyPr>
              <a:spAutoFit/>
            </a:bodyPr>
            <a:lstStyle/>
            <a:p>
              <a:pPr>
                <a:spcBef>
                  <a:spcPct val="50000"/>
                </a:spcBef>
              </a:pPr>
              <a:r>
                <a:rPr lang="en-US" sz="1400" b="1">
                  <a:solidFill>
                    <a:srgbClr val="FFCC00"/>
                  </a:solidFill>
                  <a:latin typeface="Tahoma" pitchFamily="34" charset="0"/>
                </a:rPr>
                <a:t>1   Szenvedélyek</a:t>
              </a:r>
            </a:p>
          </p:txBody>
        </p:sp>
        <p:sp>
          <p:nvSpPr>
            <p:cNvPr id="31766" name="Text Box 18"/>
            <p:cNvSpPr txBox="1">
              <a:spLocks noChangeArrowheads="1"/>
            </p:cNvSpPr>
            <p:nvPr/>
          </p:nvSpPr>
          <p:spPr bwMode="auto">
            <a:xfrm rot="643605">
              <a:off x="6172200" y="4794419"/>
              <a:ext cx="2362199" cy="407648"/>
            </a:xfrm>
            <a:prstGeom prst="rect">
              <a:avLst/>
            </a:prstGeom>
            <a:noFill/>
            <a:ln w="9525">
              <a:noFill/>
              <a:miter lim="800000"/>
              <a:headEnd/>
              <a:tailEnd/>
            </a:ln>
          </p:spPr>
          <p:txBody>
            <a:bodyPr>
              <a:spAutoFit/>
            </a:bodyPr>
            <a:lstStyle/>
            <a:p>
              <a:pPr>
                <a:spcBef>
                  <a:spcPct val="50000"/>
                </a:spcBef>
              </a:pPr>
              <a:r>
                <a:rPr lang="en-US" sz="1400" b="1">
                  <a:solidFill>
                    <a:srgbClr val="FFFF00"/>
                  </a:solidFill>
                  <a:latin typeface="Tahoma" pitchFamily="34" charset="0"/>
                </a:rPr>
                <a:t>2   Hétköznapi</a:t>
              </a:r>
            </a:p>
          </p:txBody>
        </p:sp>
        <p:sp>
          <p:nvSpPr>
            <p:cNvPr id="31767" name="Text Box 19"/>
            <p:cNvSpPr txBox="1">
              <a:spLocks noChangeArrowheads="1"/>
            </p:cNvSpPr>
            <p:nvPr/>
          </p:nvSpPr>
          <p:spPr bwMode="auto">
            <a:xfrm rot="-139601">
              <a:off x="6172200" y="4094332"/>
              <a:ext cx="2362199" cy="407648"/>
            </a:xfrm>
            <a:prstGeom prst="rect">
              <a:avLst/>
            </a:prstGeom>
            <a:noFill/>
            <a:ln w="9525">
              <a:noFill/>
              <a:miter lim="800000"/>
              <a:headEnd/>
              <a:tailEnd/>
            </a:ln>
          </p:spPr>
          <p:txBody>
            <a:bodyPr>
              <a:spAutoFit/>
            </a:bodyPr>
            <a:lstStyle/>
            <a:p>
              <a:pPr>
                <a:spcBef>
                  <a:spcPct val="50000"/>
                </a:spcBef>
              </a:pPr>
              <a:r>
                <a:rPr lang="en-US" sz="1400" b="1">
                  <a:solidFill>
                    <a:srgbClr val="00FFFF"/>
                  </a:solidFill>
                  <a:latin typeface="Tahoma" pitchFamily="34" charset="0"/>
                </a:rPr>
                <a:t>3   Benyomások</a:t>
              </a:r>
            </a:p>
          </p:txBody>
        </p:sp>
        <p:sp>
          <p:nvSpPr>
            <p:cNvPr id="31768" name="Text Box 20"/>
            <p:cNvSpPr txBox="1">
              <a:spLocks noChangeArrowheads="1"/>
            </p:cNvSpPr>
            <p:nvPr/>
          </p:nvSpPr>
          <p:spPr bwMode="auto">
            <a:xfrm rot="-952899">
              <a:off x="6019800" y="3499020"/>
              <a:ext cx="2362199" cy="407648"/>
            </a:xfrm>
            <a:prstGeom prst="rect">
              <a:avLst/>
            </a:prstGeom>
            <a:noFill/>
            <a:ln w="9525">
              <a:noFill/>
              <a:miter lim="800000"/>
              <a:headEnd/>
              <a:tailEnd/>
            </a:ln>
          </p:spPr>
          <p:txBody>
            <a:bodyPr>
              <a:spAutoFit/>
            </a:bodyPr>
            <a:lstStyle/>
            <a:p>
              <a:pPr>
                <a:spcBef>
                  <a:spcPct val="50000"/>
                </a:spcBef>
              </a:pPr>
              <a:r>
                <a:rPr lang="en-US" sz="1400" b="1">
                  <a:solidFill>
                    <a:schemeClr val="bg1"/>
                  </a:solidFill>
                  <a:latin typeface="Tahoma" pitchFamily="34" charset="0"/>
                </a:rPr>
                <a:t>4  Vezeklés</a:t>
              </a:r>
            </a:p>
          </p:txBody>
        </p:sp>
        <p:sp>
          <p:nvSpPr>
            <p:cNvPr id="31769" name="Text Box 21"/>
            <p:cNvSpPr txBox="1">
              <a:spLocks noChangeArrowheads="1"/>
            </p:cNvSpPr>
            <p:nvPr/>
          </p:nvSpPr>
          <p:spPr bwMode="auto">
            <a:xfrm rot="-1737524">
              <a:off x="5791199" y="2889422"/>
              <a:ext cx="2362199" cy="407648"/>
            </a:xfrm>
            <a:prstGeom prst="rect">
              <a:avLst/>
            </a:prstGeom>
            <a:noFill/>
            <a:ln w="9525">
              <a:noFill/>
              <a:miter lim="800000"/>
              <a:headEnd/>
              <a:tailEnd/>
            </a:ln>
          </p:spPr>
          <p:txBody>
            <a:bodyPr>
              <a:spAutoFit/>
            </a:bodyPr>
            <a:lstStyle/>
            <a:p>
              <a:pPr>
                <a:spcBef>
                  <a:spcPct val="50000"/>
                </a:spcBef>
              </a:pPr>
              <a:r>
                <a:rPr lang="hu-HU" sz="1400" b="1">
                  <a:solidFill>
                    <a:srgbClr val="9900CC"/>
                  </a:solidFill>
                  <a:latin typeface="Tahoma" pitchFamily="34" charset="0"/>
                </a:rPr>
                <a:t>5 Saját világ</a:t>
              </a:r>
              <a:endParaRPr lang="en-US" sz="1400" b="1">
                <a:solidFill>
                  <a:srgbClr val="9900CC"/>
                </a:solidFill>
                <a:latin typeface="Tahoma" pitchFamily="34" charset="0"/>
              </a:endParaRPr>
            </a:p>
          </p:txBody>
        </p:sp>
        <p:sp>
          <p:nvSpPr>
            <p:cNvPr id="31770" name="Text Box 22"/>
            <p:cNvSpPr txBox="1">
              <a:spLocks noChangeArrowheads="1"/>
            </p:cNvSpPr>
            <p:nvPr/>
          </p:nvSpPr>
          <p:spPr bwMode="auto">
            <a:xfrm rot="-2715220">
              <a:off x="5326857" y="2355146"/>
              <a:ext cx="2362200" cy="395105"/>
            </a:xfrm>
            <a:prstGeom prst="rect">
              <a:avLst/>
            </a:prstGeom>
            <a:noFill/>
            <a:ln w="9525">
              <a:noFill/>
              <a:miter lim="800000"/>
              <a:headEnd/>
              <a:tailEnd/>
            </a:ln>
          </p:spPr>
          <p:txBody>
            <a:bodyPr>
              <a:spAutoFit/>
            </a:bodyPr>
            <a:lstStyle/>
            <a:p>
              <a:pPr>
                <a:spcBef>
                  <a:spcPct val="50000"/>
                </a:spcBef>
              </a:pPr>
              <a:r>
                <a:rPr lang="en-US" sz="1400" b="1">
                  <a:solidFill>
                    <a:srgbClr val="FF3300"/>
                  </a:solidFill>
                  <a:latin typeface="Tahoma" pitchFamily="34" charset="0"/>
                </a:rPr>
                <a:t>6   Művésziség</a:t>
              </a:r>
            </a:p>
          </p:txBody>
        </p:sp>
        <p:sp>
          <p:nvSpPr>
            <p:cNvPr id="31771" name="Text Box 23"/>
            <p:cNvSpPr txBox="1">
              <a:spLocks noChangeArrowheads="1"/>
            </p:cNvSpPr>
            <p:nvPr/>
          </p:nvSpPr>
          <p:spPr bwMode="auto">
            <a:xfrm rot="-3525479">
              <a:off x="4793457" y="1974148"/>
              <a:ext cx="2362200" cy="395105"/>
            </a:xfrm>
            <a:prstGeom prst="rect">
              <a:avLst/>
            </a:prstGeom>
            <a:noFill/>
            <a:ln w="9525">
              <a:noFill/>
              <a:miter lim="800000"/>
              <a:headEnd/>
              <a:tailEnd/>
            </a:ln>
          </p:spPr>
          <p:txBody>
            <a:bodyPr>
              <a:spAutoFit/>
            </a:bodyPr>
            <a:lstStyle/>
            <a:p>
              <a:pPr>
                <a:spcBef>
                  <a:spcPct val="50000"/>
                </a:spcBef>
              </a:pPr>
              <a:r>
                <a:rPr lang="en-US" sz="1400" b="1">
                  <a:solidFill>
                    <a:schemeClr val="bg1"/>
                  </a:solidFill>
                  <a:latin typeface="Tahoma" pitchFamily="34" charset="0"/>
                </a:rPr>
                <a:t>7  Intellektualitás</a:t>
              </a:r>
            </a:p>
          </p:txBody>
        </p:sp>
        <p:sp>
          <p:nvSpPr>
            <p:cNvPr id="31772" name="Text Box 24"/>
            <p:cNvSpPr txBox="1">
              <a:spLocks noChangeArrowheads="1"/>
            </p:cNvSpPr>
            <p:nvPr/>
          </p:nvSpPr>
          <p:spPr bwMode="auto">
            <a:xfrm rot="3497851">
              <a:off x="2405856" y="2248610"/>
              <a:ext cx="2362200" cy="671677"/>
            </a:xfrm>
            <a:prstGeom prst="rect">
              <a:avLst/>
            </a:prstGeom>
            <a:noFill/>
            <a:ln w="9525">
              <a:noFill/>
              <a:miter lim="800000"/>
              <a:headEnd/>
              <a:tailEnd/>
            </a:ln>
          </p:spPr>
          <p:txBody>
            <a:bodyPr>
              <a:spAutoFit/>
            </a:bodyPr>
            <a:lstStyle/>
            <a:p>
              <a:pPr>
                <a:spcBef>
                  <a:spcPct val="50000"/>
                </a:spcBef>
              </a:pPr>
              <a:r>
                <a:rPr lang="en-US" sz="1400" b="1">
                  <a:solidFill>
                    <a:srgbClr val="CC0000"/>
                  </a:solidFill>
                  <a:latin typeface="Tahoma" pitchFamily="34" charset="0"/>
                </a:rPr>
                <a:t> 1 </a:t>
              </a:r>
              <a:r>
                <a:rPr lang="en-US" sz="1100">
                  <a:solidFill>
                    <a:srgbClr val="CC0000"/>
                  </a:solidFill>
                  <a:latin typeface="Times New Roman" pitchFamily="18" charset="0"/>
                  <a:sym typeface="Wingdings" pitchFamily="2" charset="2"/>
                </a:rPr>
                <a:t></a:t>
              </a:r>
              <a:r>
                <a:rPr lang="en-US" sz="1400" b="1">
                  <a:solidFill>
                    <a:srgbClr val="CC0000"/>
                  </a:solidFill>
                  <a:latin typeface="Tahoma" pitchFamily="34" charset="0"/>
                </a:rPr>
                <a:t> 4</a:t>
              </a:r>
              <a:r>
                <a:rPr lang="hu-HU" sz="1400" b="1">
                  <a:solidFill>
                    <a:srgbClr val="CC0000"/>
                  </a:solidFill>
                  <a:latin typeface="Tahoma" pitchFamily="34" charset="0"/>
                </a:rPr>
                <a:t>. </a:t>
              </a:r>
              <a:r>
                <a:rPr lang="en-US" sz="1400" b="1">
                  <a:solidFill>
                    <a:srgbClr val="CC0000"/>
                  </a:solidFill>
                  <a:latin typeface="Tahoma" pitchFamily="34" charset="0"/>
                </a:rPr>
                <a:t>Mennyországok</a:t>
              </a:r>
            </a:p>
          </p:txBody>
        </p:sp>
        <p:sp>
          <p:nvSpPr>
            <p:cNvPr id="31773" name="Text Box 25"/>
            <p:cNvSpPr txBox="1">
              <a:spLocks noChangeArrowheads="1"/>
            </p:cNvSpPr>
            <p:nvPr/>
          </p:nvSpPr>
          <p:spPr bwMode="auto">
            <a:xfrm rot="442968">
              <a:off x="1344613" y="4004043"/>
              <a:ext cx="2362199" cy="693001"/>
            </a:xfrm>
            <a:prstGeom prst="rect">
              <a:avLst/>
            </a:prstGeom>
            <a:noFill/>
            <a:ln w="9525">
              <a:noFill/>
              <a:miter lim="800000"/>
              <a:headEnd/>
              <a:tailEnd/>
            </a:ln>
          </p:spPr>
          <p:txBody>
            <a:bodyPr>
              <a:spAutoFit/>
            </a:bodyPr>
            <a:lstStyle/>
            <a:p>
              <a:pPr>
                <a:spcBef>
                  <a:spcPct val="50000"/>
                </a:spcBef>
              </a:pPr>
              <a:r>
                <a:rPr lang="en-US" sz="1400" b="1">
                  <a:solidFill>
                    <a:schemeClr val="accent2"/>
                  </a:solidFill>
                  <a:latin typeface="Tahoma" pitchFamily="34" charset="0"/>
                </a:rPr>
                <a:t> 5 </a:t>
              </a:r>
              <a:r>
                <a:rPr lang="en-US" sz="1100">
                  <a:solidFill>
                    <a:schemeClr val="accent2"/>
                  </a:solidFill>
                  <a:latin typeface="Times New Roman" pitchFamily="18" charset="0"/>
                  <a:sym typeface="Wingdings" pitchFamily="2" charset="2"/>
                </a:rPr>
                <a:t></a:t>
              </a:r>
              <a:r>
                <a:rPr lang="en-US" sz="1400" b="1">
                  <a:solidFill>
                    <a:schemeClr val="accent2"/>
                  </a:solidFill>
                  <a:latin typeface="Tahoma" pitchFamily="34" charset="0"/>
                </a:rPr>
                <a:t> 7</a:t>
              </a:r>
              <a:r>
                <a:rPr lang="hu-HU" sz="1400" b="1">
                  <a:solidFill>
                    <a:schemeClr val="accent2"/>
                  </a:solidFill>
                  <a:latin typeface="Tahoma" pitchFamily="34" charset="0"/>
                </a:rPr>
                <a:t>. </a:t>
              </a:r>
              <a:r>
                <a:rPr lang="en-US" sz="1400" b="1">
                  <a:solidFill>
                    <a:schemeClr val="accent2"/>
                  </a:solidFill>
                  <a:latin typeface="Tahoma" pitchFamily="34" charset="0"/>
                </a:rPr>
                <a:t>Mennyországok</a:t>
              </a:r>
            </a:p>
          </p:txBody>
        </p:sp>
        <p:sp>
          <p:nvSpPr>
            <p:cNvPr id="31774" name="Text Box 26"/>
            <p:cNvSpPr txBox="1">
              <a:spLocks noChangeArrowheads="1"/>
            </p:cNvSpPr>
            <p:nvPr/>
          </p:nvSpPr>
          <p:spPr bwMode="auto">
            <a:xfrm rot="-1288276">
              <a:off x="1524000" y="4856333"/>
              <a:ext cx="2362199" cy="407648"/>
            </a:xfrm>
            <a:prstGeom prst="rect">
              <a:avLst/>
            </a:prstGeom>
            <a:noFill/>
            <a:ln w="9525">
              <a:noFill/>
              <a:miter lim="800000"/>
              <a:headEnd/>
              <a:tailEnd/>
            </a:ln>
          </p:spPr>
          <p:txBody>
            <a:bodyPr>
              <a:spAutoFit/>
            </a:bodyPr>
            <a:lstStyle/>
            <a:p>
              <a:pPr>
                <a:spcBef>
                  <a:spcPct val="50000"/>
                </a:spcBef>
              </a:pPr>
              <a:r>
                <a:rPr lang="en-US" sz="1400" b="1">
                  <a:solidFill>
                    <a:srgbClr val="009900"/>
                  </a:solidFill>
                  <a:latin typeface="Tahoma" pitchFamily="34" charset="0"/>
                </a:rPr>
                <a:t>Pihenés</a:t>
              </a:r>
            </a:p>
          </p:txBody>
        </p:sp>
        <p:sp>
          <p:nvSpPr>
            <p:cNvPr id="31775" name="Text Box 27"/>
            <p:cNvSpPr txBox="1">
              <a:spLocks noChangeArrowheads="1"/>
            </p:cNvSpPr>
            <p:nvPr/>
          </p:nvSpPr>
          <p:spPr bwMode="auto">
            <a:xfrm rot="-1717939">
              <a:off x="2667000" y="4780133"/>
              <a:ext cx="2362199" cy="407648"/>
            </a:xfrm>
            <a:prstGeom prst="rect">
              <a:avLst/>
            </a:prstGeom>
            <a:noFill/>
            <a:ln w="9525">
              <a:noFill/>
              <a:miter lim="800000"/>
              <a:headEnd/>
              <a:tailEnd/>
            </a:ln>
          </p:spPr>
          <p:txBody>
            <a:bodyPr>
              <a:spAutoFit/>
            </a:bodyPr>
            <a:lstStyle/>
            <a:p>
              <a:pPr>
                <a:spcBef>
                  <a:spcPct val="50000"/>
                </a:spcBef>
              </a:pPr>
              <a:r>
                <a:rPr lang="en-US" sz="1400" b="1">
                  <a:latin typeface="Tahoma" pitchFamily="34" charset="0"/>
                </a:rPr>
                <a:t>“Születés”</a:t>
              </a:r>
              <a:endParaRPr lang="en-US" sz="1400" b="1">
                <a:solidFill>
                  <a:schemeClr val="bg1"/>
                </a:solidFill>
                <a:latin typeface="Tahoma" pitchFamily="34" charset="0"/>
              </a:endParaRPr>
            </a:p>
          </p:txBody>
        </p:sp>
        <p:sp>
          <p:nvSpPr>
            <p:cNvPr id="31776" name="Text Box 28"/>
            <p:cNvSpPr txBox="1">
              <a:spLocks noChangeArrowheads="1"/>
            </p:cNvSpPr>
            <p:nvPr/>
          </p:nvSpPr>
          <p:spPr bwMode="auto">
            <a:xfrm rot="2281104">
              <a:off x="6910662" y="882920"/>
              <a:ext cx="2279251" cy="448412"/>
            </a:xfrm>
            <a:prstGeom prst="rect">
              <a:avLst/>
            </a:prstGeom>
            <a:noFill/>
            <a:ln w="9525">
              <a:noFill/>
              <a:miter lim="800000"/>
              <a:headEnd/>
              <a:tailEnd/>
            </a:ln>
          </p:spPr>
          <p:txBody>
            <a:bodyPr>
              <a:spAutoFit/>
            </a:bodyPr>
            <a:lstStyle/>
            <a:p>
              <a:pPr>
                <a:spcBef>
                  <a:spcPct val="50000"/>
                </a:spcBef>
              </a:pPr>
              <a:r>
                <a:rPr lang="en-US" sz="1600" b="1">
                  <a:solidFill>
                    <a:srgbClr val="002060"/>
                  </a:solidFill>
                  <a:latin typeface="Tahoma" pitchFamily="34" charset="0"/>
                </a:rPr>
                <a:t>6</a:t>
              </a:r>
              <a:r>
                <a:rPr lang="hu-HU" sz="1600" b="1">
                  <a:solidFill>
                    <a:srgbClr val="002060"/>
                  </a:solidFill>
                  <a:latin typeface="Tahoma" pitchFamily="34" charset="0"/>
                </a:rPr>
                <a:t>*</a:t>
              </a:r>
              <a:r>
                <a:rPr lang="en-US" sz="1600" b="1">
                  <a:solidFill>
                    <a:srgbClr val="002060"/>
                  </a:solidFill>
                  <a:latin typeface="Tahoma" pitchFamily="34" charset="0"/>
                </a:rPr>
                <a:t>-tól 40 évig</a:t>
              </a:r>
            </a:p>
          </p:txBody>
        </p:sp>
        <p:sp>
          <p:nvSpPr>
            <p:cNvPr id="31777" name="Text Box 29"/>
            <p:cNvSpPr txBox="1">
              <a:spLocks noChangeArrowheads="1"/>
            </p:cNvSpPr>
            <p:nvPr/>
          </p:nvSpPr>
          <p:spPr bwMode="auto">
            <a:xfrm rot="-3359830">
              <a:off x="-350318" y="1605428"/>
              <a:ext cx="2886662" cy="292378"/>
            </a:xfrm>
            <a:prstGeom prst="rect">
              <a:avLst/>
            </a:prstGeom>
            <a:noFill/>
            <a:ln w="9525">
              <a:noFill/>
              <a:miter lim="800000"/>
              <a:headEnd/>
              <a:tailEnd/>
            </a:ln>
          </p:spPr>
          <p:txBody>
            <a:bodyPr>
              <a:spAutoFit/>
            </a:bodyPr>
            <a:lstStyle/>
            <a:p>
              <a:pPr>
                <a:lnSpc>
                  <a:spcPct val="55000"/>
                </a:lnSpc>
                <a:spcBef>
                  <a:spcPct val="50000"/>
                </a:spcBef>
              </a:pPr>
              <a:r>
                <a:rPr lang="hu-HU" sz="1600" b="1">
                  <a:solidFill>
                    <a:srgbClr val="FF3300"/>
                  </a:solidFill>
                  <a:latin typeface="Tahoma" pitchFamily="34" charset="0"/>
                </a:rPr>
                <a:t>n-1</a:t>
              </a:r>
              <a:r>
                <a:rPr lang="en-US" sz="1600" b="1">
                  <a:solidFill>
                    <a:srgbClr val="FF3300"/>
                  </a:solidFill>
                  <a:latin typeface="Tahoma" pitchFamily="34" charset="0"/>
                </a:rPr>
                <a:t>00-tól </a:t>
              </a:r>
              <a:r>
                <a:rPr lang="hu-HU" sz="1600" b="1">
                  <a:solidFill>
                    <a:srgbClr val="FF3300"/>
                  </a:solidFill>
                  <a:latin typeface="Tahoma" pitchFamily="34" charset="0"/>
                </a:rPr>
                <a:t>15</a:t>
              </a:r>
              <a:r>
                <a:rPr lang="en-US" sz="1600" b="1">
                  <a:solidFill>
                    <a:srgbClr val="FF3300"/>
                  </a:solidFill>
                  <a:latin typeface="Tahoma" pitchFamily="34" charset="0"/>
                </a:rPr>
                <a:t>00</a:t>
              </a:r>
              <a:r>
                <a:rPr lang="hu-HU" sz="1600" b="1">
                  <a:solidFill>
                    <a:srgbClr val="FF3300"/>
                  </a:solidFill>
                  <a:latin typeface="Tahoma" pitchFamily="34" charset="0"/>
                </a:rPr>
                <a:t>* </a:t>
              </a:r>
              <a:r>
                <a:rPr lang="en-US" sz="1600" b="1">
                  <a:solidFill>
                    <a:srgbClr val="FF3300"/>
                  </a:solidFill>
                  <a:latin typeface="Tahoma" pitchFamily="34" charset="0"/>
                </a:rPr>
                <a:t>év</a:t>
              </a:r>
            </a:p>
          </p:txBody>
        </p:sp>
        <p:sp>
          <p:nvSpPr>
            <p:cNvPr id="31778" name="Text Box 30"/>
            <p:cNvSpPr txBox="1">
              <a:spLocks noChangeArrowheads="1"/>
            </p:cNvSpPr>
            <p:nvPr/>
          </p:nvSpPr>
          <p:spPr bwMode="auto">
            <a:xfrm>
              <a:off x="3581400" y="5424488"/>
              <a:ext cx="1981200" cy="407648"/>
            </a:xfrm>
            <a:prstGeom prst="rect">
              <a:avLst/>
            </a:prstGeom>
            <a:noFill/>
            <a:ln w="9525">
              <a:noFill/>
              <a:miter lim="800000"/>
              <a:headEnd/>
              <a:tailEnd/>
            </a:ln>
          </p:spPr>
          <p:txBody>
            <a:bodyPr>
              <a:spAutoFit/>
            </a:bodyPr>
            <a:lstStyle/>
            <a:p>
              <a:pPr>
                <a:spcBef>
                  <a:spcPct val="50000"/>
                </a:spcBef>
              </a:pPr>
              <a:r>
                <a:rPr lang="en-US" sz="1400" b="1">
                  <a:solidFill>
                    <a:srgbClr val="66FF33"/>
                  </a:solidFill>
                  <a:latin typeface="Tahoma" pitchFamily="34" charset="0"/>
                </a:rPr>
                <a:t>INKARNÁCIÓ</a:t>
              </a:r>
              <a:endParaRPr lang="en-US">
                <a:solidFill>
                  <a:srgbClr val="66FF33"/>
                </a:solidFill>
                <a:latin typeface="Times New Roman" pitchFamily="18" charset="0"/>
              </a:endParaRPr>
            </a:p>
          </p:txBody>
        </p:sp>
        <p:sp>
          <p:nvSpPr>
            <p:cNvPr id="31779" name="AutoShape 31"/>
            <p:cNvSpPr>
              <a:spLocks noChangeArrowheads="1"/>
            </p:cNvSpPr>
            <p:nvPr/>
          </p:nvSpPr>
          <p:spPr bwMode="auto">
            <a:xfrm rot="2108955">
              <a:off x="2286000" y="5334000"/>
              <a:ext cx="519113" cy="485775"/>
            </a:xfrm>
            <a:custGeom>
              <a:avLst/>
              <a:gdLst>
                <a:gd name="T0" fmla="*/ 312742 w 21600"/>
                <a:gd name="T1" fmla="*/ 0 h 21600"/>
                <a:gd name="T2" fmla="*/ 0 w 21600"/>
                <a:gd name="T3" fmla="*/ 242888 h 21600"/>
                <a:gd name="T4" fmla="*/ 312742 w 21600"/>
                <a:gd name="T5" fmla="*/ 485775 h 21600"/>
                <a:gd name="T6" fmla="*/ 519113 w 21600"/>
                <a:gd name="T7" fmla="*/ 242888 h 21600"/>
                <a:gd name="T8" fmla="*/ 17694720 60000 65536"/>
                <a:gd name="T9" fmla="*/ 11796480 60000 65536"/>
                <a:gd name="T10" fmla="*/ 5898240 60000 65536"/>
                <a:gd name="T11" fmla="*/ 0 60000 65536"/>
                <a:gd name="T12" fmla="*/ 3375 w 21600"/>
                <a:gd name="T13" fmla="*/ 5859 h 21600"/>
                <a:gd name="T14" fmla="*/ 17671 w 21600"/>
                <a:gd name="T15" fmla="*/ 15741 h 21600"/>
              </a:gdLst>
              <a:ahLst/>
              <a:cxnLst>
                <a:cxn ang="T8">
                  <a:pos x="T0" y="T1"/>
                </a:cxn>
                <a:cxn ang="T9">
                  <a:pos x="T2" y="T3"/>
                </a:cxn>
                <a:cxn ang="T10">
                  <a:pos x="T4" y="T5"/>
                </a:cxn>
                <a:cxn ang="T11">
                  <a:pos x="T6" y="T7"/>
                </a:cxn>
              </a:cxnLst>
              <a:rect l="T12" t="T13" r="T14" b="T15"/>
              <a:pathLst>
                <a:path w="21600" h="21600">
                  <a:moveTo>
                    <a:pt x="13013" y="0"/>
                  </a:moveTo>
                  <a:lnTo>
                    <a:pt x="13013" y="5859"/>
                  </a:lnTo>
                  <a:lnTo>
                    <a:pt x="3375" y="5859"/>
                  </a:lnTo>
                  <a:lnTo>
                    <a:pt x="3375" y="15741"/>
                  </a:lnTo>
                  <a:lnTo>
                    <a:pt x="13013" y="15741"/>
                  </a:lnTo>
                  <a:lnTo>
                    <a:pt x="13013" y="21600"/>
                  </a:lnTo>
                  <a:lnTo>
                    <a:pt x="21600" y="10800"/>
                  </a:lnTo>
                  <a:close/>
                </a:path>
                <a:path w="21600" h="21600">
                  <a:moveTo>
                    <a:pt x="1350" y="5859"/>
                  </a:moveTo>
                  <a:lnTo>
                    <a:pt x="1350" y="15741"/>
                  </a:lnTo>
                  <a:lnTo>
                    <a:pt x="2700" y="15741"/>
                  </a:lnTo>
                  <a:lnTo>
                    <a:pt x="2700" y="5859"/>
                  </a:lnTo>
                  <a:close/>
                </a:path>
                <a:path w="21600" h="21600">
                  <a:moveTo>
                    <a:pt x="0" y="5859"/>
                  </a:moveTo>
                  <a:lnTo>
                    <a:pt x="0" y="15741"/>
                  </a:lnTo>
                  <a:lnTo>
                    <a:pt x="675" y="15741"/>
                  </a:lnTo>
                  <a:lnTo>
                    <a:pt x="675" y="5859"/>
                  </a:lnTo>
                  <a:close/>
                </a:path>
              </a:pathLst>
            </a:custGeom>
            <a:solidFill>
              <a:srgbClr val="FFCC00"/>
            </a:solidFill>
            <a:ln w="9525">
              <a:solidFill>
                <a:schemeClr val="tx1"/>
              </a:solidFill>
              <a:miter lim="800000"/>
              <a:headEnd/>
              <a:tailEnd/>
            </a:ln>
          </p:spPr>
          <p:txBody>
            <a:bodyPr wrap="none" anchor="ctr"/>
            <a:lstStyle/>
            <a:p>
              <a:endParaRPr lang="en-US" sz="1400">
                <a:latin typeface="Franklin Gothic Book" pitchFamily="34" charset="0"/>
              </a:endParaRPr>
            </a:p>
          </p:txBody>
        </p:sp>
        <p:sp>
          <p:nvSpPr>
            <p:cNvPr id="31780" name="AutoShape 32"/>
            <p:cNvSpPr>
              <a:spLocks noChangeArrowheads="1"/>
            </p:cNvSpPr>
            <p:nvPr/>
          </p:nvSpPr>
          <p:spPr bwMode="auto">
            <a:xfrm rot="-1790822">
              <a:off x="6172200" y="5486400"/>
              <a:ext cx="519113" cy="485775"/>
            </a:xfrm>
            <a:custGeom>
              <a:avLst/>
              <a:gdLst>
                <a:gd name="T0" fmla="*/ 312742 w 21600"/>
                <a:gd name="T1" fmla="*/ 0 h 21600"/>
                <a:gd name="T2" fmla="*/ 0 w 21600"/>
                <a:gd name="T3" fmla="*/ 242888 h 21600"/>
                <a:gd name="T4" fmla="*/ 312742 w 21600"/>
                <a:gd name="T5" fmla="*/ 485775 h 21600"/>
                <a:gd name="T6" fmla="*/ 519113 w 21600"/>
                <a:gd name="T7" fmla="*/ 242888 h 21600"/>
                <a:gd name="T8" fmla="*/ 17694720 60000 65536"/>
                <a:gd name="T9" fmla="*/ 11796480 60000 65536"/>
                <a:gd name="T10" fmla="*/ 5898240 60000 65536"/>
                <a:gd name="T11" fmla="*/ 0 60000 65536"/>
                <a:gd name="T12" fmla="*/ 3375 w 21600"/>
                <a:gd name="T13" fmla="*/ 5859 h 21600"/>
                <a:gd name="T14" fmla="*/ 17671 w 21600"/>
                <a:gd name="T15" fmla="*/ 15741 h 21600"/>
              </a:gdLst>
              <a:ahLst/>
              <a:cxnLst>
                <a:cxn ang="T8">
                  <a:pos x="T0" y="T1"/>
                </a:cxn>
                <a:cxn ang="T9">
                  <a:pos x="T2" y="T3"/>
                </a:cxn>
                <a:cxn ang="T10">
                  <a:pos x="T4" y="T5"/>
                </a:cxn>
                <a:cxn ang="T11">
                  <a:pos x="T6" y="T7"/>
                </a:cxn>
              </a:cxnLst>
              <a:rect l="T12" t="T13" r="T14" b="T15"/>
              <a:pathLst>
                <a:path w="21600" h="21600">
                  <a:moveTo>
                    <a:pt x="13013" y="0"/>
                  </a:moveTo>
                  <a:lnTo>
                    <a:pt x="13013" y="5859"/>
                  </a:lnTo>
                  <a:lnTo>
                    <a:pt x="3375" y="5859"/>
                  </a:lnTo>
                  <a:lnTo>
                    <a:pt x="3375" y="15741"/>
                  </a:lnTo>
                  <a:lnTo>
                    <a:pt x="13013" y="15741"/>
                  </a:lnTo>
                  <a:lnTo>
                    <a:pt x="13013" y="21600"/>
                  </a:lnTo>
                  <a:lnTo>
                    <a:pt x="21600" y="10800"/>
                  </a:lnTo>
                  <a:close/>
                </a:path>
                <a:path w="21600" h="21600">
                  <a:moveTo>
                    <a:pt x="1350" y="5859"/>
                  </a:moveTo>
                  <a:lnTo>
                    <a:pt x="1350" y="15741"/>
                  </a:lnTo>
                  <a:lnTo>
                    <a:pt x="2700" y="15741"/>
                  </a:lnTo>
                  <a:lnTo>
                    <a:pt x="2700" y="5859"/>
                  </a:lnTo>
                  <a:close/>
                </a:path>
                <a:path w="21600" h="21600">
                  <a:moveTo>
                    <a:pt x="0" y="5859"/>
                  </a:moveTo>
                  <a:lnTo>
                    <a:pt x="0" y="15741"/>
                  </a:lnTo>
                  <a:lnTo>
                    <a:pt x="675" y="15741"/>
                  </a:lnTo>
                  <a:lnTo>
                    <a:pt x="675" y="5859"/>
                  </a:lnTo>
                  <a:close/>
                </a:path>
              </a:pathLst>
            </a:custGeom>
            <a:solidFill>
              <a:schemeClr val="bg1"/>
            </a:solidFill>
            <a:ln w="9525">
              <a:solidFill>
                <a:schemeClr val="tx1"/>
              </a:solidFill>
              <a:miter lim="800000"/>
              <a:headEnd/>
              <a:tailEnd/>
            </a:ln>
          </p:spPr>
          <p:txBody>
            <a:bodyPr wrap="none" anchor="ctr"/>
            <a:lstStyle/>
            <a:p>
              <a:endParaRPr lang="en-US" sz="1400">
                <a:latin typeface="Franklin Gothic Book" pitchFamily="34" charset="0"/>
              </a:endParaRPr>
            </a:p>
          </p:txBody>
        </p:sp>
        <p:sp>
          <p:nvSpPr>
            <p:cNvPr id="31781" name="Freeform 33"/>
            <p:cNvSpPr>
              <a:spLocks/>
            </p:cNvSpPr>
            <p:nvPr/>
          </p:nvSpPr>
          <p:spPr bwMode="auto">
            <a:xfrm>
              <a:off x="6419850" y="457200"/>
              <a:ext cx="1352550" cy="1066800"/>
            </a:xfrm>
            <a:custGeom>
              <a:avLst/>
              <a:gdLst>
                <a:gd name="T0" fmla="*/ 0 w 852"/>
                <a:gd name="T1" fmla="*/ 0 h 672"/>
                <a:gd name="T2" fmla="*/ 419100 w 852"/>
                <a:gd name="T3" fmla="*/ 247650 h 672"/>
                <a:gd name="T4" fmla="*/ 742950 w 852"/>
                <a:gd name="T5" fmla="*/ 488950 h 672"/>
                <a:gd name="T6" fmla="*/ 1041400 w 852"/>
                <a:gd name="T7" fmla="*/ 742950 h 672"/>
                <a:gd name="T8" fmla="*/ 1352550 w 852"/>
                <a:gd name="T9" fmla="*/ 1066800 h 672"/>
                <a:gd name="T10" fmla="*/ 0 60000 65536"/>
                <a:gd name="T11" fmla="*/ 0 60000 65536"/>
                <a:gd name="T12" fmla="*/ 0 60000 65536"/>
                <a:gd name="T13" fmla="*/ 0 60000 65536"/>
                <a:gd name="T14" fmla="*/ 0 60000 65536"/>
                <a:gd name="T15" fmla="*/ 0 w 852"/>
                <a:gd name="T16" fmla="*/ 0 h 672"/>
                <a:gd name="T17" fmla="*/ 852 w 852"/>
                <a:gd name="T18" fmla="*/ 672 h 672"/>
              </a:gdLst>
              <a:ahLst/>
              <a:cxnLst>
                <a:cxn ang="T10">
                  <a:pos x="T0" y="T1"/>
                </a:cxn>
                <a:cxn ang="T11">
                  <a:pos x="T2" y="T3"/>
                </a:cxn>
                <a:cxn ang="T12">
                  <a:pos x="T4" y="T5"/>
                </a:cxn>
                <a:cxn ang="T13">
                  <a:pos x="T6" y="T7"/>
                </a:cxn>
                <a:cxn ang="T14">
                  <a:pos x="T8" y="T9"/>
                </a:cxn>
              </a:cxnLst>
              <a:rect l="T15" t="T16" r="T17" b="T18"/>
              <a:pathLst>
                <a:path w="852" h="672">
                  <a:moveTo>
                    <a:pt x="0" y="0"/>
                  </a:moveTo>
                  <a:cubicBezTo>
                    <a:pt x="93" y="52"/>
                    <a:pt x="186" y="105"/>
                    <a:pt x="264" y="156"/>
                  </a:cubicBezTo>
                  <a:cubicBezTo>
                    <a:pt x="342" y="207"/>
                    <a:pt x="403" y="256"/>
                    <a:pt x="468" y="308"/>
                  </a:cubicBezTo>
                  <a:cubicBezTo>
                    <a:pt x="533" y="360"/>
                    <a:pt x="592" y="407"/>
                    <a:pt x="656" y="468"/>
                  </a:cubicBezTo>
                  <a:cubicBezTo>
                    <a:pt x="720" y="529"/>
                    <a:pt x="819" y="637"/>
                    <a:pt x="852" y="672"/>
                  </a:cubicBezTo>
                </a:path>
              </a:pathLst>
            </a:custGeom>
            <a:noFill/>
            <a:ln w="57150">
              <a:solidFill>
                <a:schemeClr val="bg1"/>
              </a:solidFill>
              <a:round/>
              <a:headEnd type="arrow" w="lg" len="med"/>
              <a:tailEnd type="none" w="lg" len="med"/>
            </a:ln>
          </p:spPr>
          <p:txBody>
            <a:bodyPr/>
            <a:lstStyle/>
            <a:p>
              <a:endParaRPr lang="en-US" sz="1400">
                <a:latin typeface="Franklin Gothic Book" pitchFamily="34" charset="0"/>
              </a:endParaRPr>
            </a:p>
          </p:txBody>
        </p:sp>
        <p:sp>
          <p:nvSpPr>
            <p:cNvPr id="31782" name="Freeform 34"/>
            <p:cNvSpPr>
              <a:spLocks/>
            </p:cNvSpPr>
            <p:nvPr/>
          </p:nvSpPr>
          <p:spPr bwMode="auto">
            <a:xfrm rot="-7530200">
              <a:off x="-317500" y="3760788"/>
              <a:ext cx="1352550" cy="1066800"/>
            </a:xfrm>
            <a:custGeom>
              <a:avLst/>
              <a:gdLst>
                <a:gd name="T0" fmla="*/ 0 w 852"/>
                <a:gd name="T1" fmla="*/ 0 h 672"/>
                <a:gd name="T2" fmla="*/ 419100 w 852"/>
                <a:gd name="T3" fmla="*/ 247650 h 672"/>
                <a:gd name="T4" fmla="*/ 742950 w 852"/>
                <a:gd name="T5" fmla="*/ 488950 h 672"/>
                <a:gd name="T6" fmla="*/ 1041400 w 852"/>
                <a:gd name="T7" fmla="*/ 742950 h 672"/>
                <a:gd name="T8" fmla="*/ 1352550 w 852"/>
                <a:gd name="T9" fmla="*/ 1066800 h 672"/>
                <a:gd name="T10" fmla="*/ 0 60000 65536"/>
                <a:gd name="T11" fmla="*/ 0 60000 65536"/>
                <a:gd name="T12" fmla="*/ 0 60000 65536"/>
                <a:gd name="T13" fmla="*/ 0 60000 65536"/>
                <a:gd name="T14" fmla="*/ 0 60000 65536"/>
                <a:gd name="T15" fmla="*/ 0 w 852"/>
                <a:gd name="T16" fmla="*/ 0 h 672"/>
                <a:gd name="T17" fmla="*/ 852 w 852"/>
                <a:gd name="T18" fmla="*/ 672 h 672"/>
              </a:gdLst>
              <a:ahLst/>
              <a:cxnLst>
                <a:cxn ang="T10">
                  <a:pos x="T0" y="T1"/>
                </a:cxn>
                <a:cxn ang="T11">
                  <a:pos x="T2" y="T3"/>
                </a:cxn>
                <a:cxn ang="T12">
                  <a:pos x="T4" y="T5"/>
                </a:cxn>
                <a:cxn ang="T13">
                  <a:pos x="T6" y="T7"/>
                </a:cxn>
                <a:cxn ang="T14">
                  <a:pos x="T8" y="T9"/>
                </a:cxn>
              </a:cxnLst>
              <a:rect l="T15" t="T16" r="T17" b="T18"/>
              <a:pathLst>
                <a:path w="852" h="672">
                  <a:moveTo>
                    <a:pt x="0" y="0"/>
                  </a:moveTo>
                  <a:cubicBezTo>
                    <a:pt x="93" y="52"/>
                    <a:pt x="186" y="105"/>
                    <a:pt x="264" y="156"/>
                  </a:cubicBezTo>
                  <a:cubicBezTo>
                    <a:pt x="342" y="207"/>
                    <a:pt x="403" y="256"/>
                    <a:pt x="468" y="308"/>
                  </a:cubicBezTo>
                  <a:cubicBezTo>
                    <a:pt x="533" y="360"/>
                    <a:pt x="592" y="407"/>
                    <a:pt x="656" y="468"/>
                  </a:cubicBezTo>
                  <a:cubicBezTo>
                    <a:pt x="720" y="529"/>
                    <a:pt x="819" y="637"/>
                    <a:pt x="852" y="672"/>
                  </a:cubicBezTo>
                </a:path>
              </a:pathLst>
            </a:custGeom>
            <a:noFill/>
            <a:ln w="57150">
              <a:solidFill>
                <a:srgbClr val="FF3300"/>
              </a:solidFill>
              <a:round/>
              <a:headEnd type="arrow" w="lg" len="med"/>
              <a:tailEnd type="none" w="lg" len="med"/>
            </a:ln>
          </p:spPr>
          <p:txBody>
            <a:bodyPr/>
            <a:lstStyle/>
            <a:p>
              <a:endParaRPr lang="en-US" sz="1400">
                <a:latin typeface="Franklin Gothic Book" pitchFamily="34" charset="0"/>
              </a:endParaRPr>
            </a:p>
          </p:txBody>
        </p:sp>
      </p:grpSp>
      <p:sp>
        <p:nvSpPr>
          <p:cNvPr id="7" name="Line Callout 1 6"/>
          <p:cNvSpPr/>
          <p:nvPr/>
        </p:nvSpPr>
        <p:spPr>
          <a:xfrm flipH="1">
            <a:off x="107950" y="4987925"/>
            <a:ext cx="2232025" cy="1104900"/>
          </a:xfrm>
          <a:prstGeom prst="borderCallout1">
            <a:avLst>
              <a:gd name="adj1" fmla="val 48945"/>
              <a:gd name="adj2" fmla="val -530"/>
              <a:gd name="adj3" fmla="val -124946"/>
              <a:gd name="adj4" fmla="val -5154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hu-HU" dirty="0"/>
              <a:t>Forma nélküli világ, a halhatatlan Egyéniség, Én lakhelye</a:t>
            </a:r>
            <a:endParaRPr lang="hu-HU" dirty="0"/>
          </a:p>
        </p:txBody>
      </p:sp>
      <p:sp>
        <p:nvSpPr>
          <p:cNvPr id="41" name="Line Callout 1 40"/>
          <p:cNvSpPr/>
          <p:nvPr/>
        </p:nvSpPr>
        <p:spPr>
          <a:xfrm flipH="1">
            <a:off x="107950" y="3335338"/>
            <a:ext cx="2232025" cy="1462087"/>
          </a:xfrm>
          <a:prstGeom prst="borderCallout1">
            <a:avLst>
              <a:gd name="adj1" fmla="val 45548"/>
              <a:gd name="adj2" fmla="val -530"/>
              <a:gd name="adj3" fmla="val -31416"/>
              <a:gd name="adj4" fmla="val -11812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hu-HU" dirty="0"/>
              <a:t>Formák világa.</a:t>
            </a:r>
            <a:endParaRPr lang="hu-HU" dirty="0"/>
          </a:p>
          <a:p>
            <a:pPr algn="ctr" fontAlgn="auto">
              <a:spcBef>
                <a:spcPts val="0"/>
              </a:spcBef>
              <a:spcAft>
                <a:spcPts val="0"/>
              </a:spcAft>
              <a:defRPr/>
            </a:pPr>
            <a:r>
              <a:rPr lang="hu-HU" dirty="0"/>
              <a:t>A Személyiség kiértékeli az elmúlt életet, tanulságokat von le.</a:t>
            </a:r>
            <a:endParaRPr lang="hu-HU" dirty="0"/>
          </a:p>
        </p:txBody>
      </p:sp>
      <p:sp>
        <p:nvSpPr>
          <p:cNvPr id="8" name="TextBox 7"/>
          <p:cNvSpPr txBox="1"/>
          <p:nvPr/>
        </p:nvSpPr>
        <p:spPr>
          <a:xfrm>
            <a:off x="207963" y="6418263"/>
            <a:ext cx="5033962" cy="307975"/>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hu-HU" sz="1400" dirty="0">
                <a:solidFill>
                  <a:schemeClr val="bg1">
                    <a:lumMod val="50000"/>
                  </a:schemeClr>
                </a:solidFill>
              </a:rPr>
              <a:t>* Mai, fejlett erkölcsiségű és szellemiségű embernél</a:t>
            </a:r>
            <a:endParaRPr lang="hu-HU" sz="1400" dirty="0">
              <a:solidFill>
                <a:schemeClr val="bg1">
                  <a:lumMod val="50000"/>
                </a:schemeClr>
              </a:solidFill>
            </a:endParaRPr>
          </a:p>
        </p:txBody>
      </p:sp>
      <p:sp>
        <p:nvSpPr>
          <p:cNvPr id="43" name="Line Callout 1 42"/>
          <p:cNvSpPr/>
          <p:nvPr/>
        </p:nvSpPr>
        <p:spPr>
          <a:xfrm flipH="1">
            <a:off x="106363" y="1557338"/>
            <a:ext cx="2233612" cy="1658937"/>
          </a:xfrm>
          <a:prstGeom prst="borderCallout1">
            <a:avLst>
              <a:gd name="adj1" fmla="val 50243"/>
              <a:gd name="adj2" fmla="val -1831"/>
              <a:gd name="adj3" fmla="val 75777"/>
              <a:gd name="adj4" fmla="val -190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hu-HU" dirty="0"/>
              <a:t>Asztrális lét. </a:t>
            </a:r>
          </a:p>
          <a:p>
            <a:pPr algn="ctr" fontAlgn="auto">
              <a:spcBef>
                <a:spcPts val="0"/>
              </a:spcBef>
              <a:spcAft>
                <a:spcPts val="0"/>
              </a:spcAft>
              <a:defRPr/>
            </a:pPr>
            <a:r>
              <a:rPr lang="hu-HU" dirty="0"/>
              <a:t>A Személyiség tisztulása, nemesebb késztetésinek kiélése. </a:t>
            </a:r>
            <a:endParaRPr lang="hu-HU"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par>
                          <p:cTn id="8" fill="hold">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wipe(right)">
                                      <p:cBhvr>
                                        <p:cTn id="15" dur="500"/>
                                        <p:tgtEl>
                                          <p:spTgt spid="4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41"/>
                                        </p:tgtEl>
                                        <p:attrNameLst>
                                          <p:attrName>style.visibility</p:attrName>
                                        </p:attrNameLst>
                                      </p:cBhvr>
                                      <p:to>
                                        <p:strVal val="visible"/>
                                      </p:to>
                                    </p:set>
                                    <p:animEffect transition="in" filter="wipe(right)">
                                      <p:cBhvr>
                                        <p:cTn id="20" dur="500"/>
                                        <p:tgtEl>
                                          <p:spTgt spid="4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right)">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1" grpId="0" animBg="1"/>
      <p:bldP spid="8" grpId="0"/>
      <p:bldP spid="4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hu-HU" dirty="0" smtClean="0"/>
              <a:t>Az újraszületési ciklus</a:t>
            </a:r>
            <a:endParaRPr lang="hu-HU" dirty="0"/>
          </a:p>
        </p:txBody>
      </p:sp>
      <p:pic>
        <p:nvPicPr>
          <p:cNvPr id="1027" name="Picture 3" descr="Kauzal-XXV-147-1"/>
          <p:cNvPicPr>
            <a:picLocks noChangeAspect="1" noChangeArrowheads="1"/>
          </p:cNvPicPr>
          <p:nvPr/>
        </p:nvPicPr>
        <p:blipFill>
          <a:blip r:embed="rId2"/>
          <a:srcRect/>
          <a:stretch>
            <a:fillRect/>
          </a:stretch>
        </p:blipFill>
        <p:spPr bwMode="auto">
          <a:xfrm>
            <a:off x="250825" y="1268413"/>
            <a:ext cx="8713788" cy="55895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hu-HU" dirty="0" smtClean="0"/>
              <a:t>Mi a „Tervrajz” és mi építi fel testEinket?</a:t>
            </a:r>
            <a:endParaRPr lang="hu-HU" dirty="0"/>
          </a:p>
        </p:txBody>
      </p:sp>
      <p:sp>
        <p:nvSpPr>
          <p:cNvPr id="3" name="Content Placeholder 2"/>
          <p:cNvSpPr>
            <a:spLocks noGrp="1"/>
          </p:cNvSpPr>
          <p:nvPr>
            <p:ph idx="1"/>
          </p:nvPr>
        </p:nvSpPr>
        <p:spPr>
          <a:xfrm>
            <a:off x="304800" y="1554163"/>
            <a:ext cx="8686800" cy="5114925"/>
          </a:xfrm>
        </p:spPr>
        <p:txBody>
          <a:bodyPr>
            <a:normAutofit fontScale="85000" lnSpcReduction="10000"/>
          </a:bodyPr>
          <a:lstStyle/>
          <a:p>
            <a:pPr fontAlgn="auto">
              <a:spcAft>
                <a:spcPts val="0"/>
              </a:spcAft>
              <a:buFont typeface="Wingdings 2"/>
              <a:buChar char=""/>
              <a:defRPr/>
            </a:pPr>
            <a:r>
              <a:rPr lang="hu-HU" dirty="0" smtClean="0"/>
              <a:t>Tervrajz: a Permanens Atomokban</a:t>
            </a:r>
          </a:p>
          <a:p>
            <a:pPr fontAlgn="auto">
              <a:spcAft>
                <a:spcPts val="0"/>
              </a:spcAft>
              <a:buFont typeface="Wingdings 2"/>
              <a:buChar char=""/>
              <a:defRPr/>
            </a:pPr>
            <a:r>
              <a:rPr lang="hu-HU" dirty="0" smtClean="0"/>
              <a:t>Kb. ugyanazon atomokból épülünk fel, mint korábban</a:t>
            </a:r>
          </a:p>
          <a:p>
            <a:pPr fontAlgn="auto">
              <a:spcAft>
                <a:spcPts val="0"/>
              </a:spcAft>
              <a:buFont typeface="Wingdings 2"/>
              <a:buChar char=""/>
              <a:defRPr/>
            </a:pPr>
            <a:r>
              <a:rPr lang="hu-HU" dirty="0" smtClean="0"/>
              <a:t>Kb. ott folytatjuk, ahol leg</a:t>
            </a:r>
            <a:r>
              <a:rPr lang="en-US" dirty="0" err="1" smtClean="0"/>
              <a:t>ut</a:t>
            </a:r>
            <a:r>
              <a:rPr lang="hu-HU" dirty="0" smtClean="0"/>
              <a:t>óbb abbahagytuk</a:t>
            </a:r>
          </a:p>
          <a:p>
            <a:pPr fontAlgn="auto">
              <a:spcAft>
                <a:spcPts val="0"/>
              </a:spcAft>
              <a:buFont typeface="Wingdings 2"/>
              <a:buChar char=""/>
              <a:defRPr/>
            </a:pPr>
            <a:r>
              <a:rPr lang="hu-HU" dirty="0" smtClean="0"/>
              <a:t>Módosító tényezők</a:t>
            </a:r>
          </a:p>
          <a:p>
            <a:pPr lvl="1" fontAlgn="auto">
              <a:spcAft>
                <a:spcPts val="0"/>
              </a:spcAft>
              <a:buFont typeface="Wingdings 2"/>
              <a:buChar char=""/>
              <a:defRPr/>
            </a:pPr>
            <a:r>
              <a:rPr lang="hu-HU" dirty="0" smtClean="0"/>
              <a:t>Érett karma + szülők génjei</a:t>
            </a:r>
          </a:p>
          <a:p>
            <a:pPr lvl="1" fontAlgn="auto">
              <a:spcAft>
                <a:spcPts val="0"/>
              </a:spcAft>
              <a:buFont typeface="Wingdings 2"/>
              <a:buChar char=""/>
              <a:defRPr/>
            </a:pPr>
            <a:r>
              <a:rPr lang="hu-HU" dirty="0" smtClean="0"/>
              <a:t>A környezet és az anya hatása a magzati fejlődés alatt</a:t>
            </a:r>
          </a:p>
          <a:p>
            <a:pPr fontAlgn="auto">
              <a:spcAft>
                <a:spcPts val="0"/>
              </a:spcAft>
              <a:buFont typeface="Wingdings 2"/>
              <a:buChar char=""/>
              <a:defRPr/>
            </a:pPr>
            <a:r>
              <a:rPr lang="hu-HU" dirty="0" smtClean="0"/>
              <a:t>Az építkezést végzők</a:t>
            </a:r>
          </a:p>
          <a:p>
            <a:pPr lvl="1" fontAlgn="auto">
              <a:spcAft>
                <a:spcPts val="0"/>
              </a:spcAft>
              <a:buFont typeface="Wingdings 2"/>
              <a:buChar char=""/>
              <a:defRPr/>
            </a:pPr>
            <a:r>
              <a:rPr lang="hu-HU" dirty="0" smtClean="0"/>
              <a:t>A permanens atom által aktivizált elementálok az erre rendelt angyalok (gondolatformák?) irányításával</a:t>
            </a:r>
          </a:p>
          <a:p>
            <a:pPr lvl="1" fontAlgn="auto">
              <a:spcAft>
                <a:spcPts val="0"/>
              </a:spcAft>
              <a:buFont typeface="Wingdings 2"/>
              <a:buChar char=""/>
              <a:defRPr/>
            </a:pPr>
            <a:r>
              <a:rPr lang="hu-HU" dirty="0" smtClean="0"/>
              <a:t>A gyermekkor haladtával egyre inkább maga az Én</a:t>
            </a:r>
          </a:p>
          <a:p>
            <a:pPr lvl="1" fontAlgn="auto">
              <a:spcAft>
                <a:spcPts val="0"/>
              </a:spcAft>
              <a:buFont typeface="Wingdings 2"/>
              <a:buChar char=""/>
              <a:defRPr/>
            </a:pPr>
            <a:r>
              <a:rPr lang="hu-HU" dirty="0" smtClean="0"/>
              <a:t>A gyermekkor végével már csak az Én</a:t>
            </a:r>
          </a:p>
          <a:p>
            <a:pPr fontAlgn="auto">
              <a:spcAft>
                <a:spcPts val="0"/>
              </a:spcAft>
              <a:buFont typeface="Wingdings 2"/>
              <a:buChar char=""/>
              <a:defRPr/>
            </a:pPr>
            <a:endParaRPr lang="hu-HU" dirty="0" smtClean="0"/>
          </a:p>
          <a:p>
            <a:pPr fontAlgn="auto">
              <a:spcAft>
                <a:spcPts val="0"/>
              </a:spcAft>
              <a:buFont typeface="Wingdings 2"/>
              <a:buChar char=""/>
              <a:defRPr/>
            </a:pP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hu-HU" dirty="0" smtClean="0"/>
              <a:t>Karma és Sors</a:t>
            </a:r>
            <a:endParaRPr lang="hu-HU" dirty="0"/>
          </a:p>
        </p:txBody>
      </p:sp>
      <p:sp>
        <p:nvSpPr>
          <p:cNvPr id="3" name="Content Placeholder 2"/>
          <p:cNvSpPr>
            <a:spLocks noGrp="1"/>
          </p:cNvSpPr>
          <p:nvPr>
            <p:ph idx="1"/>
          </p:nvPr>
        </p:nvSpPr>
        <p:spPr/>
        <p:txBody>
          <a:bodyPr/>
          <a:lstStyle/>
          <a:p>
            <a:r>
              <a:rPr lang="hu-HU" smtClean="0"/>
              <a:t>A Karma mentális világban kísér</a:t>
            </a:r>
            <a:r>
              <a:rPr lang="en-US" smtClean="0"/>
              <a:t> minket</a:t>
            </a:r>
            <a:r>
              <a:rPr lang="hu-HU" smtClean="0"/>
              <a:t> („lebegő felhő, időnként kisülésekkel”)</a:t>
            </a:r>
          </a:p>
          <a:p>
            <a:r>
              <a:rPr lang="hu-HU" smtClean="0"/>
              <a:t>Vonzza hozzá</a:t>
            </a:r>
            <a:r>
              <a:rPr lang="en-US" smtClean="0"/>
              <a:t>nk</a:t>
            </a:r>
            <a:r>
              <a:rPr lang="hu-HU" smtClean="0"/>
              <a:t> a tanítást szolgáló helyzeteket, lehetőségeket -</a:t>
            </a:r>
            <a:r>
              <a:rPr lang="en-US" smtClean="0"/>
              <a:t>&gt; “Sors”</a:t>
            </a:r>
            <a:endParaRPr lang="hu-HU" smtClean="0"/>
          </a:p>
          <a:p>
            <a:r>
              <a:rPr lang="hu-HU" smtClean="0"/>
              <a:t>Egy „csomag” egy életre van tervezve -</a:t>
            </a:r>
            <a:r>
              <a:rPr lang="en-US" smtClean="0"/>
              <a:t>&gt; </a:t>
            </a:r>
            <a:r>
              <a:rPr lang="hu-HU" smtClean="0"/>
              <a:t>élet hossza</a:t>
            </a:r>
          </a:p>
          <a:p>
            <a:r>
              <a:rPr lang="en-US" smtClean="0"/>
              <a:t>Ha </a:t>
            </a:r>
            <a:r>
              <a:rPr lang="hu-HU" smtClean="0"/>
              <a:t>hamarabb</a:t>
            </a:r>
            <a:r>
              <a:rPr lang="en-US" smtClean="0"/>
              <a:t> elfogy</a:t>
            </a:r>
            <a:r>
              <a:rPr lang="hu-HU" smtClean="0"/>
              <a:t>, jöhet pótlás </a:t>
            </a:r>
            <a:r>
              <a:rPr lang="hu-HU" smtClean="0">
                <a:sym typeface="Wingdings" pitchFamily="2" charset="2"/>
              </a:rPr>
              <a:t>. Ez jutalom, nem büntetés.</a:t>
            </a:r>
            <a:endParaRPr lang="hu-H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hu-HU" dirty="0" smtClean="0"/>
              <a:t>Karma és Sors</a:t>
            </a:r>
            <a:endParaRPr lang="hu-HU" dirty="0"/>
          </a:p>
        </p:txBody>
      </p:sp>
      <p:sp>
        <p:nvSpPr>
          <p:cNvPr id="3" name="Content Placeholder 2"/>
          <p:cNvSpPr>
            <a:spLocks noGrp="1"/>
          </p:cNvSpPr>
          <p:nvPr>
            <p:ph idx="1"/>
          </p:nvPr>
        </p:nvSpPr>
        <p:spPr/>
        <p:txBody>
          <a:bodyPr/>
          <a:lstStyle/>
          <a:p>
            <a:r>
              <a:rPr lang="hu-HU" smtClean="0"/>
              <a:t>Karma hatása a fizikai testre</a:t>
            </a:r>
          </a:p>
          <a:p>
            <a:pPr lvl="1"/>
            <a:r>
              <a:rPr lang="hu-HU" smtClean="0"/>
              <a:t>Karma es </a:t>
            </a:r>
            <a:r>
              <a:rPr lang="en-US" smtClean="0"/>
              <a:t>d</a:t>
            </a:r>
            <a:r>
              <a:rPr lang="hu-HU" smtClean="0"/>
              <a:t>harma összefonódik.</a:t>
            </a:r>
          </a:p>
          <a:p>
            <a:pPr lvl="2"/>
            <a:r>
              <a:rPr lang="hu-HU" smtClean="0"/>
              <a:t>Veleszületett rendellenességek</a:t>
            </a:r>
          </a:p>
          <a:p>
            <a:pPr lvl="2"/>
            <a:r>
              <a:rPr lang="hu-HU" smtClean="0"/>
              <a:t>Testi vagy lelki-szellemi korlátozottságok</a:t>
            </a:r>
          </a:p>
          <a:p>
            <a:pPr lvl="2"/>
            <a:r>
              <a:rPr lang="hu-HU" smtClean="0"/>
              <a:t>„Rejtett aknák”, betegségre hajlamok</a:t>
            </a:r>
          </a:p>
          <a:p>
            <a:pPr lvl="2"/>
            <a:r>
              <a:rPr lang="hu-HU" smtClean="0"/>
              <a:t>Feltűnő szépség és rútság</a:t>
            </a:r>
          </a:p>
          <a:p>
            <a:pPr lvl="1"/>
            <a:r>
              <a:rPr lang="hu-HU" smtClean="0"/>
              <a:t>Csak képzett tisztánlátók képesek megmondani, mi karmikus okok következménye, és mi nem az. Vannak balesetek!</a:t>
            </a:r>
          </a:p>
          <a:p>
            <a:pPr lvl="1"/>
            <a:endParaRPr lang="hu-HU" smtClean="0"/>
          </a:p>
          <a:p>
            <a:pPr lvl="1"/>
            <a:endParaRPr lang="hu-H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A</a:t>
            </a:r>
            <a:r>
              <a:rPr lang="hu-HU" dirty="0" smtClean="0"/>
              <a:t>Miről szó</a:t>
            </a:r>
            <a:r>
              <a:rPr lang="hu-HU" dirty="0"/>
              <a:t> lesz</a:t>
            </a:r>
          </a:p>
        </p:txBody>
      </p:sp>
      <p:sp>
        <p:nvSpPr>
          <p:cNvPr id="3" name="Content Placeholder 2"/>
          <p:cNvSpPr>
            <a:spLocks noGrp="1"/>
          </p:cNvSpPr>
          <p:nvPr>
            <p:ph idx="1"/>
          </p:nvPr>
        </p:nvSpPr>
        <p:spPr>
          <a:xfrm>
            <a:off x="304800" y="1554163"/>
            <a:ext cx="8686800" cy="5187950"/>
          </a:xfrm>
        </p:spPr>
        <p:txBody>
          <a:bodyPr>
            <a:normAutofit/>
          </a:bodyPr>
          <a:lstStyle/>
          <a:p>
            <a:pPr fontAlgn="auto">
              <a:spcAft>
                <a:spcPts val="0"/>
              </a:spcAft>
              <a:buFont typeface="Wingdings" pitchFamily="2" charset="2"/>
              <a:buChar char="Ø"/>
              <a:defRPr/>
            </a:pPr>
            <a:r>
              <a:rPr lang="hu-HU" dirty="0" smtClean="0"/>
              <a:t>Az Isteni Terv lényege</a:t>
            </a:r>
          </a:p>
          <a:p>
            <a:pPr fontAlgn="auto">
              <a:spcAft>
                <a:spcPts val="0"/>
              </a:spcAft>
              <a:buFont typeface="Wingdings" pitchFamily="2" charset="2"/>
              <a:buChar char="Ø"/>
              <a:defRPr/>
            </a:pPr>
            <a:r>
              <a:rPr lang="hu-HU" dirty="0" smtClean="0"/>
              <a:t>A fejlődés fokozatai az</a:t>
            </a:r>
            <a:r>
              <a:rPr lang="en-US" dirty="0" smtClean="0"/>
              <a:t> </a:t>
            </a:r>
            <a:r>
              <a:rPr lang="hu-HU" dirty="0" smtClean="0"/>
              <a:t>E</a:t>
            </a:r>
            <a:r>
              <a:rPr lang="en-US" dirty="0" err="1" smtClean="0"/>
              <a:t>mberi</a:t>
            </a:r>
            <a:r>
              <a:rPr lang="hu-HU" dirty="0"/>
              <a:t>g</a:t>
            </a:r>
            <a:endParaRPr lang="hu-HU" dirty="0" smtClean="0"/>
          </a:p>
          <a:p>
            <a:pPr fontAlgn="auto">
              <a:spcAft>
                <a:spcPts val="0"/>
              </a:spcAft>
              <a:buFont typeface="Wingdings" pitchFamily="2" charset="2"/>
              <a:buChar char="Ø"/>
              <a:defRPr/>
            </a:pPr>
            <a:r>
              <a:rPr lang="hu-HU" dirty="0" smtClean="0"/>
              <a:t>Az emberi fejlődés fő törvényei</a:t>
            </a:r>
          </a:p>
          <a:p>
            <a:pPr fontAlgn="auto">
              <a:spcAft>
                <a:spcPts val="0"/>
              </a:spcAft>
              <a:buFont typeface="Wingdings" pitchFamily="2" charset="2"/>
              <a:buChar char="Ø"/>
              <a:defRPr/>
            </a:pPr>
            <a:r>
              <a:rPr lang="hu-HU" dirty="0" smtClean="0"/>
              <a:t>A reinkarnáció szükségszerűsége és bizonyítékai</a:t>
            </a:r>
          </a:p>
          <a:p>
            <a:pPr fontAlgn="auto">
              <a:spcAft>
                <a:spcPts val="0"/>
              </a:spcAft>
              <a:buFont typeface="Wingdings" pitchFamily="2" charset="2"/>
              <a:buChar char="Ø"/>
              <a:defRPr/>
            </a:pPr>
            <a:r>
              <a:rPr lang="hu-HU" dirty="0" smtClean="0"/>
              <a:t>Téveszmék és gyakori kérdések</a:t>
            </a:r>
          </a:p>
          <a:p>
            <a:pPr fontAlgn="auto">
              <a:spcAft>
                <a:spcPts val="0"/>
              </a:spcAft>
              <a:buFont typeface="Wingdings" pitchFamily="2" charset="2"/>
              <a:buChar char="Ø"/>
              <a:defRPr/>
            </a:pPr>
            <a:r>
              <a:rPr lang="hu-HU" dirty="0" smtClean="0"/>
              <a:t>Az újraszületési ciklus </a:t>
            </a:r>
          </a:p>
          <a:p>
            <a:pPr fontAlgn="auto">
              <a:spcAft>
                <a:spcPts val="0"/>
              </a:spcAft>
              <a:buFont typeface="Wingdings" pitchFamily="2" charset="2"/>
              <a:buChar char="Ø"/>
              <a:defRPr/>
            </a:pPr>
            <a:r>
              <a:rPr lang="hu-HU" dirty="0" smtClean="0"/>
              <a:t>Egy testetöltés szakaszai</a:t>
            </a:r>
          </a:p>
          <a:p>
            <a:pPr fontAlgn="auto">
              <a:spcAft>
                <a:spcPts val="0"/>
              </a:spcAft>
              <a:buFont typeface="Wingdings" pitchFamily="2" charset="2"/>
              <a:buChar char="Ø"/>
              <a:defRPr/>
            </a:pPr>
            <a:r>
              <a:rPr lang="hu-HU" dirty="0" smtClean="0"/>
              <a:t>Összefoglalás, olvasnivalók</a:t>
            </a:r>
          </a:p>
          <a:p>
            <a:pPr fontAlgn="auto">
              <a:spcAft>
                <a:spcPts val="0"/>
              </a:spcAft>
              <a:buFont typeface="Wingdings 2"/>
              <a:buChar char=""/>
              <a:defRPr/>
            </a:pPr>
            <a:endParaRPr lang="hu-HU" dirty="0" smtClean="0"/>
          </a:p>
          <a:p>
            <a:pPr marL="0" indent="0" fontAlgn="auto">
              <a:spcAft>
                <a:spcPts val="0"/>
              </a:spcAft>
              <a:buFont typeface="Wingdings 2"/>
              <a:buNone/>
              <a:defRPr/>
            </a:pPr>
            <a:endParaRPr lang="hu-H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hu-HU" dirty="0" smtClean="0"/>
              <a:t>Az újraszülető ember neme</a:t>
            </a:r>
            <a:endParaRPr lang="hu-HU" dirty="0"/>
          </a:p>
        </p:txBody>
      </p:sp>
      <p:sp>
        <p:nvSpPr>
          <p:cNvPr id="3" name="Content Placeholder 2"/>
          <p:cNvSpPr>
            <a:spLocks noGrp="1"/>
          </p:cNvSpPr>
          <p:nvPr>
            <p:ph idx="1"/>
          </p:nvPr>
        </p:nvSpPr>
        <p:spPr/>
        <p:txBody>
          <a:bodyPr>
            <a:normAutofit fontScale="92500" lnSpcReduction="10000"/>
          </a:bodyPr>
          <a:lstStyle/>
          <a:p>
            <a:pPr fontAlgn="auto">
              <a:spcAft>
                <a:spcPts val="0"/>
              </a:spcAft>
              <a:buFont typeface="Wingdings 2"/>
              <a:buChar char=""/>
              <a:defRPr/>
            </a:pPr>
            <a:r>
              <a:rPr lang="hu-HU" dirty="0" smtClean="0"/>
              <a:t>Általában véve a megszülető dharmájához illeszkedik</a:t>
            </a:r>
          </a:p>
          <a:p>
            <a:pPr fontAlgn="auto">
              <a:spcAft>
                <a:spcPts val="0"/>
              </a:spcAft>
              <a:buFont typeface="Wingdings 2"/>
              <a:buChar char=""/>
              <a:defRPr/>
            </a:pPr>
            <a:r>
              <a:rPr lang="hu-HU" dirty="0" smtClean="0"/>
              <a:t>A nemváltást a személyiség néha nehéznek éli meg</a:t>
            </a:r>
          </a:p>
          <a:p>
            <a:pPr lvl="1" fontAlgn="auto">
              <a:spcAft>
                <a:spcPts val="0"/>
              </a:spcAft>
              <a:buFont typeface="Wingdings 2"/>
              <a:buChar char=""/>
              <a:defRPr/>
            </a:pPr>
            <a:r>
              <a:rPr lang="hu-HU" dirty="0" smtClean="0"/>
              <a:t>Transszexualitás</a:t>
            </a:r>
          </a:p>
          <a:p>
            <a:pPr lvl="1" fontAlgn="auto">
              <a:spcAft>
                <a:spcPts val="0"/>
              </a:spcAft>
              <a:buFont typeface="Wingdings 2"/>
              <a:buChar char=""/>
              <a:defRPr/>
            </a:pPr>
            <a:r>
              <a:rPr lang="hu-HU" dirty="0" smtClean="0"/>
              <a:t>Saját nem iránti szexuális vonzalom</a:t>
            </a:r>
          </a:p>
          <a:p>
            <a:pPr lvl="1" fontAlgn="auto">
              <a:spcAft>
                <a:spcPts val="0"/>
              </a:spcAft>
              <a:buFont typeface="Wingdings 2"/>
              <a:buChar char=""/>
              <a:defRPr/>
            </a:pPr>
            <a:r>
              <a:rPr lang="hu-HU" dirty="0" smtClean="0"/>
              <a:t>Lelki jegyek: „anyámasszony katonája” fiúk, „kardos menyecskék”</a:t>
            </a:r>
          </a:p>
          <a:p>
            <a:pPr lvl="1" fontAlgn="auto">
              <a:spcAft>
                <a:spcPts val="0"/>
              </a:spcAft>
              <a:buFont typeface="Wingdings 2"/>
              <a:buChar char=""/>
              <a:defRPr/>
            </a:pPr>
            <a:r>
              <a:rPr lang="hu-HU" dirty="0" smtClean="0"/>
              <a:t>Testi jegyek: karma, dharma, öröklődés... ÉS: saját gondolatok hatása</a:t>
            </a:r>
          </a:p>
          <a:p>
            <a:pPr lvl="1" fontAlgn="auto">
              <a:spcAft>
                <a:spcPts val="0"/>
              </a:spcAft>
              <a:buFont typeface="Wingdings 2"/>
              <a:buChar char=""/>
              <a:defRPr/>
            </a:pPr>
            <a:endParaRPr lang="hu-H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5562600" y="6172200"/>
            <a:ext cx="3124200" cy="457200"/>
          </a:xfrm>
          <a:prstGeom prst="rect">
            <a:avLst/>
          </a:prstGeom>
          <a:solidFill>
            <a:srgbClr val="CCFF99"/>
          </a:solidFill>
          <a:ln w="9525">
            <a:solidFill>
              <a:srgbClr val="66FF33"/>
            </a:solidFill>
            <a:miter lim="800000"/>
            <a:headEnd/>
            <a:tailEnd/>
          </a:ln>
        </p:spPr>
        <p:txBody>
          <a:bodyPr wrap="none" anchor="ctr"/>
          <a:lstStyle/>
          <a:p>
            <a:pPr algn="ctr" eaLnBrk="0" hangingPunct="0"/>
            <a:r>
              <a:rPr lang="hu-HU" sz="2000" i="1">
                <a:latin typeface="Franklin Gothic Book" pitchFamily="34" charset="0"/>
              </a:rPr>
              <a:t>2. szakasz -- az ‘aratás’</a:t>
            </a:r>
          </a:p>
        </p:txBody>
      </p:sp>
      <p:sp>
        <p:nvSpPr>
          <p:cNvPr id="126979" name="Rectangle 3"/>
          <p:cNvSpPr>
            <a:spLocks noChangeArrowheads="1"/>
          </p:cNvSpPr>
          <p:nvPr/>
        </p:nvSpPr>
        <p:spPr bwMode="auto">
          <a:xfrm>
            <a:off x="2286000" y="6172200"/>
            <a:ext cx="3124200" cy="457200"/>
          </a:xfrm>
          <a:prstGeom prst="rect">
            <a:avLst/>
          </a:prstGeom>
          <a:solidFill>
            <a:srgbClr val="CCFF99"/>
          </a:solidFill>
          <a:ln w="9525">
            <a:solidFill>
              <a:srgbClr val="66FF33"/>
            </a:solidFill>
            <a:miter lim="800000"/>
            <a:headEnd/>
            <a:tailEnd/>
          </a:ln>
        </p:spPr>
        <p:txBody>
          <a:bodyPr wrap="none" anchor="ctr"/>
          <a:lstStyle/>
          <a:p>
            <a:endParaRPr lang="en-US">
              <a:latin typeface="Franklin Gothic Book" pitchFamily="34" charset="0"/>
            </a:endParaRPr>
          </a:p>
        </p:txBody>
      </p:sp>
      <p:sp>
        <p:nvSpPr>
          <p:cNvPr id="126980" name="Rectangle 4"/>
          <p:cNvSpPr>
            <a:spLocks noChangeArrowheads="1"/>
          </p:cNvSpPr>
          <p:nvPr/>
        </p:nvSpPr>
        <p:spPr bwMode="auto">
          <a:xfrm>
            <a:off x="304800" y="4038600"/>
            <a:ext cx="8534400" cy="609600"/>
          </a:xfrm>
          <a:prstGeom prst="rect">
            <a:avLst/>
          </a:prstGeom>
          <a:solidFill>
            <a:srgbClr val="FFFF00"/>
          </a:solidFill>
          <a:ln w="9525">
            <a:solidFill>
              <a:schemeClr val="tx1"/>
            </a:solidFill>
            <a:miter lim="800000"/>
            <a:headEnd/>
            <a:tailEnd/>
          </a:ln>
        </p:spPr>
        <p:txBody>
          <a:bodyPr wrap="none" anchor="ctr"/>
          <a:lstStyle/>
          <a:p>
            <a:endParaRPr lang="en-US">
              <a:latin typeface="Franklin Gothic Book" pitchFamily="34" charset="0"/>
            </a:endParaRPr>
          </a:p>
        </p:txBody>
      </p:sp>
      <p:sp>
        <p:nvSpPr>
          <p:cNvPr id="126981" name="Rectangle 5"/>
          <p:cNvSpPr>
            <a:spLocks noChangeArrowheads="1"/>
          </p:cNvSpPr>
          <p:nvPr/>
        </p:nvSpPr>
        <p:spPr bwMode="auto">
          <a:xfrm>
            <a:off x="304800" y="3429000"/>
            <a:ext cx="8534400" cy="609600"/>
          </a:xfrm>
          <a:prstGeom prst="rect">
            <a:avLst/>
          </a:prstGeom>
          <a:solidFill>
            <a:srgbClr val="FFCCFF"/>
          </a:solidFill>
          <a:ln w="9525">
            <a:solidFill>
              <a:schemeClr val="tx1"/>
            </a:solidFill>
            <a:miter lim="800000"/>
            <a:headEnd/>
            <a:tailEnd/>
          </a:ln>
        </p:spPr>
        <p:txBody>
          <a:bodyPr wrap="none" anchor="ctr"/>
          <a:lstStyle/>
          <a:p>
            <a:endParaRPr lang="en-US">
              <a:latin typeface="Franklin Gothic Book" pitchFamily="34" charset="0"/>
            </a:endParaRPr>
          </a:p>
        </p:txBody>
      </p:sp>
      <p:sp>
        <p:nvSpPr>
          <p:cNvPr id="126982" name="Rectangle 6"/>
          <p:cNvSpPr>
            <a:spLocks noChangeArrowheads="1"/>
          </p:cNvSpPr>
          <p:nvPr/>
        </p:nvSpPr>
        <p:spPr bwMode="auto">
          <a:xfrm>
            <a:off x="304800" y="4648200"/>
            <a:ext cx="8534400" cy="609600"/>
          </a:xfrm>
          <a:prstGeom prst="rect">
            <a:avLst/>
          </a:prstGeom>
          <a:solidFill>
            <a:srgbClr val="FF66FF"/>
          </a:solidFill>
          <a:ln w="9525">
            <a:solidFill>
              <a:schemeClr val="tx1"/>
            </a:solidFill>
            <a:miter lim="800000"/>
            <a:headEnd/>
            <a:tailEnd/>
          </a:ln>
        </p:spPr>
        <p:txBody>
          <a:bodyPr wrap="none" anchor="ctr"/>
          <a:lstStyle/>
          <a:p>
            <a:pPr algn="ctr" eaLnBrk="0" hangingPunct="0"/>
            <a:endParaRPr lang="en-US" sz="1600">
              <a:latin typeface="Franklin Gothic Book" pitchFamily="34" charset="0"/>
            </a:endParaRPr>
          </a:p>
        </p:txBody>
      </p:sp>
      <p:sp>
        <p:nvSpPr>
          <p:cNvPr id="126983" name="Rectangle 7"/>
          <p:cNvSpPr>
            <a:spLocks noChangeArrowheads="1"/>
          </p:cNvSpPr>
          <p:nvPr/>
        </p:nvSpPr>
        <p:spPr bwMode="auto">
          <a:xfrm>
            <a:off x="304800" y="2819400"/>
            <a:ext cx="8534400" cy="609600"/>
          </a:xfrm>
          <a:prstGeom prst="rect">
            <a:avLst/>
          </a:prstGeom>
          <a:solidFill>
            <a:srgbClr val="66FFFF"/>
          </a:solidFill>
          <a:ln w="9525">
            <a:solidFill>
              <a:schemeClr val="tx1"/>
            </a:solidFill>
            <a:miter lim="800000"/>
            <a:headEnd/>
            <a:tailEnd/>
          </a:ln>
        </p:spPr>
        <p:txBody>
          <a:bodyPr wrap="none" anchor="ctr"/>
          <a:lstStyle/>
          <a:p>
            <a:endParaRPr lang="en-US">
              <a:latin typeface="Franklin Gothic Book" pitchFamily="34" charset="0"/>
            </a:endParaRPr>
          </a:p>
        </p:txBody>
      </p:sp>
      <p:sp>
        <p:nvSpPr>
          <p:cNvPr id="126984" name="Rectangle 8"/>
          <p:cNvSpPr>
            <a:spLocks noChangeArrowheads="1"/>
          </p:cNvSpPr>
          <p:nvPr/>
        </p:nvSpPr>
        <p:spPr bwMode="auto">
          <a:xfrm>
            <a:off x="304800" y="5257800"/>
            <a:ext cx="8534400" cy="609600"/>
          </a:xfrm>
          <a:prstGeom prst="rect">
            <a:avLst/>
          </a:prstGeom>
          <a:solidFill>
            <a:schemeClr val="accent2"/>
          </a:solidFill>
          <a:ln w="9525">
            <a:solidFill>
              <a:schemeClr val="tx1"/>
            </a:solidFill>
            <a:miter lim="800000"/>
            <a:headEnd/>
            <a:tailEnd/>
          </a:ln>
        </p:spPr>
        <p:txBody>
          <a:bodyPr wrap="none" anchor="ctr"/>
          <a:lstStyle/>
          <a:p>
            <a:pPr algn="ctr" eaLnBrk="0" hangingPunct="0"/>
            <a:endParaRPr lang="en-US" sz="1600">
              <a:latin typeface="Franklin Gothic Book" pitchFamily="34" charset="0"/>
            </a:endParaRPr>
          </a:p>
        </p:txBody>
      </p:sp>
      <p:sp>
        <p:nvSpPr>
          <p:cNvPr id="126985" name="Rectangle 9"/>
          <p:cNvSpPr>
            <a:spLocks noChangeArrowheads="1"/>
          </p:cNvSpPr>
          <p:nvPr/>
        </p:nvSpPr>
        <p:spPr bwMode="auto">
          <a:xfrm>
            <a:off x="304800" y="1028700"/>
            <a:ext cx="8534400" cy="1752600"/>
          </a:xfrm>
          <a:prstGeom prst="rect">
            <a:avLst/>
          </a:prstGeom>
          <a:solidFill>
            <a:srgbClr val="CCFF99"/>
          </a:solidFill>
          <a:ln w="9525">
            <a:solidFill>
              <a:schemeClr val="tx1"/>
            </a:solidFill>
            <a:miter lim="800000"/>
            <a:headEnd/>
            <a:tailEnd/>
          </a:ln>
        </p:spPr>
        <p:txBody>
          <a:bodyPr wrap="none" anchor="ctr"/>
          <a:lstStyle/>
          <a:p>
            <a:pPr algn="ctr" eaLnBrk="0" hangingPunct="0"/>
            <a:r>
              <a:rPr lang="hu-HU">
                <a:latin typeface="Franklin Gothic Book" pitchFamily="34" charset="0"/>
              </a:rPr>
              <a:t>A </a:t>
            </a:r>
            <a:r>
              <a:rPr lang="hu-HU" b="1">
                <a:latin typeface="Franklin Gothic Book" pitchFamily="34" charset="0"/>
              </a:rPr>
              <a:t>fizikai test</a:t>
            </a:r>
            <a:r>
              <a:rPr lang="hu-HU">
                <a:latin typeface="Franklin Gothic Book" pitchFamily="34" charset="0"/>
              </a:rPr>
              <a:t> teljesen megújul minden 7 éves periódusban; </a:t>
            </a:r>
          </a:p>
          <a:p>
            <a:pPr algn="ctr" eaLnBrk="0" hangingPunct="0"/>
            <a:r>
              <a:rPr lang="hu-HU">
                <a:latin typeface="Franklin Gothic Book" pitchFamily="34" charset="0"/>
              </a:rPr>
              <a:t>az </a:t>
            </a:r>
            <a:r>
              <a:rPr lang="hu-HU" b="1">
                <a:latin typeface="Franklin Gothic Book" pitchFamily="34" charset="0"/>
              </a:rPr>
              <a:t>asztrális</a:t>
            </a:r>
            <a:r>
              <a:rPr lang="hu-HU">
                <a:latin typeface="Franklin Gothic Book" pitchFamily="34" charset="0"/>
              </a:rPr>
              <a:t> és </a:t>
            </a:r>
            <a:r>
              <a:rPr lang="hu-HU" b="1">
                <a:latin typeface="Franklin Gothic Book" pitchFamily="34" charset="0"/>
              </a:rPr>
              <a:t>mentális testek</a:t>
            </a:r>
            <a:r>
              <a:rPr lang="hu-HU">
                <a:latin typeface="Franklin Gothic Book" pitchFamily="34" charset="0"/>
              </a:rPr>
              <a:t> rövidebb idő alatt. </a:t>
            </a:r>
          </a:p>
          <a:p>
            <a:pPr algn="ctr" eaLnBrk="0" hangingPunct="0"/>
            <a:r>
              <a:rPr lang="hu-HU">
                <a:latin typeface="Franklin Gothic Book" pitchFamily="34" charset="0"/>
              </a:rPr>
              <a:t>A </a:t>
            </a:r>
            <a:r>
              <a:rPr lang="hu-HU" b="1" i="1">
                <a:latin typeface="Franklin Gothic Book" pitchFamily="34" charset="0"/>
              </a:rPr>
              <a:t>csakrák</a:t>
            </a:r>
            <a:r>
              <a:rPr lang="hu-HU">
                <a:latin typeface="Franklin Gothic Book" pitchFamily="34" charset="0"/>
              </a:rPr>
              <a:t> aktiválása:	0 -7 évben a gyökér- és a lép-csakra,</a:t>
            </a:r>
          </a:p>
          <a:p>
            <a:pPr algn="ctr" eaLnBrk="0" hangingPunct="0"/>
            <a:r>
              <a:rPr lang="hu-HU">
                <a:latin typeface="Franklin Gothic Book" pitchFamily="34" charset="0"/>
              </a:rPr>
              <a:t>			7-14 évben a köldök- és a szív-csakra, </a:t>
            </a:r>
          </a:p>
          <a:p>
            <a:pPr algn="ctr" eaLnBrk="0" hangingPunct="0"/>
            <a:r>
              <a:rPr lang="hu-HU">
                <a:latin typeface="Franklin Gothic Book" pitchFamily="34" charset="0"/>
              </a:rPr>
              <a:t>		            14 -21 évben a torok- és a homlok-csakra, </a:t>
            </a:r>
          </a:p>
          <a:p>
            <a:pPr algn="ctr" eaLnBrk="0" hangingPunct="0"/>
            <a:r>
              <a:rPr lang="hu-HU">
                <a:latin typeface="Franklin Gothic Book" pitchFamily="34" charset="0"/>
              </a:rPr>
              <a:t>				a korona-csakra később.</a:t>
            </a:r>
          </a:p>
        </p:txBody>
      </p:sp>
      <p:sp>
        <p:nvSpPr>
          <p:cNvPr id="126986" name="Text Box 10"/>
          <p:cNvSpPr txBox="1">
            <a:spLocks noChangeArrowheads="1"/>
          </p:cNvSpPr>
          <p:nvPr/>
        </p:nvSpPr>
        <p:spPr bwMode="auto">
          <a:xfrm>
            <a:off x="327025" y="2911475"/>
            <a:ext cx="1349375" cy="396875"/>
          </a:xfrm>
          <a:prstGeom prst="rect">
            <a:avLst/>
          </a:prstGeom>
          <a:noFill/>
          <a:ln w="9525">
            <a:noFill/>
            <a:miter lim="800000"/>
            <a:headEnd/>
            <a:tailEnd/>
          </a:ln>
        </p:spPr>
        <p:txBody>
          <a:bodyPr>
            <a:spAutoFit/>
          </a:bodyPr>
          <a:lstStyle/>
          <a:p>
            <a:pPr eaLnBrk="0" hangingPunct="0">
              <a:spcBef>
                <a:spcPct val="50000"/>
              </a:spcBef>
            </a:pPr>
            <a:r>
              <a:rPr lang="en-US" sz="2000" b="1">
                <a:latin typeface="Franklin Gothic Book" pitchFamily="34" charset="0"/>
              </a:rPr>
              <a:t>ATMIKUS</a:t>
            </a:r>
          </a:p>
        </p:txBody>
      </p:sp>
      <p:sp>
        <p:nvSpPr>
          <p:cNvPr id="126987" name="Text Box 11"/>
          <p:cNvSpPr txBox="1">
            <a:spLocks noChangeArrowheads="1"/>
          </p:cNvSpPr>
          <p:nvPr/>
        </p:nvSpPr>
        <p:spPr bwMode="auto">
          <a:xfrm>
            <a:off x="331788" y="3549650"/>
            <a:ext cx="1725612" cy="396875"/>
          </a:xfrm>
          <a:prstGeom prst="rect">
            <a:avLst/>
          </a:prstGeom>
          <a:noFill/>
          <a:ln w="9525">
            <a:noFill/>
            <a:miter lim="800000"/>
            <a:headEnd/>
            <a:tailEnd/>
          </a:ln>
        </p:spPr>
        <p:txBody>
          <a:bodyPr>
            <a:spAutoFit/>
          </a:bodyPr>
          <a:lstStyle/>
          <a:p>
            <a:pPr eaLnBrk="0" hangingPunct="0">
              <a:spcBef>
                <a:spcPct val="50000"/>
              </a:spcBef>
            </a:pPr>
            <a:r>
              <a:rPr lang="en-US" sz="2000" b="1">
                <a:latin typeface="Franklin Gothic Book" pitchFamily="34" charset="0"/>
              </a:rPr>
              <a:t>BUDDHIKUS</a:t>
            </a:r>
            <a:endParaRPr lang="en-US" sz="1600">
              <a:latin typeface="Franklin Gothic Book" pitchFamily="34" charset="0"/>
            </a:endParaRPr>
          </a:p>
        </p:txBody>
      </p:sp>
      <p:sp>
        <p:nvSpPr>
          <p:cNvPr id="126988" name="Text Box 12"/>
          <p:cNvSpPr txBox="1">
            <a:spLocks noChangeArrowheads="1"/>
          </p:cNvSpPr>
          <p:nvPr/>
        </p:nvSpPr>
        <p:spPr bwMode="auto">
          <a:xfrm>
            <a:off x="298450" y="4117975"/>
            <a:ext cx="1682750" cy="396875"/>
          </a:xfrm>
          <a:prstGeom prst="rect">
            <a:avLst/>
          </a:prstGeom>
          <a:noFill/>
          <a:ln w="9525">
            <a:noFill/>
            <a:miter lim="800000"/>
            <a:headEnd/>
            <a:tailEnd/>
          </a:ln>
        </p:spPr>
        <p:txBody>
          <a:bodyPr>
            <a:spAutoFit/>
          </a:bodyPr>
          <a:lstStyle/>
          <a:p>
            <a:pPr eaLnBrk="0" hangingPunct="0">
              <a:spcBef>
                <a:spcPct val="50000"/>
              </a:spcBef>
            </a:pPr>
            <a:r>
              <a:rPr lang="hu-HU" sz="2000" b="1">
                <a:latin typeface="Franklin Gothic Book" pitchFamily="34" charset="0"/>
              </a:rPr>
              <a:t>MENTÁLIS</a:t>
            </a:r>
            <a:endParaRPr lang="en-US" sz="1600">
              <a:latin typeface="Franklin Gothic Book" pitchFamily="34" charset="0"/>
            </a:endParaRPr>
          </a:p>
        </p:txBody>
      </p:sp>
      <p:sp>
        <p:nvSpPr>
          <p:cNvPr id="126989" name="Text Box 13"/>
          <p:cNvSpPr txBox="1">
            <a:spLocks noChangeArrowheads="1"/>
          </p:cNvSpPr>
          <p:nvPr/>
        </p:nvSpPr>
        <p:spPr bwMode="auto">
          <a:xfrm>
            <a:off x="306388" y="4733925"/>
            <a:ext cx="1674812" cy="396875"/>
          </a:xfrm>
          <a:prstGeom prst="rect">
            <a:avLst/>
          </a:prstGeom>
          <a:noFill/>
          <a:ln w="9525">
            <a:noFill/>
            <a:miter lim="800000"/>
            <a:headEnd/>
            <a:tailEnd/>
          </a:ln>
        </p:spPr>
        <p:txBody>
          <a:bodyPr>
            <a:spAutoFit/>
          </a:bodyPr>
          <a:lstStyle/>
          <a:p>
            <a:pPr eaLnBrk="0" hangingPunct="0">
              <a:spcBef>
                <a:spcPct val="50000"/>
              </a:spcBef>
            </a:pPr>
            <a:r>
              <a:rPr lang="en-US" sz="2000" b="1">
                <a:solidFill>
                  <a:srgbClr val="66FFFF"/>
                </a:solidFill>
                <a:latin typeface="Franklin Gothic Book" pitchFamily="34" charset="0"/>
              </a:rPr>
              <a:t>ASZTRÁLIS</a:t>
            </a:r>
            <a:endParaRPr lang="en-US" sz="1600">
              <a:latin typeface="Franklin Gothic Book" pitchFamily="34" charset="0"/>
            </a:endParaRPr>
          </a:p>
        </p:txBody>
      </p:sp>
      <p:sp>
        <p:nvSpPr>
          <p:cNvPr id="126990" name="Text Box 14"/>
          <p:cNvSpPr txBox="1">
            <a:spLocks noChangeArrowheads="1"/>
          </p:cNvSpPr>
          <p:nvPr/>
        </p:nvSpPr>
        <p:spPr bwMode="auto">
          <a:xfrm>
            <a:off x="290513" y="5365750"/>
            <a:ext cx="1233487" cy="396875"/>
          </a:xfrm>
          <a:prstGeom prst="rect">
            <a:avLst/>
          </a:prstGeom>
          <a:noFill/>
          <a:ln w="9525">
            <a:noFill/>
            <a:miter lim="800000"/>
            <a:headEnd/>
            <a:tailEnd/>
          </a:ln>
        </p:spPr>
        <p:txBody>
          <a:bodyPr>
            <a:spAutoFit/>
          </a:bodyPr>
          <a:lstStyle/>
          <a:p>
            <a:pPr eaLnBrk="0" hangingPunct="0">
              <a:spcBef>
                <a:spcPct val="50000"/>
              </a:spcBef>
            </a:pPr>
            <a:r>
              <a:rPr lang="hu-HU" sz="2000" b="1">
                <a:solidFill>
                  <a:srgbClr val="FFFF00"/>
                </a:solidFill>
                <a:latin typeface="Franklin Gothic Book" pitchFamily="34" charset="0"/>
              </a:rPr>
              <a:t>FIZIKAI</a:t>
            </a:r>
            <a:endParaRPr lang="en-US" sz="1600">
              <a:latin typeface="Franklin Gothic Book" pitchFamily="34" charset="0"/>
            </a:endParaRPr>
          </a:p>
        </p:txBody>
      </p:sp>
      <p:sp>
        <p:nvSpPr>
          <p:cNvPr id="126991" name="Line 15"/>
          <p:cNvSpPr>
            <a:spLocks noChangeShapeType="1"/>
          </p:cNvSpPr>
          <p:nvPr/>
        </p:nvSpPr>
        <p:spPr bwMode="auto">
          <a:xfrm>
            <a:off x="2133600" y="2800350"/>
            <a:ext cx="0" cy="3065463"/>
          </a:xfrm>
          <a:prstGeom prst="line">
            <a:avLst/>
          </a:prstGeom>
          <a:noFill/>
          <a:ln w="38100" cmpd="dbl">
            <a:solidFill>
              <a:srgbClr val="FF0000"/>
            </a:solidFill>
            <a:round/>
            <a:headEnd type="triangle" w="lg" len="lg"/>
            <a:tailEnd/>
          </a:ln>
        </p:spPr>
        <p:txBody>
          <a:bodyPr wrap="none" anchor="ctr"/>
          <a:lstStyle/>
          <a:p>
            <a:endParaRPr lang="en-US"/>
          </a:p>
        </p:txBody>
      </p:sp>
      <p:sp>
        <p:nvSpPr>
          <p:cNvPr id="126992" name="Line 16"/>
          <p:cNvSpPr>
            <a:spLocks noChangeShapeType="1"/>
          </p:cNvSpPr>
          <p:nvPr/>
        </p:nvSpPr>
        <p:spPr bwMode="auto">
          <a:xfrm flipH="1">
            <a:off x="5486400" y="3438525"/>
            <a:ext cx="4763" cy="2447925"/>
          </a:xfrm>
          <a:prstGeom prst="line">
            <a:avLst/>
          </a:prstGeom>
          <a:noFill/>
          <a:ln w="76200" cmpd="tri">
            <a:solidFill>
              <a:srgbClr val="CC00FF"/>
            </a:solidFill>
            <a:round/>
            <a:headEnd/>
            <a:tailEnd/>
          </a:ln>
        </p:spPr>
        <p:txBody>
          <a:bodyPr wrap="none" anchor="ctr"/>
          <a:lstStyle/>
          <a:p>
            <a:endParaRPr lang="en-US"/>
          </a:p>
        </p:txBody>
      </p:sp>
      <p:sp>
        <p:nvSpPr>
          <p:cNvPr id="126993" name="Text Box 17"/>
          <p:cNvSpPr txBox="1">
            <a:spLocks noChangeArrowheads="1"/>
          </p:cNvSpPr>
          <p:nvPr/>
        </p:nvSpPr>
        <p:spPr bwMode="auto">
          <a:xfrm>
            <a:off x="2895600" y="5257800"/>
            <a:ext cx="1905000" cy="581025"/>
          </a:xfrm>
          <a:prstGeom prst="rect">
            <a:avLst/>
          </a:prstGeom>
          <a:noFill/>
          <a:ln w="9525">
            <a:noFill/>
            <a:miter lim="800000"/>
            <a:headEnd/>
            <a:tailEnd/>
          </a:ln>
        </p:spPr>
        <p:txBody>
          <a:bodyPr>
            <a:spAutoFit/>
          </a:bodyPr>
          <a:lstStyle/>
          <a:p>
            <a:pPr algn="ctr" eaLnBrk="0" hangingPunct="0">
              <a:spcBef>
                <a:spcPct val="50000"/>
              </a:spcBef>
            </a:pPr>
            <a:r>
              <a:rPr lang="hu-HU" sz="1600" b="1">
                <a:solidFill>
                  <a:srgbClr val="FFFF00"/>
                </a:solidFill>
                <a:latin typeface="Franklin Gothic Book" pitchFamily="34" charset="0"/>
              </a:rPr>
              <a:t>ÉLETERŐ ELŐKÉSZÜLÉS</a:t>
            </a:r>
            <a:endParaRPr lang="en-US" sz="1600">
              <a:latin typeface="Franklin Gothic Book" pitchFamily="34" charset="0"/>
            </a:endParaRPr>
          </a:p>
        </p:txBody>
      </p:sp>
      <p:sp>
        <p:nvSpPr>
          <p:cNvPr id="126994" name="Text Box 18"/>
          <p:cNvSpPr txBox="1">
            <a:spLocks noChangeArrowheads="1"/>
          </p:cNvSpPr>
          <p:nvPr/>
        </p:nvSpPr>
        <p:spPr bwMode="auto">
          <a:xfrm>
            <a:off x="5791200" y="5257800"/>
            <a:ext cx="2362200" cy="581025"/>
          </a:xfrm>
          <a:prstGeom prst="rect">
            <a:avLst/>
          </a:prstGeom>
          <a:noFill/>
          <a:ln w="9525">
            <a:noFill/>
            <a:miter lim="800000"/>
            <a:headEnd/>
            <a:tailEnd/>
          </a:ln>
        </p:spPr>
        <p:txBody>
          <a:bodyPr>
            <a:spAutoFit/>
          </a:bodyPr>
          <a:lstStyle/>
          <a:p>
            <a:pPr algn="ctr" eaLnBrk="0" hangingPunct="0">
              <a:spcBef>
                <a:spcPct val="50000"/>
              </a:spcBef>
            </a:pPr>
            <a:r>
              <a:rPr lang="hu-HU" sz="1600" b="1">
                <a:solidFill>
                  <a:srgbClr val="FFFF00"/>
                </a:solidFill>
                <a:latin typeface="Franklin Gothic Book" pitchFamily="34" charset="0"/>
              </a:rPr>
              <a:t>MEGÚJULÁS  VAGY  2.  GYERMEKKOR</a:t>
            </a:r>
            <a:endParaRPr lang="en-US" sz="1600" b="1">
              <a:solidFill>
                <a:srgbClr val="FFFF00"/>
              </a:solidFill>
              <a:latin typeface="Franklin Gothic Book" pitchFamily="34" charset="0"/>
            </a:endParaRPr>
          </a:p>
        </p:txBody>
      </p:sp>
      <p:sp>
        <p:nvSpPr>
          <p:cNvPr id="126995" name="Text Box 19"/>
          <p:cNvSpPr txBox="1">
            <a:spLocks noChangeArrowheads="1"/>
          </p:cNvSpPr>
          <p:nvPr/>
        </p:nvSpPr>
        <p:spPr bwMode="auto">
          <a:xfrm>
            <a:off x="3124200" y="4648200"/>
            <a:ext cx="1524000" cy="581025"/>
          </a:xfrm>
          <a:prstGeom prst="rect">
            <a:avLst/>
          </a:prstGeom>
          <a:noFill/>
          <a:ln w="9525">
            <a:noFill/>
            <a:miter lim="800000"/>
            <a:headEnd/>
            <a:tailEnd/>
          </a:ln>
        </p:spPr>
        <p:txBody>
          <a:bodyPr>
            <a:spAutoFit/>
          </a:bodyPr>
          <a:lstStyle/>
          <a:p>
            <a:pPr algn="ctr" eaLnBrk="0" hangingPunct="0">
              <a:spcBef>
                <a:spcPct val="50000"/>
              </a:spcBef>
            </a:pPr>
            <a:r>
              <a:rPr lang="hu-HU" sz="1600" b="1">
                <a:solidFill>
                  <a:srgbClr val="66FFFF"/>
                </a:solidFill>
                <a:latin typeface="Franklin Gothic Book" pitchFamily="34" charset="0"/>
              </a:rPr>
              <a:t>ÉRZELMEK VALLÁS</a:t>
            </a:r>
            <a:endParaRPr lang="en-US" sz="1600" b="1">
              <a:solidFill>
                <a:srgbClr val="66FFFF"/>
              </a:solidFill>
              <a:latin typeface="Franklin Gothic Book" pitchFamily="34" charset="0"/>
            </a:endParaRPr>
          </a:p>
        </p:txBody>
      </p:sp>
      <p:sp>
        <p:nvSpPr>
          <p:cNvPr id="126996" name="Text Box 20"/>
          <p:cNvSpPr txBox="1">
            <a:spLocks noChangeArrowheads="1"/>
          </p:cNvSpPr>
          <p:nvPr/>
        </p:nvSpPr>
        <p:spPr bwMode="auto">
          <a:xfrm>
            <a:off x="5715000" y="4662488"/>
            <a:ext cx="2505075" cy="581025"/>
          </a:xfrm>
          <a:prstGeom prst="rect">
            <a:avLst/>
          </a:prstGeom>
          <a:noFill/>
          <a:ln w="9525">
            <a:noFill/>
            <a:miter lim="800000"/>
            <a:headEnd/>
            <a:tailEnd/>
          </a:ln>
        </p:spPr>
        <p:txBody>
          <a:bodyPr>
            <a:spAutoFit/>
          </a:bodyPr>
          <a:lstStyle/>
          <a:p>
            <a:pPr algn="ctr" eaLnBrk="0" hangingPunct="0">
              <a:spcBef>
                <a:spcPct val="50000"/>
              </a:spcBef>
            </a:pPr>
            <a:r>
              <a:rPr lang="hu-HU" sz="1600" b="1">
                <a:solidFill>
                  <a:srgbClr val="66FFFF"/>
                </a:solidFill>
                <a:latin typeface="Franklin Gothic Book" pitchFamily="34" charset="0"/>
              </a:rPr>
              <a:t>EGYÜTTÉRZÉS  VAGY ÉRZELMI  RIDEGSÉG</a:t>
            </a:r>
            <a:endParaRPr lang="en-US" sz="1600" b="1">
              <a:solidFill>
                <a:srgbClr val="FFFF00"/>
              </a:solidFill>
              <a:latin typeface="Franklin Gothic Book" pitchFamily="34" charset="0"/>
            </a:endParaRPr>
          </a:p>
        </p:txBody>
      </p:sp>
      <p:sp>
        <p:nvSpPr>
          <p:cNvPr id="126997" name="Text Box 21"/>
          <p:cNvSpPr txBox="1">
            <a:spLocks noChangeArrowheads="1"/>
          </p:cNvSpPr>
          <p:nvPr/>
        </p:nvSpPr>
        <p:spPr bwMode="auto">
          <a:xfrm>
            <a:off x="3224213" y="4035425"/>
            <a:ext cx="1295400" cy="581025"/>
          </a:xfrm>
          <a:prstGeom prst="rect">
            <a:avLst/>
          </a:prstGeom>
          <a:noFill/>
          <a:ln w="9525">
            <a:noFill/>
            <a:miter lim="800000"/>
            <a:headEnd/>
            <a:tailEnd/>
          </a:ln>
        </p:spPr>
        <p:txBody>
          <a:bodyPr>
            <a:spAutoFit/>
          </a:bodyPr>
          <a:lstStyle/>
          <a:p>
            <a:pPr algn="ctr" eaLnBrk="0" hangingPunct="0">
              <a:spcBef>
                <a:spcPct val="50000"/>
              </a:spcBef>
            </a:pPr>
            <a:r>
              <a:rPr lang="hu-HU" sz="1600" b="1">
                <a:solidFill>
                  <a:schemeClr val="accent2"/>
                </a:solidFill>
                <a:latin typeface="Franklin Gothic Book" pitchFamily="34" charset="0"/>
              </a:rPr>
              <a:t>ELME</a:t>
            </a:r>
            <a:br>
              <a:rPr lang="hu-HU" sz="1600" b="1">
                <a:solidFill>
                  <a:schemeClr val="accent2"/>
                </a:solidFill>
                <a:latin typeface="Franklin Gothic Book" pitchFamily="34" charset="0"/>
              </a:rPr>
            </a:br>
            <a:r>
              <a:rPr lang="hu-HU" sz="1600" b="1">
                <a:solidFill>
                  <a:schemeClr val="accent2"/>
                </a:solidFill>
                <a:latin typeface="Franklin Gothic Book" pitchFamily="34" charset="0"/>
              </a:rPr>
              <a:t>TANULÁS</a:t>
            </a:r>
            <a:endParaRPr lang="en-US" sz="1600" b="1">
              <a:solidFill>
                <a:srgbClr val="66FFFF"/>
              </a:solidFill>
              <a:latin typeface="Franklin Gothic Book" pitchFamily="34" charset="0"/>
            </a:endParaRPr>
          </a:p>
        </p:txBody>
      </p:sp>
      <p:sp>
        <p:nvSpPr>
          <p:cNvPr id="126998" name="Text Box 22"/>
          <p:cNvSpPr txBox="1">
            <a:spLocks noChangeArrowheads="1"/>
          </p:cNvSpPr>
          <p:nvPr/>
        </p:nvSpPr>
        <p:spPr bwMode="auto">
          <a:xfrm>
            <a:off x="3124200" y="3444875"/>
            <a:ext cx="1447800" cy="581025"/>
          </a:xfrm>
          <a:prstGeom prst="rect">
            <a:avLst/>
          </a:prstGeom>
          <a:noFill/>
          <a:ln w="9525">
            <a:noFill/>
            <a:miter lim="800000"/>
            <a:headEnd/>
            <a:tailEnd/>
          </a:ln>
        </p:spPr>
        <p:txBody>
          <a:bodyPr>
            <a:spAutoFit/>
          </a:bodyPr>
          <a:lstStyle/>
          <a:p>
            <a:pPr algn="ctr" eaLnBrk="0" hangingPunct="0">
              <a:spcBef>
                <a:spcPct val="50000"/>
              </a:spcBef>
            </a:pPr>
            <a:r>
              <a:rPr lang="hu-HU" sz="1600" b="1">
                <a:solidFill>
                  <a:srgbClr val="339933"/>
                </a:solidFill>
                <a:latin typeface="Franklin Gothic Book" pitchFamily="34" charset="0"/>
              </a:rPr>
              <a:t>SZERETET HÁZASSÁG</a:t>
            </a:r>
            <a:endParaRPr lang="en-US" sz="1600" b="1">
              <a:solidFill>
                <a:srgbClr val="66FFFF"/>
              </a:solidFill>
              <a:latin typeface="Franklin Gothic Book" pitchFamily="34" charset="0"/>
            </a:endParaRPr>
          </a:p>
        </p:txBody>
      </p:sp>
      <p:sp>
        <p:nvSpPr>
          <p:cNvPr id="126999" name="Text Box 23"/>
          <p:cNvSpPr txBox="1">
            <a:spLocks noChangeArrowheads="1"/>
          </p:cNvSpPr>
          <p:nvPr/>
        </p:nvSpPr>
        <p:spPr bwMode="auto">
          <a:xfrm>
            <a:off x="2819400" y="2971800"/>
            <a:ext cx="5486400" cy="336550"/>
          </a:xfrm>
          <a:prstGeom prst="rect">
            <a:avLst/>
          </a:prstGeom>
          <a:noFill/>
          <a:ln w="9525">
            <a:noFill/>
            <a:miter lim="800000"/>
            <a:headEnd/>
            <a:tailEnd/>
          </a:ln>
        </p:spPr>
        <p:txBody>
          <a:bodyPr>
            <a:spAutoFit/>
          </a:bodyPr>
          <a:lstStyle/>
          <a:p>
            <a:pPr eaLnBrk="0" hangingPunct="0">
              <a:spcBef>
                <a:spcPct val="50000"/>
              </a:spcBef>
            </a:pPr>
            <a:r>
              <a:rPr lang="hu-HU" sz="1600" b="1">
                <a:solidFill>
                  <a:schemeClr val="accent2"/>
                </a:solidFill>
                <a:latin typeface="Franklin Gothic Book" pitchFamily="34" charset="0"/>
              </a:rPr>
              <a:t>AKARAT  -  A LEGNAGYOBB ANYAGI ÉRDEKELTSÉG</a:t>
            </a:r>
            <a:endParaRPr lang="en-US" sz="1600">
              <a:latin typeface="Franklin Gothic Book" pitchFamily="34" charset="0"/>
            </a:endParaRPr>
          </a:p>
        </p:txBody>
      </p:sp>
      <p:sp>
        <p:nvSpPr>
          <p:cNvPr id="127000" name="Text Box 24"/>
          <p:cNvSpPr txBox="1">
            <a:spLocks noChangeArrowheads="1"/>
          </p:cNvSpPr>
          <p:nvPr/>
        </p:nvSpPr>
        <p:spPr bwMode="auto">
          <a:xfrm>
            <a:off x="6019800" y="3429000"/>
            <a:ext cx="2057400" cy="581025"/>
          </a:xfrm>
          <a:prstGeom prst="rect">
            <a:avLst/>
          </a:prstGeom>
          <a:noFill/>
          <a:ln w="9525">
            <a:noFill/>
            <a:miter lim="800000"/>
            <a:headEnd/>
            <a:tailEnd/>
          </a:ln>
        </p:spPr>
        <p:txBody>
          <a:bodyPr>
            <a:spAutoFit/>
          </a:bodyPr>
          <a:lstStyle/>
          <a:p>
            <a:pPr algn="ctr" eaLnBrk="0" hangingPunct="0">
              <a:spcBef>
                <a:spcPct val="50000"/>
              </a:spcBef>
            </a:pPr>
            <a:r>
              <a:rPr lang="hu-HU" sz="1600" b="1">
                <a:solidFill>
                  <a:srgbClr val="339933"/>
                </a:solidFill>
                <a:latin typeface="Franklin Gothic Book" pitchFamily="34" charset="0"/>
              </a:rPr>
              <a:t>BAJTÁRSIASSÁG VAGY  VÁLÁS</a:t>
            </a:r>
            <a:endParaRPr lang="en-US" sz="1600" b="1">
              <a:solidFill>
                <a:srgbClr val="FFFF00"/>
              </a:solidFill>
              <a:latin typeface="Franklin Gothic Book" pitchFamily="34" charset="0"/>
            </a:endParaRPr>
          </a:p>
        </p:txBody>
      </p:sp>
      <p:sp>
        <p:nvSpPr>
          <p:cNvPr id="127001" name="Text Box 25"/>
          <p:cNvSpPr txBox="1">
            <a:spLocks noChangeArrowheads="1"/>
          </p:cNvSpPr>
          <p:nvPr/>
        </p:nvSpPr>
        <p:spPr bwMode="auto">
          <a:xfrm>
            <a:off x="5867400" y="4067175"/>
            <a:ext cx="2286000" cy="581025"/>
          </a:xfrm>
          <a:prstGeom prst="rect">
            <a:avLst/>
          </a:prstGeom>
          <a:noFill/>
          <a:ln w="9525">
            <a:noFill/>
            <a:miter lim="800000"/>
            <a:headEnd/>
            <a:tailEnd/>
          </a:ln>
        </p:spPr>
        <p:txBody>
          <a:bodyPr>
            <a:spAutoFit/>
          </a:bodyPr>
          <a:lstStyle/>
          <a:p>
            <a:pPr algn="ctr" eaLnBrk="0" hangingPunct="0">
              <a:spcBef>
                <a:spcPct val="50000"/>
              </a:spcBef>
            </a:pPr>
            <a:r>
              <a:rPr lang="hu-HU" sz="1600" b="1">
                <a:solidFill>
                  <a:schemeClr val="accent2"/>
                </a:solidFill>
                <a:latin typeface="Franklin Gothic Book" pitchFamily="34" charset="0"/>
              </a:rPr>
              <a:t>BÖLCSESSÉG  VAGY BESZŰKÜLT  ELME</a:t>
            </a:r>
            <a:endParaRPr lang="en-US" sz="1600" b="1">
              <a:solidFill>
                <a:srgbClr val="FFFF00"/>
              </a:solidFill>
              <a:latin typeface="Franklin Gothic Book" pitchFamily="34" charset="0"/>
            </a:endParaRPr>
          </a:p>
        </p:txBody>
      </p:sp>
      <p:sp>
        <p:nvSpPr>
          <p:cNvPr id="127002" name="Text Box 26"/>
          <p:cNvSpPr txBox="1">
            <a:spLocks noChangeArrowheads="1"/>
          </p:cNvSpPr>
          <p:nvPr/>
        </p:nvSpPr>
        <p:spPr bwMode="auto">
          <a:xfrm>
            <a:off x="2293938" y="6215063"/>
            <a:ext cx="3141662" cy="396875"/>
          </a:xfrm>
          <a:prstGeom prst="rect">
            <a:avLst/>
          </a:prstGeom>
          <a:solidFill>
            <a:srgbClr val="CCFF99"/>
          </a:solidFill>
          <a:ln w="9525">
            <a:noFill/>
            <a:miter lim="800000"/>
            <a:headEnd/>
            <a:tailEnd/>
          </a:ln>
        </p:spPr>
        <p:txBody>
          <a:bodyPr>
            <a:spAutoFit/>
          </a:bodyPr>
          <a:lstStyle/>
          <a:p>
            <a:pPr algn="ctr" eaLnBrk="0" hangingPunct="0">
              <a:spcBef>
                <a:spcPct val="50000"/>
              </a:spcBef>
            </a:pPr>
            <a:r>
              <a:rPr lang="hu-HU" sz="2000" i="1">
                <a:latin typeface="Franklin Gothic Book" pitchFamily="34" charset="0"/>
              </a:rPr>
              <a:t>1. szakasz -- a ‘vetés’  </a:t>
            </a:r>
            <a:endParaRPr lang="hu-HU" sz="1600">
              <a:latin typeface="Franklin Gothic Book" pitchFamily="34" charset="0"/>
            </a:endParaRPr>
          </a:p>
        </p:txBody>
      </p:sp>
      <p:sp>
        <p:nvSpPr>
          <p:cNvPr id="127003" name="AutoShape 27"/>
          <p:cNvSpPr>
            <a:spLocks noChangeArrowheads="1"/>
          </p:cNvSpPr>
          <p:nvPr/>
        </p:nvSpPr>
        <p:spPr bwMode="auto">
          <a:xfrm rot="5400000">
            <a:off x="2190750" y="3187700"/>
            <a:ext cx="571500" cy="457200"/>
          </a:xfrm>
          <a:prstGeom prst="flowChartOnlineStorage">
            <a:avLst/>
          </a:prstGeom>
          <a:solidFill>
            <a:srgbClr val="FFFF00"/>
          </a:solidFill>
          <a:ln w="9525">
            <a:solidFill>
              <a:schemeClr val="tx1"/>
            </a:solidFill>
            <a:miter lim="800000"/>
            <a:headEnd/>
            <a:tailEnd/>
          </a:ln>
        </p:spPr>
        <p:txBody>
          <a:bodyPr rot="10800000" vert="eaVert" wrap="none" anchor="ctr"/>
          <a:lstStyle/>
          <a:p>
            <a:pPr algn="ctr" eaLnBrk="0" hangingPunct="0"/>
            <a:r>
              <a:rPr lang="en-US" sz="2400">
                <a:solidFill>
                  <a:schemeClr val="accent2"/>
                </a:solidFill>
                <a:latin typeface="Franklin Gothic Book" pitchFamily="34" charset="0"/>
              </a:rPr>
              <a:t>28</a:t>
            </a:r>
            <a:endParaRPr lang="en-US" sz="1600">
              <a:latin typeface="Franklin Gothic Book" pitchFamily="34" charset="0"/>
            </a:endParaRPr>
          </a:p>
        </p:txBody>
      </p:sp>
      <p:sp>
        <p:nvSpPr>
          <p:cNvPr id="127004" name="AutoShape 28"/>
          <p:cNvSpPr>
            <a:spLocks noChangeArrowheads="1"/>
          </p:cNvSpPr>
          <p:nvPr/>
        </p:nvSpPr>
        <p:spPr bwMode="auto">
          <a:xfrm rot="5400000">
            <a:off x="2190750" y="3790950"/>
            <a:ext cx="571500" cy="457200"/>
          </a:xfrm>
          <a:prstGeom prst="flowChartOnlineStorage">
            <a:avLst/>
          </a:prstGeom>
          <a:solidFill>
            <a:srgbClr val="FFFF00"/>
          </a:solidFill>
          <a:ln w="9525">
            <a:solidFill>
              <a:schemeClr val="tx1"/>
            </a:solidFill>
            <a:miter lim="800000"/>
            <a:headEnd/>
            <a:tailEnd/>
          </a:ln>
        </p:spPr>
        <p:txBody>
          <a:bodyPr rot="10800000" vert="eaVert" wrap="none" anchor="ctr"/>
          <a:lstStyle/>
          <a:p>
            <a:pPr algn="ctr" eaLnBrk="0" hangingPunct="0"/>
            <a:r>
              <a:rPr lang="en-US" sz="2400">
                <a:solidFill>
                  <a:schemeClr val="accent2"/>
                </a:solidFill>
                <a:latin typeface="Franklin Gothic Book" pitchFamily="34" charset="0"/>
              </a:rPr>
              <a:t>21</a:t>
            </a:r>
            <a:endParaRPr lang="en-US" sz="1600">
              <a:latin typeface="Franklin Gothic Book" pitchFamily="34" charset="0"/>
            </a:endParaRPr>
          </a:p>
        </p:txBody>
      </p:sp>
      <p:sp>
        <p:nvSpPr>
          <p:cNvPr id="127005" name="AutoShape 29"/>
          <p:cNvSpPr>
            <a:spLocks noChangeArrowheads="1"/>
          </p:cNvSpPr>
          <p:nvPr/>
        </p:nvSpPr>
        <p:spPr bwMode="auto">
          <a:xfrm rot="5400000">
            <a:off x="2190750" y="4438650"/>
            <a:ext cx="571500" cy="457200"/>
          </a:xfrm>
          <a:prstGeom prst="flowChartOnlineStorage">
            <a:avLst/>
          </a:prstGeom>
          <a:solidFill>
            <a:srgbClr val="FFFF00"/>
          </a:solidFill>
          <a:ln w="9525">
            <a:solidFill>
              <a:schemeClr val="tx1"/>
            </a:solidFill>
            <a:miter lim="800000"/>
            <a:headEnd/>
            <a:tailEnd/>
          </a:ln>
        </p:spPr>
        <p:txBody>
          <a:bodyPr rot="10800000" vert="eaVert" wrap="none" anchor="ctr"/>
          <a:lstStyle/>
          <a:p>
            <a:pPr algn="ctr" eaLnBrk="0" hangingPunct="0"/>
            <a:r>
              <a:rPr lang="en-US" sz="2400">
                <a:solidFill>
                  <a:schemeClr val="accent2"/>
                </a:solidFill>
                <a:latin typeface="Franklin Gothic Book" pitchFamily="34" charset="0"/>
              </a:rPr>
              <a:t>14</a:t>
            </a:r>
            <a:endParaRPr lang="en-US" sz="1600">
              <a:latin typeface="Franklin Gothic Book" pitchFamily="34" charset="0"/>
            </a:endParaRPr>
          </a:p>
        </p:txBody>
      </p:sp>
      <p:sp>
        <p:nvSpPr>
          <p:cNvPr id="127006" name="AutoShape 30"/>
          <p:cNvSpPr>
            <a:spLocks noChangeArrowheads="1"/>
          </p:cNvSpPr>
          <p:nvPr/>
        </p:nvSpPr>
        <p:spPr bwMode="auto">
          <a:xfrm rot="5400000">
            <a:off x="2197100" y="5003800"/>
            <a:ext cx="571500" cy="457200"/>
          </a:xfrm>
          <a:prstGeom prst="flowChartOnlineStorage">
            <a:avLst/>
          </a:prstGeom>
          <a:solidFill>
            <a:srgbClr val="FFFF00"/>
          </a:solidFill>
          <a:ln w="9525">
            <a:solidFill>
              <a:schemeClr val="tx1"/>
            </a:solidFill>
            <a:miter lim="800000"/>
            <a:headEnd/>
            <a:tailEnd/>
          </a:ln>
        </p:spPr>
        <p:txBody>
          <a:bodyPr rot="10800000" vert="eaVert" wrap="none" anchor="ctr"/>
          <a:lstStyle/>
          <a:p>
            <a:pPr algn="ctr" eaLnBrk="0" hangingPunct="0"/>
            <a:r>
              <a:rPr lang="en-US" sz="2400">
                <a:solidFill>
                  <a:schemeClr val="accent2"/>
                </a:solidFill>
                <a:latin typeface="Franklin Gothic Book" pitchFamily="34" charset="0"/>
              </a:rPr>
              <a:t>7</a:t>
            </a:r>
            <a:endParaRPr lang="en-US" sz="1600">
              <a:latin typeface="Franklin Gothic Book" pitchFamily="34" charset="0"/>
            </a:endParaRPr>
          </a:p>
        </p:txBody>
      </p:sp>
      <p:sp>
        <p:nvSpPr>
          <p:cNvPr id="127007" name="AutoShape 31"/>
          <p:cNvSpPr>
            <a:spLocks noChangeArrowheads="1"/>
          </p:cNvSpPr>
          <p:nvPr/>
        </p:nvSpPr>
        <p:spPr bwMode="auto">
          <a:xfrm rot="5400000">
            <a:off x="2197100" y="5581650"/>
            <a:ext cx="571500" cy="457200"/>
          </a:xfrm>
          <a:prstGeom prst="flowChartOnlineStorage">
            <a:avLst/>
          </a:prstGeom>
          <a:solidFill>
            <a:srgbClr val="FFFF00"/>
          </a:solidFill>
          <a:ln w="9525">
            <a:solidFill>
              <a:schemeClr val="tx1"/>
            </a:solidFill>
            <a:miter lim="800000"/>
            <a:headEnd/>
            <a:tailEnd/>
          </a:ln>
        </p:spPr>
        <p:txBody>
          <a:bodyPr rot="10800000" vert="eaVert" wrap="none" anchor="ctr"/>
          <a:lstStyle/>
          <a:p>
            <a:pPr algn="ctr" eaLnBrk="0" hangingPunct="0"/>
            <a:r>
              <a:rPr lang="en-US" sz="2400">
                <a:solidFill>
                  <a:schemeClr val="accent2"/>
                </a:solidFill>
                <a:latin typeface="Franklin Gothic Book" pitchFamily="34" charset="0"/>
              </a:rPr>
              <a:t>1</a:t>
            </a:r>
            <a:endParaRPr lang="en-US" sz="1600">
              <a:latin typeface="Franklin Gothic Book" pitchFamily="34" charset="0"/>
            </a:endParaRPr>
          </a:p>
        </p:txBody>
      </p:sp>
      <p:sp>
        <p:nvSpPr>
          <p:cNvPr id="127008" name="AutoShape 32"/>
          <p:cNvSpPr>
            <a:spLocks/>
          </p:cNvSpPr>
          <p:nvPr/>
        </p:nvSpPr>
        <p:spPr bwMode="auto">
          <a:xfrm rot="-5400000">
            <a:off x="3686970" y="4495006"/>
            <a:ext cx="290512" cy="3121025"/>
          </a:xfrm>
          <a:prstGeom prst="leftBrace">
            <a:avLst>
              <a:gd name="adj1" fmla="val 89527"/>
              <a:gd name="adj2" fmla="val 50000"/>
            </a:avLst>
          </a:prstGeom>
          <a:noFill/>
          <a:ln w="12700">
            <a:solidFill>
              <a:schemeClr val="tx1"/>
            </a:solidFill>
            <a:round/>
            <a:headEnd/>
            <a:tailEnd/>
          </a:ln>
        </p:spPr>
        <p:txBody>
          <a:bodyPr wrap="none" anchor="ctr"/>
          <a:lstStyle/>
          <a:p>
            <a:endParaRPr lang="en-US">
              <a:latin typeface="Franklin Gothic Book" pitchFamily="34" charset="0"/>
            </a:endParaRPr>
          </a:p>
        </p:txBody>
      </p:sp>
      <p:sp>
        <p:nvSpPr>
          <p:cNvPr id="127009" name="AutoShape 33"/>
          <p:cNvSpPr>
            <a:spLocks noChangeArrowheads="1"/>
          </p:cNvSpPr>
          <p:nvPr/>
        </p:nvSpPr>
        <p:spPr bwMode="auto">
          <a:xfrm rot="5400000">
            <a:off x="2190750" y="2609850"/>
            <a:ext cx="571500" cy="457200"/>
          </a:xfrm>
          <a:prstGeom prst="flowChartOnlineStorage">
            <a:avLst/>
          </a:prstGeom>
          <a:solidFill>
            <a:srgbClr val="FFFF00"/>
          </a:solidFill>
          <a:ln w="9525">
            <a:solidFill>
              <a:schemeClr val="tx1"/>
            </a:solidFill>
            <a:miter lim="800000"/>
            <a:headEnd/>
            <a:tailEnd/>
          </a:ln>
        </p:spPr>
        <p:txBody>
          <a:bodyPr rot="10800000" vert="eaVert" wrap="none" anchor="ctr"/>
          <a:lstStyle/>
          <a:p>
            <a:pPr algn="ctr" eaLnBrk="0" hangingPunct="0"/>
            <a:r>
              <a:rPr lang="en-US" sz="2400">
                <a:solidFill>
                  <a:schemeClr val="accent2"/>
                </a:solidFill>
                <a:latin typeface="Franklin Gothic Book" pitchFamily="34" charset="0"/>
              </a:rPr>
              <a:t>35</a:t>
            </a:r>
            <a:endParaRPr lang="en-US" sz="1600">
              <a:latin typeface="Franklin Gothic Book" pitchFamily="34" charset="0"/>
            </a:endParaRPr>
          </a:p>
        </p:txBody>
      </p:sp>
      <p:sp>
        <p:nvSpPr>
          <p:cNvPr id="127010" name="AutoShape 34"/>
          <p:cNvSpPr>
            <a:spLocks noChangeArrowheads="1"/>
          </p:cNvSpPr>
          <p:nvPr/>
        </p:nvSpPr>
        <p:spPr bwMode="auto">
          <a:xfrm rot="16200000" flipV="1">
            <a:off x="8324850" y="2609850"/>
            <a:ext cx="571500" cy="457200"/>
          </a:xfrm>
          <a:prstGeom prst="flowChartOnlineStorage">
            <a:avLst/>
          </a:prstGeom>
          <a:solidFill>
            <a:srgbClr val="FFFF00"/>
          </a:solidFill>
          <a:ln w="9525">
            <a:solidFill>
              <a:schemeClr val="tx1"/>
            </a:solidFill>
            <a:miter lim="800000"/>
            <a:headEnd/>
            <a:tailEnd/>
          </a:ln>
        </p:spPr>
        <p:txBody>
          <a:bodyPr rot="10800000" vert="eaVert" wrap="none" anchor="ctr"/>
          <a:lstStyle/>
          <a:p>
            <a:pPr algn="ctr" eaLnBrk="0" hangingPunct="0"/>
            <a:r>
              <a:rPr lang="en-US" sz="2400">
                <a:solidFill>
                  <a:schemeClr val="accent2"/>
                </a:solidFill>
                <a:latin typeface="Franklin Gothic Book" pitchFamily="34" charset="0"/>
              </a:rPr>
              <a:t>35</a:t>
            </a:r>
            <a:endParaRPr lang="en-US" sz="1600">
              <a:latin typeface="Franklin Gothic Book" pitchFamily="34" charset="0"/>
            </a:endParaRPr>
          </a:p>
        </p:txBody>
      </p:sp>
      <p:sp>
        <p:nvSpPr>
          <p:cNvPr id="127011" name="AutoShape 35"/>
          <p:cNvSpPr>
            <a:spLocks noChangeArrowheads="1"/>
          </p:cNvSpPr>
          <p:nvPr/>
        </p:nvSpPr>
        <p:spPr bwMode="auto">
          <a:xfrm rot="16200000" flipV="1">
            <a:off x="8318500" y="3187700"/>
            <a:ext cx="571500" cy="457200"/>
          </a:xfrm>
          <a:prstGeom prst="flowChartOnlineStorage">
            <a:avLst/>
          </a:prstGeom>
          <a:solidFill>
            <a:srgbClr val="FFFF00"/>
          </a:solidFill>
          <a:ln w="9525">
            <a:solidFill>
              <a:schemeClr val="tx1"/>
            </a:solidFill>
            <a:miter lim="800000"/>
            <a:headEnd/>
            <a:tailEnd/>
          </a:ln>
        </p:spPr>
        <p:txBody>
          <a:bodyPr rot="10800000" vert="eaVert" wrap="none" anchor="ctr"/>
          <a:lstStyle/>
          <a:p>
            <a:pPr algn="ctr" eaLnBrk="0" hangingPunct="0"/>
            <a:r>
              <a:rPr lang="en-US" sz="2400">
                <a:solidFill>
                  <a:schemeClr val="accent2"/>
                </a:solidFill>
                <a:latin typeface="Franklin Gothic Book" pitchFamily="34" charset="0"/>
              </a:rPr>
              <a:t>42</a:t>
            </a:r>
            <a:endParaRPr lang="en-US" sz="1600">
              <a:latin typeface="Franklin Gothic Book" pitchFamily="34" charset="0"/>
            </a:endParaRPr>
          </a:p>
        </p:txBody>
      </p:sp>
      <p:sp>
        <p:nvSpPr>
          <p:cNvPr id="127012" name="AutoShape 36"/>
          <p:cNvSpPr>
            <a:spLocks noChangeArrowheads="1"/>
          </p:cNvSpPr>
          <p:nvPr/>
        </p:nvSpPr>
        <p:spPr bwMode="auto">
          <a:xfrm rot="16200000" flipV="1">
            <a:off x="8318500" y="3829050"/>
            <a:ext cx="571500" cy="457200"/>
          </a:xfrm>
          <a:prstGeom prst="flowChartOnlineStorage">
            <a:avLst/>
          </a:prstGeom>
          <a:solidFill>
            <a:srgbClr val="FFFF00"/>
          </a:solidFill>
          <a:ln w="9525">
            <a:solidFill>
              <a:schemeClr val="tx1"/>
            </a:solidFill>
            <a:miter lim="800000"/>
            <a:headEnd/>
            <a:tailEnd/>
          </a:ln>
        </p:spPr>
        <p:txBody>
          <a:bodyPr rot="10800000" vert="eaVert" wrap="none" anchor="ctr"/>
          <a:lstStyle/>
          <a:p>
            <a:pPr algn="ctr" eaLnBrk="0" hangingPunct="0"/>
            <a:r>
              <a:rPr lang="en-US" sz="2400">
                <a:solidFill>
                  <a:schemeClr val="accent2"/>
                </a:solidFill>
                <a:latin typeface="Franklin Gothic Book" pitchFamily="34" charset="0"/>
              </a:rPr>
              <a:t>49</a:t>
            </a:r>
            <a:endParaRPr lang="en-US" sz="1600">
              <a:latin typeface="Franklin Gothic Book" pitchFamily="34" charset="0"/>
            </a:endParaRPr>
          </a:p>
        </p:txBody>
      </p:sp>
      <p:sp>
        <p:nvSpPr>
          <p:cNvPr id="127013" name="AutoShape 37"/>
          <p:cNvSpPr>
            <a:spLocks noChangeArrowheads="1"/>
          </p:cNvSpPr>
          <p:nvPr/>
        </p:nvSpPr>
        <p:spPr bwMode="auto">
          <a:xfrm rot="16200000" flipV="1">
            <a:off x="8312150" y="4413250"/>
            <a:ext cx="571500" cy="457200"/>
          </a:xfrm>
          <a:prstGeom prst="flowChartOnlineStorage">
            <a:avLst/>
          </a:prstGeom>
          <a:solidFill>
            <a:srgbClr val="FFFF00"/>
          </a:solidFill>
          <a:ln w="9525">
            <a:solidFill>
              <a:schemeClr val="tx1"/>
            </a:solidFill>
            <a:miter lim="800000"/>
            <a:headEnd/>
            <a:tailEnd/>
          </a:ln>
        </p:spPr>
        <p:txBody>
          <a:bodyPr rot="10800000" vert="eaVert" wrap="none" anchor="ctr"/>
          <a:lstStyle/>
          <a:p>
            <a:pPr algn="ctr" eaLnBrk="0" hangingPunct="0"/>
            <a:r>
              <a:rPr lang="en-US" sz="2400">
                <a:solidFill>
                  <a:schemeClr val="accent2"/>
                </a:solidFill>
                <a:latin typeface="Franklin Gothic Book" pitchFamily="34" charset="0"/>
              </a:rPr>
              <a:t>56</a:t>
            </a:r>
            <a:endParaRPr lang="en-US" sz="1600">
              <a:latin typeface="Franklin Gothic Book" pitchFamily="34" charset="0"/>
            </a:endParaRPr>
          </a:p>
        </p:txBody>
      </p:sp>
      <p:sp>
        <p:nvSpPr>
          <p:cNvPr id="127014" name="AutoShape 38"/>
          <p:cNvSpPr>
            <a:spLocks noChangeArrowheads="1"/>
          </p:cNvSpPr>
          <p:nvPr/>
        </p:nvSpPr>
        <p:spPr bwMode="auto">
          <a:xfrm rot="16200000" flipV="1">
            <a:off x="8312150" y="5029200"/>
            <a:ext cx="571500" cy="457200"/>
          </a:xfrm>
          <a:prstGeom prst="flowChartOnlineStorage">
            <a:avLst/>
          </a:prstGeom>
          <a:solidFill>
            <a:srgbClr val="FFFF00"/>
          </a:solidFill>
          <a:ln w="9525">
            <a:solidFill>
              <a:schemeClr val="tx1"/>
            </a:solidFill>
            <a:miter lim="800000"/>
            <a:headEnd/>
            <a:tailEnd/>
          </a:ln>
        </p:spPr>
        <p:txBody>
          <a:bodyPr rot="10800000" vert="eaVert" wrap="none" anchor="ctr"/>
          <a:lstStyle/>
          <a:p>
            <a:pPr algn="ctr" eaLnBrk="0" hangingPunct="0"/>
            <a:r>
              <a:rPr lang="en-US" sz="2400">
                <a:solidFill>
                  <a:schemeClr val="accent2"/>
                </a:solidFill>
                <a:latin typeface="Franklin Gothic Book" pitchFamily="34" charset="0"/>
              </a:rPr>
              <a:t>63</a:t>
            </a:r>
            <a:endParaRPr lang="en-US" sz="1600">
              <a:latin typeface="Franklin Gothic Book" pitchFamily="34" charset="0"/>
            </a:endParaRPr>
          </a:p>
        </p:txBody>
      </p:sp>
      <p:sp>
        <p:nvSpPr>
          <p:cNvPr id="127015" name="AutoShape 39"/>
          <p:cNvSpPr>
            <a:spLocks noChangeArrowheads="1"/>
          </p:cNvSpPr>
          <p:nvPr/>
        </p:nvSpPr>
        <p:spPr bwMode="auto">
          <a:xfrm rot="16200000" flipV="1">
            <a:off x="8313738" y="5603875"/>
            <a:ext cx="571500" cy="457200"/>
          </a:xfrm>
          <a:prstGeom prst="flowChartOnlineStorage">
            <a:avLst/>
          </a:prstGeom>
          <a:solidFill>
            <a:srgbClr val="FFFF00"/>
          </a:solidFill>
          <a:ln w="9525">
            <a:solidFill>
              <a:schemeClr val="tx1"/>
            </a:solidFill>
            <a:miter lim="800000"/>
            <a:headEnd/>
            <a:tailEnd/>
          </a:ln>
        </p:spPr>
        <p:txBody>
          <a:bodyPr rot="10800000" vert="eaVert" wrap="none" anchor="ctr"/>
          <a:lstStyle/>
          <a:p>
            <a:pPr algn="ctr" eaLnBrk="0" hangingPunct="0"/>
            <a:r>
              <a:rPr lang="en-US" sz="2400">
                <a:solidFill>
                  <a:schemeClr val="accent2"/>
                </a:solidFill>
                <a:latin typeface="Franklin Gothic Book" pitchFamily="34" charset="0"/>
              </a:rPr>
              <a:t>70</a:t>
            </a:r>
            <a:endParaRPr lang="en-US" sz="1600">
              <a:latin typeface="Franklin Gothic Book" pitchFamily="34" charset="0"/>
            </a:endParaRPr>
          </a:p>
        </p:txBody>
      </p:sp>
      <p:sp>
        <p:nvSpPr>
          <p:cNvPr id="127016" name="AutoShape 40"/>
          <p:cNvSpPr>
            <a:spLocks/>
          </p:cNvSpPr>
          <p:nvPr/>
        </p:nvSpPr>
        <p:spPr bwMode="auto">
          <a:xfrm rot="-5400000">
            <a:off x="7054056" y="4502944"/>
            <a:ext cx="290513" cy="3121025"/>
          </a:xfrm>
          <a:prstGeom prst="leftBrace">
            <a:avLst>
              <a:gd name="adj1" fmla="val 89526"/>
              <a:gd name="adj2" fmla="val 50000"/>
            </a:avLst>
          </a:prstGeom>
          <a:noFill/>
          <a:ln w="12700">
            <a:solidFill>
              <a:schemeClr val="tx1"/>
            </a:solidFill>
            <a:round/>
            <a:headEnd/>
            <a:tailEnd/>
          </a:ln>
        </p:spPr>
        <p:txBody>
          <a:bodyPr wrap="none" anchor="ctr"/>
          <a:lstStyle/>
          <a:p>
            <a:endParaRPr lang="en-US">
              <a:latin typeface="Franklin Gothic Book" pitchFamily="34" charset="0"/>
            </a:endParaRPr>
          </a:p>
        </p:txBody>
      </p:sp>
      <p:sp>
        <p:nvSpPr>
          <p:cNvPr id="127017" name="Line 41"/>
          <p:cNvSpPr>
            <a:spLocks noChangeShapeType="1"/>
          </p:cNvSpPr>
          <p:nvPr/>
        </p:nvSpPr>
        <p:spPr bwMode="auto">
          <a:xfrm flipV="1">
            <a:off x="8915400" y="2819400"/>
            <a:ext cx="0" cy="3065463"/>
          </a:xfrm>
          <a:prstGeom prst="line">
            <a:avLst/>
          </a:prstGeom>
          <a:noFill/>
          <a:ln w="38100" cmpd="dbl">
            <a:solidFill>
              <a:srgbClr val="FF0000"/>
            </a:solidFill>
            <a:round/>
            <a:headEnd type="triangle" w="lg" len="lg"/>
            <a:tailEnd/>
          </a:ln>
        </p:spPr>
        <p:txBody>
          <a:bodyPr wrap="none" anchor="ctr"/>
          <a:lstStyle/>
          <a:p>
            <a:endParaRPr lang="en-US"/>
          </a:p>
        </p:txBody>
      </p:sp>
      <p:sp>
        <p:nvSpPr>
          <p:cNvPr id="43" name="Title 1"/>
          <p:cNvSpPr txBox="1">
            <a:spLocks/>
          </p:cNvSpPr>
          <p:nvPr/>
        </p:nvSpPr>
        <p:spPr>
          <a:xfrm>
            <a:off x="304800" y="457200"/>
            <a:ext cx="8686800" cy="838200"/>
          </a:xfrm>
          <a:prstGeom prst="rect">
            <a:avLst/>
          </a:prstGeom>
        </p:spPr>
        <p:txBody>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pPr fontAlgn="auto">
              <a:spcAft>
                <a:spcPts val="0"/>
              </a:spcAft>
              <a:defRPr/>
            </a:pPr>
            <a:r>
              <a:rPr lang="hu-HU" dirty="0" smtClean="0"/>
              <a:t>Az emberi élet szakaszai</a:t>
            </a:r>
            <a:endParaRPr lang="hu-HU"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1000"/>
                                  </p:stCondLst>
                                  <p:childTnLst>
                                    <p:set>
                                      <p:cBhvr>
                                        <p:cTn id="6" dur="1" fill="hold">
                                          <p:stCondLst>
                                            <p:cond delay="0"/>
                                          </p:stCondLst>
                                        </p:cTn>
                                        <p:tgtEl>
                                          <p:spTgt spid="126985"/>
                                        </p:tgtEl>
                                        <p:attrNameLst>
                                          <p:attrName>style.visibility</p:attrName>
                                        </p:attrNameLst>
                                      </p:cBhvr>
                                      <p:to>
                                        <p:strVal val="visible"/>
                                      </p:to>
                                    </p:set>
                                    <p:anim calcmode="lin" valueType="num">
                                      <p:cBhvr>
                                        <p:cTn id="7" dur="1000" fill="hold"/>
                                        <p:tgtEl>
                                          <p:spTgt spid="126985"/>
                                        </p:tgtEl>
                                        <p:attrNameLst>
                                          <p:attrName>ppt_w</p:attrName>
                                        </p:attrNameLst>
                                      </p:cBhvr>
                                      <p:tavLst>
                                        <p:tav tm="0">
                                          <p:val>
                                            <p:fltVal val="0"/>
                                          </p:val>
                                        </p:tav>
                                        <p:tav tm="100000">
                                          <p:val>
                                            <p:strVal val="#ppt_w"/>
                                          </p:val>
                                        </p:tav>
                                      </p:tavLst>
                                    </p:anim>
                                    <p:anim calcmode="lin" valueType="num">
                                      <p:cBhvr>
                                        <p:cTn id="8" dur="1000" fill="hold"/>
                                        <p:tgtEl>
                                          <p:spTgt spid="126985"/>
                                        </p:tgtEl>
                                        <p:attrNameLst>
                                          <p:attrName>ppt_h</p:attrName>
                                        </p:attrNameLst>
                                      </p:cBhvr>
                                      <p:tavLst>
                                        <p:tav tm="0">
                                          <p:val>
                                            <p:fltVal val="0"/>
                                          </p:val>
                                        </p:tav>
                                        <p:tav tm="100000">
                                          <p:val>
                                            <p:strVal val="#ppt_h"/>
                                          </p:val>
                                        </p:tav>
                                      </p:tavLst>
                                    </p:anim>
                                    <p:anim calcmode="lin" valueType="num">
                                      <p:cBhvr>
                                        <p:cTn id="9" dur="1000" fill="hold"/>
                                        <p:tgtEl>
                                          <p:spTgt spid="126985"/>
                                        </p:tgtEl>
                                        <p:attrNameLst>
                                          <p:attrName>ppt_x</p:attrName>
                                        </p:attrNameLst>
                                      </p:cBhvr>
                                      <p:tavLst>
                                        <p:tav tm="0">
                                          <p:val>
                                            <p:fltVal val="0.5"/>
                                          </p:val>
                                        </p:tav>
                                        <p:tav tm="100000">
                                          <p:val>
                                            <p:strVal val="#ppt_x"/>
                                          </p:val>
                                        </p:tav>
                                      </p:tavLst>
                                    </p:anim>
                                    <p:anim calcmode="lin" valueType="num">
                                      <p:cBhvr>
                                        <p:cTn id="10" dur="1000" fill="hold"/>
                                        <p:tgtEl>
                                          <p:spTgt spid="126985"/>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26983"/>
                                        </p:tgtEl>
                                        <p:attrNameLst>
                                          <p:attrName>style.visibility</p:attrName>
                                        </p:attrNameLst>
                                      </p:cBhvr>
                                      <p:to>
                                        <p:strVal val="visible"/>
                                      </p:to>
                                    </p:set>
                                    <p:animEffect transition="in" filter="wipe(up)">
                                      <p:cBhvr>
                                        <p:cTn id="15" dur="500"/>
                                        <p:tgtEl>
                                          <p:spTgt spid="126983"/>
                                        </p:tgtEl>
                                      </p:cBhvr>
                                    </p:animEffect>
                                  </p:childTnLst>
                                </p:cTn>
                              </p:par>
                            </p:childTnLst>
                          </p:cTn>
                        </p:par>
                        <p:par>
                          <p:cTn id="16" fill="hold">
                            <p:stCondLst>
                              <p:cond delay="500"/>
                            </p:stCondLst>
                            <p:childTnLst>
                              <p:par>
                                <p:cTn id="17" presetID="22" presetClass="entr" presetSubtype="1" fill="hold" grpId="0" nodeType="afterEffect">
                                  <p:stCondLst>
                                    <p:cond delay="0"/>
                                  </p:stCondLst>
                                  <p:childTnLst>
                                    <p:set>
                                      <p:cBhvr>
                                        <p:cTn id="18" dur="1" fill="hold">
                                          <p:stCondLst>
                                            <p:cond delay="0"/>
                                          </p:stCondLst>
                                        </p:cTn>
                                        <p:tgtEl>
                                          <p:spTgt spid="126981"/>
                                        </p:tgtEl>
                                        <p:attrNameLst>
                                          <p:attrName>style.visibility</p:attrName>
                                        </p:attrNameLst>
                                      </p:cBhvr>
                                      <p:to>
                                        <p:strVal val="visible"/>
                                      </p:to>
                                    </p:set>
                                    <p:animEffect transition="in" filter="wipe(up)">
                                      <p:cBhvr>
                                        <p:cTn id="19" dur="500"/>
                                        <p:tgtEl>
                                          <p:spTgt spid="126981"/>
                                        </p:tgtEl>
                                      </p:cBhvr>
                                    </p:animEffect>
                                  </p:childTnLst>
                                </p:cTn>
                              </p:par>
                            </p:childTnLst>
                          </p:cTn>
                        </p:par>
                        <p:par>
                          <p:cTn id="20" fill="hold">
                            <p:stCondLst>
                              <p:cond delay="1000"/>
                            </p:stCondLst>
                            <p:childTnLst>
                              <p:par>
                                <p:cTn id="21" presetID="22" presetClass="entr" presetSubtype="1" fill="hold" grpId="0" nodeType="afterEffect">
                                  <p:stCondLst>
                                    <p:cond delay="0"/>
                                  </p:stCondLst>
                                  <p:childTnLst>
                                    <p:set>
                                      <p:cBhvr>
                                        <p:cTn id="22" dur="1" fill="hold">
                                          <p:stCondLst>
                                            <p:cond delay="0"/>
                                          </p:stCondLst>
                                        </p:cTn>
                                        <p:tgtEl>
                                          <p:spTgt spid="126980"/>
                                        </p:tgtEl>
                                        <p:attrNameLst>
                                          <p:attrName>style.visibility</p:attrName>
                                        </p:attrNameLst>
                                      </p:cBhvr>
                                      <p:to>
                                        <p:strVal val="visible"/>
                                      </p:to>
                                    </p:set>
                                    <p:animEffect transition="in" filter="wipe(up)">
                                      <p:cBhvr>
                                        <p:cTn id="23" dur="500"/>
                                        <p:tgtEl>
                                          <p:spTgt spid="126980"/>
                                        </p:tgtEl>
                                      </p:cBhvr>
                                    </p:animEffect>
                                  </p:childTnLst>
                                </p:cTn>
                              </p:par>
                            </p:childTnLst>
                          </p:cTn>
                        </p:par>
                        <p:par>
                          <p:cTn id="24" fill="hold">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126982"/>
                                        </p:tgtEl>
                                        <p:attrNameLst>
                                          <p:attrName>style.visibility</p:attrName>
                                        </p:attrNameLst>
                                      </p:cBhvr>
                                      <p:to>
                                        <p:strVal val="visible"/>
                                      </p:to>
                                    </p:set>
                                    <p:animEffect transition="in" filter="wipe(up)">
                                      <p:cBhvr>
                                        <p:cTn id="27" dur="500"/>
                                        <p:tgtEl>
                                          <p:spTgt spid="126982"/>
                                        </p:tgtEl>
                                      </p:cBhvr>
                                    </p:animEffect>
                                  </p:childTnLst>
                                </p:cTn>
                              </p:par>
                            </p:childTnLst>
                          </p:cTn>
                        </p:par>
                        <p:par>
                          <p:cTn id="28" fill="hold">
                            <p:stCondLst>
                              <p:cond delay="2000"/>
                            </p:stCondLst>
                            <p:childTnLst>
                              <p:par>
                                <p:cTn id="29" presetID="22" presetClass="entr" presetSubtype="1" fill="hold" grpId="0" nodeType="afterEffect">
                                  <p:stCondLst>
                                    <p:cond delay="0"/>
                                  </p:stCondLst>
                                  <p:childTnLst>
                                    <p:set>
                                      <p:cBhvr>
                                        <p:cTn id="30" dur="1" fill="hold">
                                          <p:stCondLst>
                                            <p:cond delay="0"/>
                                          </p:stCondLst>
                                        </p:cTn>
                                        <p:tgtEl>
                                          <p:spTgt spid="126984"/>
                                        </p:tgtEl>
                                        <p:attrNameLst>
                                          <p:attrName>style.visibility</p:attrName>
                                        </p:attrNameLst>
                                      </p:cBhvr>
                                      <p:to>
                                        <p:strVal val="visible"/>
                                      </p:to>
                                    </p:set>
                                    <p:animEffect transition="in" filter="wipe(up)">
                                      <p:cBhvr>
                                        <p:cTn id="31" dur="500"/>
                                        <p:tgtEl>
                                          <p:spTgt spid="126984"/>
                                        </p:tgtEl>
                                      </p:cBhvr>
                                    </p:animEffect>
                                  </p:childTnLst>
                                </p:cTn>
                              </p:par>
                            </p:childTnLst>
                          </p:cTn>
                        </p:par>
                        <p:par>
                          <p:cTn id="32" fill="hold">
                            <p:stCondLst>
                              <p:cond delay="2500"/>
                            </p:stCondLst>
                            <p:childTnLst>
                              <p:par>
                                <p:cTn id="33" presetID="12" presetClass="entr" presetSubtype="1" fill="hold" grpId="0" nodeType="afterEffect">
                                  <p:stCondLst>
                                    <p:cond delay="0"/>
                                  </p:stCondLst>
                                  <p:childTnLst>
                                    <p:set>
                                      <p:cBhvr>
                                        <p:cTn id="34" dur="1" fill="hold">
                                          <p:stCondLst>
                                            <p:cond delay="0"/>
                                          </p:stCondLst>
                                        </p:cTn>
                                        <p:tgtEl>
                                          <p:spTgt spid="126986"/>
                                        </p:tgtEl>
                                        <p:attrNameLst>
                                          <p:attrName>style.visibility</p:attrName>
                                        </p:attrNameLst>
                                      </p:cBhvr>
                                      <p:to>
                                        <p:strVal val="visible"/>
                                      </p:to>
                                    </p:set>
                                    <p:animEffect transition="in" filter="slide(fromTop)">
                                      <p:cBhvr>
                                        <p:cTn id="35" dur="500"/>
                                        <p:tgtEl>
                                          <p:spTgt spid="126986"/>
                                        </p:tgtEl>
                                      </p:cBhvr>
                                    </p:animEffect>
                                  </p:childTnLst>
                                </p:cTn>
                              </p:par>
                            </p:childTnLst>
                          </p:cTn>
                        </p:par>
                        <p:par>
                          <p:cTn id="36" fill="hold">
                            <p:stCondLst>
                              <p:cond delay="3000"/>
                            </p:stCondLst>
                            <p:childTnLst>
                              <p:par>
                                <p:cTn id="37" presetID="12" presetClass="entr" presetSubtype="1" fill="hold" grpId="0" nodeType="afterEffect">
                                  <p:stCondLst>
                                    <p:cond delay="0"/>
                                  </p:stCondLst>
                                  <p:childTnLst>
                                    <p:set>
                                      <p:cBhvr>
                                        <p:cTn id="38" dur="1" fill="hold">
                                          <p:stCondLst>
                                            <p:cond delay="0"/>
                                          </p:stCondLst>
                                        </p:cTn>
                                        <p:tgtEl>
                                          <p:spTgt spid="126987"/>
                                        </p:tgtEl>
                                        <p:attrNameLst>
                                          <p:attrName>style.visibility</p:attrName>
                                        </p:attrNameLst>
                                      </p:cBhvr>
                                      <p:to>
                                        <p:strVal val="visible"/>
                                      </p:to>
                                    </p:set>
                                    <p:animEffect transition="in" filter="slide(fromTop)">
                                      <p:cBhvr>
                                        <p:cTn id="39" dur="500"/>
                                        <p:tgtEl>
                                          <p:spTgt spid="126987"/>
                                        </p:tgtEl>
                                      </p:cBhvr>
                                    </p:animEffect>
                                  </p:childTnLst>
                                </p:cTn>
                              </p:par>
                            </p:childTnLst>
                          </p:cTn>
                        </p:par>
                        <p:par>
                          <p:cTn id="40" fill="hold">
                            <p:stCondLst>
                              <p:cond delay="3500"/>
                            </p:stCondLst>
                            <p:childTnLst>
                              <p:par>
                                <p:cTn id="41" presetID="12" presetClass="entr" presetSubtype="1" fill="hold" grpId="0" nodeType="afterEffect">
                                  <p:stCondLst>
                                    <p:cond delay="0"/>
                                  </p:stCondLst>
                                  <p:childTnLst>
                                    <p:set>
                                      <p:cBhvr>
                                        <p:cTn id="42" dur="1" fill="hold">
                                          <p:stCondLst>
                                            <p:cond delay="0"/>
                                          </p:stCondLst>
                                        </p:cTn>
                                        <p:tgtEl>
                                          <p:spTgt spid="126988"/>
                                        </p:tgtEl>
                                        <p:attrNameLst>
                                          <p:attrName>style.visibility</p:attrName>
                                        </p:attrNameLst>
                                      </p:cBhvr>
                                      <p:to>
                                        <p:strVal val="visible"/>
                                      </p:to>
                                    </p:set>
                                    <p:animEffect transition="in" filter="slide(fromTop)">
                                      <p:cBhvr>
                                        <p:cTn id="43" dur="500"/>
                                        <p:tgtEl>
                                          <p:spTgt spid="126988"/>
                                        </p:tgtEl>
                                      </p:cBhvr>
                                    </p:animEffect>
                                  </p:childTnLst>
                                </p:cTn>
                              </p:par>
                            </p:childTnLst>
                          </p:cTn>
                        </p:par>
                        <p:par>
                          <p:cTn id="44" fill="hold">
                            <p:stCondLst>
                              <p:cond delay="4000"/>
                            </p:stCondLst>
                            <p:childTnLst>
                              <p:par>
                                <p:cTn id="45" presetID="12" presetClass="entr" presetSubtype="1" fill="hold" grpId="0" nodeType="afterEffect">
                                  <p:stCondLst>
                                    <p:cond delay="0"/>
                                  </p:stCondLst>
                                  <p:childTnLst>
                                    <p:set>
                                      <p:cBhvr>
                                        <p:cTn id="46" dur="1" fill="hold">
                                          <p:stCondLst>
                                            <p:cond delay="0"/>
                                          </p:stCondLst>
                                        </p:cTn>
                                        <p:tgtEl>
                                          <p:spTgt spid="126989"/>
                                        </p:tgtEl>
                                        <p:attrNameLst>
                                          <p:attrName>style.visibility</p:attrName>
                                        </p:attrNameLst>
                                      </p:cBhvr>
                                      <p:to>
                                        <p:strVal val="visible"/>
                                      </p:to>
                                    </p:set>
                                    <p:animEffect transition="in" filter="slide(fromTop)">
                                      <p:cBhvr>
                                        <p:cTn id="47" dur="500"/>
                                        <p:tgtEl>
                                          <p:spTgt spid="126989"/>
                                        </p:tgtEl>
                                      </p:cBhvr>
                                    </p:animEffect>
                                  </p:childTnLst>
                                </p:cTn>
                              </p:par>
                            </p:childTnLst>
                          </p:cTn>
                        </p:par>
                        <p:par>
                          <p:cTn id="48" fill="hold">
                            <p:stCondLst>
                              <p:cond delay="4500"/>
                            </p:stCondLst>
                            <p:childTnLst>
                              <p:par>
                                <p:cTn id="49" presetID="12" presetClass="entr" presetSubtype="1" fill="hold" grpId="0" nodeType="afterEffect">
                                  <p:stCondLst>
                                    <p:cond delay="0"/>
                                  </p:stCondLst>
                                  <p:childTnLst>
                                    <p:set>
                                      <p:cBhvr>
                                        <p:cTn id="50" dur="1" fill="hold">
                                          <p:stCondLst>
                                            <p:cond delay="0"/>
                                          </p:stCondLst>
                                        </p:cTn>
                                        <p:tgtEl>
                                          <p:spTgt spid="126990"/>
                                        </p:tgtEl>
                                        <p:attrNameLst>
                                          <p:attrName>style.visibility</p:attrName>
                                        </p:attrNameLst>
                                      </p:cBhvr>
                                      <p:to>
                                        <p:strVal val="visible"/>
                                      </p:to>
                                    </p:set>
                                    <p:animEffect transition="in" filter="slide(fromTop)">
                                      <p:cBhvr>
                                        <p:cTn id="51" dur="500"/>
                                        <p:tgtEl>
                                          <p:spTgt spid="126990"/>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grpId="0" nodeType="clickEffect">
                                  <p:stCondLst>
                                    <p:cond delay="0"/>
                                  </p:stCondLst>
                                  <p:childTnLst>
                                    <p:set>
                                      <p:cBhvr>
                                        <p:cTn id="55" dur="1" fill="hold">
                                          <p:stCondLst>
                                            <p:cond delay="499"/>
                                          </p:stCondLst>
                                        </p:cTn>
                                        <p:tgtEl>
                                          <p:spTgt spid="126992"/>
                                        </p:tgtEl>
                                        <p:attrNameLst>
                                          <p:attrName>style.visibility</p:attrName>
                                        </p:attrNameLst>
                                      </p:cBhvr>
                                      <p:to>
                                        <p:strVal val="visible"/>
                                      </p:to>
                                    </p:set>
                                  </p:childTnLst>
                                </p:cTn>
                              </p:par>
                            </p:childTnLst>
                          </p:cTn>
                        </p:par>
                        <p:par>
                          <p:cTn id="56" fill="hold" nodeType="afterGroup">
                            <p:stCondLst>
                              <p:cond delay="500"/>
                            </p:stCondLst>
                            <p:childTnLst>
                              <p:par>
                                <p:cTn id="57" presetID="4" presetClass="entr" presetSubtype="32" fill="hold" grpId="0" nodeType="afterEffect">
                                  <p:stCondLst>
                                    <p:cond delay="0"/>
                                  </p:stCondLst>
                                  <p:childTnLst>
                                    <p:set>
                                      <p:cBhvr>
                                        <p:cTn id="58" dur="1" fill="hold">
                                          <p:stCondLst>
                                            <p:cond delay="0"/>
                                          </p:stCondLst>
                                        </p:cTn>
                                        <p:tgtEl>
                                          <p:spTgt spid="127008"/>
                                        </p:tgtEl>
                                        <p:attrNameLst>
                                          <p:attrName>style.visibility</p:attrName>
                                        </p:attrNameLst>
                                      </p:cBhvr>
                                      <p:to>
                                        <p:strVal val="visible"/>
                                      </p:to>
                                    </p:set>
                                    <p:animEffect transition="in" filter="box(out)">
                                      <p:cBhvr>
                                        <p:cTn id="59" dur="500"/>
                                        <p:tgtEl>
                                          <p:spTgt spid="127008"/>
                                        </p:tgtEl>
                                      </p:cBhvr>
                                    </p:animEffect>
                                  </p:childTnLst>
                                </p:cTn>
                              </p:par>
                            </p:childTnLst>
                          </p:cTn>
                        </p:par>
                        <p:par>
                          <p:cTn id="60" fill="hold" nodeType="withGroup">
                            <p:stCondLst>
                              <p:cond delay="1000"/>
                            </p:stCondLst>
                            <p:childTnLst>
                              <p:par>
                                <p:cTn id="61" presetID="4" presetClass="entr" presetSubtype="32" fill="hold" grpId="0" nodeType="afterEffect">
                                  <p:stCondLst>
                                    <p:cond delay="0"/>
                                  </p:stCondLst>
                                  <p:childTnLst>
                                    <p:set>
                                      <p:cBhvr>
                                        <p:cTn id="62" dur="1" fill="hold">
                                          <p:stCondLst>
                                            <p:cond delay="0"/>
                                          </p:stCondLst>
                                        </p:cTn>
                                        <p:tgtEl>
                                          <p:spTgt spid="126979"/>
                                        </p:tgtEl>
                                        <p:attrNameLst>
                                          <p:attrName>style.visibility</p:attrName>
                                        </p:attrNameLst>
                                      </p:cBhvr>
                                      <p:to>
                                        <p:strVal val="visible"/>
                                      </p:to>
                                    </p:set>
                                    <p:animEffect transition="in" filter="box(out)">
                                      <p:cBhvr>
                                        <p:cTn id="63" dur="500"/>
                                        <p:tgtEl>
                                          <p:spTgt spid="126979"/>
                                        </p:tgtEl>
                                      </p:cBhvr>
                                    </p:animEffect>
                                  </p:childTnLst>
                                </p:cTn>
                              </p:par>
                            </p:childTnLst>
                          </p:cTn>
                        </p:par>
                        <p:par>
                          <p:cTn id="64" fill="hold" nodeType="afterGroup">
                            <p:stCondLst>
                              <p:cond delay="1500"/>
                            </p:stCondLst>
                            <p:childTnLst>
                              <p:par>
                                <p:cTn id="65" presetID="4" presetClass="entr" presetSubtype="32" fill="hold" grpId="0" nodeType="afterEffect">
                                  <p:stCondLst>
                                    <p:cond delay="0"/>
                                  </p:stCondLst>
                                  <p:childTnLst>
                                    <p:set>
                                      <p:cBhvr>
                                        <p:cTn id="66" dur="1" fill="hold">
                                          <p:stCondLst>
                                            <p:cond delay="0"/>
                                          </p:stCondLst>
                                        </p:cTn>
                                        <p:tgtEl>
                                          <p:spTgt spid="127002"/>
                                        </p:tgtEl>
                                        <p:attrNameLst>
                                          <p:attrName>style.visibility</p:attrName>
                                        </p:attrNameLst>
                                      </p:cBhvr>
                                      <p:to>
                                        <p:strVal val="visible"/>
                                      </p:to>
                                    </p:set>
                                    <p:animEffect transition="in" filter="box(out)">
                                      <p:cBhvr>
                                        <p:cTn id="67" dur="500"/>
                                        <p:tgtEl>
                                          <p:spTgt spid="127002"/>
                                        </p:tgtEl>
                                      </p:cBhvr>
                                    </p:animEffect>
                                  </p:childTnLst>
                                </p:cTn>
                              </p:par>
                            </p:childTnLst>
                          </p:cTn>
                        </p:par>
                        <p:par>
                          <p:cTn id="68" fill="hold" nodeType="afterGroup">
                            <p:stCondLst>
                              <p:cond delay="2000"/>
                            </p:stCondLst>
                            <p:childTnLst>
                              <p:par>
                                <p:cTn id="69" presetID="2" presetClass="entr" presetSubtype="4" fill="hold" grpId="0" nodeType="afterEffect">
                                  <p:stCondLst>
                                    <p:cond delay="0"/>
                                  </p:stCondLst>
                                  <p:childTnLst>
                                    <p:set>
                                      <p:cBhvr>
                                        <p:cTn id="70" dur="1" fill="hold">
                                          <p:stCondLst>
                                            <p:cond delay="0"/>
                                          </p:stCondLst>
                                        </p:cTn>
                                        <p:tgtEl>
                                          <p:spTgt spid="126991"/>
                                        </p:tgtEl>
                                        <p:attrNameLst>
                                          <p:attrName>style.visibility</p:attrName>
                                        </p:attrNameLst>
                                      </p:cBhvr>
                                      <p:to>
                                        <p:strVal val="visible"/>
                                      </p:to>
                                    </p:set>
                                    <p:anim calcmode="lin" valueType="num">
                                      <p:cBhvr additive="base">
                                        <p:cTn id="71" dur="500" fill="hold"/>
                                        <p:tgtEl>
                                          <p:spTgt spid="126991"/>
                                        </p:tgtEl>
                                        <p:attrNameLst>
                                          <p:attrName>ppt_x</p:attrName>
                                        </p:attrNameLst>
                                      </p:cBhvr>
                                      <p:tavLst>
                                        <p:tav tm="0">
                                          <p:val>
                                            <p:strVal val="#ppt_x"/>
                                          </p:val>
                                        </p:tav>
                                        <p:tav tm="100000">
                                          <p:val>
                                            <p:strVal val="#ppt_x"/>
                                          </p:val>
                                        </p:tav>
                                      </p:tavLst>
                                    </p:anim>
                                    <p:anim calcmode="lin" valueType="num">
                                      <p:cBhvr additive="base">
                                        <p:cTn id="72" dur="500" fill="hold"/>
                                        <p:tgtEl>
                                          <p:spTgt spid="126991"/>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12" presetClass="entr" presetSubtype="4" fill="hold" grpId="0" nodeType="clickEffect">
                                  <p:stCondLst>
                                    <p:cond delay="0"/>
                                  </p:stCondLst>
                                  <p:childTnLst>
                                    <p:set>
                                      <p:cBhvr>
                                        <p:cTn id="76" dur="1" fill="hold">
                                          <p:stCondLst>
                                            <p:cond delay="0"/>
                                          </p:stCondLst>
                                        </p:cTn>
                                        <p:tgtEl>
                                          <p:spTgt spid="127007"/>
                                        </p:tgtEl>
                                        <p:attrNameLst>
                                          <p:attrName>style.visibility</p:attrName>
                                        </p:attrNameLst>
                                      </p:cBhvr>
                                      <p:to>
                                        <p:strVal val="visible"/>
                                      </p:to>
                                    </p:set>
                                    <p:animEffect transition="in" filter="slide(fromBottom)">
                                      <p:cBhvr>
                                        <p:cTn id="77" dur="500"/>
                                        <p:tgtEl>
                                          <p:spTgt spid="127007"/>
                                        </p:tgtEl>
                                      </p:cBhvr>
                                    </p:animEffect>
                                  </p:childTnLst>
                                </p:cTn>
                              </p:par>
                            </p:childTnLst>
                          </p:cTn>
                        </p:par>
                        <p:par>
                          <p:cTn id="78" fill="hold" nodeType="afterGroup">
                            <p:stCondLst>
                              <p:cond delay="500"/>
                            </p:stCondLst>
                            <p:childTnLst>
                              <p:par>
                                <p:cTn id="79" presetID="12" presetClass="entr" presetSubtype="4" fill="hold" grpId="0" nodeType="afterEffect">
                                  <p:stCondLst>
                                    <p:cond delay="0"/>
                                  </p:stCondLst>
                                  <p:childTnLst>
                                    <p:set>
                                      <p:cBhvr>
                                        <p:cTn id="80" dur="1" fill="hold">
                                          <p:stCondLst>
                                            <p:cond delay="0"/>
                                          </p:stCondLst>
                                        </p:cTn>
                                        <p:tgtEl>
                                          <p:spTgt spid="127006"/>
                                        </p:tgtEl>
                                        <p:attrNameLst>
                                          <p:attrName>style.visibility</p:attrName>
                                        </p:attrNameLst>
                                      </p:cBhvr>
                                      <p:to>
                                        <p:strVal val="visible"/>
                                      </p:to>
                                    </p:set>
                                    <p:animEffect transition="in" filter="slide(fromBottom)">
                                      <p:cBhvr>
                                        <p:cTn id="81" dur="500"/>
                                        <p:tgtEl>
                                          <p:spTgt spid="127006"/>
                                        </p:tgtEl>
                                      </p:cBhvr>
                                    </p:animEffect>
                                  </p:childTnLst>
                                </p:cTn>
                              </p:par>
                            </p:childTnLst>
                          </p:cTn>
                        </p:par>
                        <p:par>
                          <p:cTn id="82" fill="hold" nodeType="afterGroup">
                            <p:stCondLst>
                              <p:cond delay="1000"/>
                            </p:stCondLst>
                            <p:childTnLst>
                              <p:par>
                                <p:cTn id="83" presetID="12" presetClass="entr" presetSubtype="4" fill="hold" grpId="0" nodeType="afterEffect">
                                  <p:stCondLst>
                                    <p:cond delay="0"/>
                                  </p:stCondLst>
                                  <p:childTnLst>
                                    <p:set>
                                      <p:cBhvr>
                                        <p:cTn id="84" dur="1" fill="hold">
                                          <p:stCondLst>
                                            <p:cond delay="0"/>
                                          </p:stCondLst>
                                        </p:cTn>
                                        <p:tgtEl>
                                          <p:spTgt spid="126993"/>
                                        </p:tgtEl>
                                        <p:attrNameLst>
                                          <p:attrName>style.visibility</p:attrName>
                                        </p:attrNameLst>
                                      </p:cBhvr>
                                      <p:to>
                                        <p:strVal val="visible"/>
                                      </p:to>
                                    </p:set>
                                    <p:animEffect transition="in" filter="slide(fromBottom)">
                                      <p:cBhvr>
                                        <p:cTn id="85" dur="500"/>
                                        <p:tgtEl>
                                          <p:spTgt spid="126993"/>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2" presetClass="entr" presetSubtype="4" fill="hold" grpId="0" nodeType="clickEffect">
                                  <p:stCondLst>
                                    <p:cond delay="0"/>
                                  </p:stCondLst>
                                  <p:childTnLst>
                                    <p:set>
                                      <p:cBhvr>
                                        <p:cTn id="89" dur="1" fill="hold">
                                          <p:stCondLst>
                                            <p:cond delay="0"/>
                                          </p:stCondLst>
                                        </p:cTn>
                                        <p:tgtEl>
                                          <p:spTgt spid="127005"/>
                                        </p:tgtEl>
                                        <p:attrNameLst>
                                          <p:attrName>style.visibility</p:attrName>
                                        </p:attrNameLst>
                                      </p:cBhvr>
                                      <p:to>
                                        <p:strVal val="visible"/>
                                      </p:to>
                                    </p:set>
                                    <p:animEffect transition="in" filter="slide(fromBottom)">
                                      <p:cBhvr>
                                        <p:cTn id="90" dur="500"/>
                                        <p:tgtEl>
                                          <p:spTgt spid="127005"/>
                                        </p:tgtEl>
                                      </p:cBhvr>
                                    </p:animEffect>
                                  </p:childTnLst>
                                </p:cTn>
                              </p:par>
                            </p:childTnLst>
                          </p:cTn>
                        </p:par>
                        <p:par>
                          <p:cTn id="91" fill="hold" nodeType="afterGroup">
                            <p:stCondLst>
                              <p:cond delay="500"/>
                            </p:stCondLst>
                            <p:childTnLst>
                              <p:par>
                                <p:cTn id="92" presetID="12" presetClass="entr" presetSubtype="4" fill="hold" grpId="0" nodeType="afterEffect">
                                  <p:stCondLst>
                                    <p:cond delay="0"/>
                                  </p:stCondLst>
                                  <p:childTnLst>
                                    <p:set>
                                      <p:cBhvr>
                                        <p:cTn id="93" dur="1" fill="hold">
                                          <p:stCondLst>
                                            <p:cond delay="0"/>
                                          </p:stCondLst>
                                        </p:cTn>
                                        <p:tgtEl>
                                          <p:spTgt spid="126995"/>
                                        </p:tgtEl>
                                        <p:attrNameLst>
                                          <p:attrName>style.visibility</p:attrName>
                                        </p:attrNameLst>
                                      </p:cBhvr>
                                      <p:to>
                                        <p:strVal val="visible"/>
                                      </p:to>
                                    </p:set>
                                    <p:animEffect transition="in" filter="slide(fromBottom)">
                                      <p:cBhvr>
                                        <p:cTn id="94" dur="500"/>
                                        <p:tgtEl>
                                          <p:spTgt spid="126995"/>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12" presetClass="entr" presetSubtype="4" fill="hold" grpId="0" nodeType="clickEffect">
                                  <p:stCondLst>
                                    <p:cond delay="0"/>
                                  </p:stCondLst>
                                  <p:childTnLst>
                                    <p:set>
                                      <p:cBhvr>
                                        <p:cTn id="98" dur="1" fill="hold">
                                          <p:stCondLst>
                                            <p:cond delay="0"/>
                                          </p:stCondLst>
                                        </p:cTn>
                                        <p:tgtEl>
                                          <p:spTgt spid="127004"/>
                                        </p:tgtEl>
                                        <p:attrNameLst>
                                          <p:attrName>style.visibility</p:attrName>
                                        </p:attrNameLst>
                                      </p:cBhvr>
                                      <p:to>
                                        <p:strVal val="visible"/>
                                      </p:to>
                                    </p:set>
                                    <p:animEffect transition="in" filter="slide(fromBottom)">
                                      <p:cBhvr>
                                        <p:cTn id="99" dur="500"/>
                                        <p:tgtEl>
                                          <p:spTgt spid="127004"/>
                                        </p:tgtEl>
                                      </p:cBhvr>
                                    </p:animEffect>
                                  </p:childTnLst>
                                </p:cTn>
                              </p:par>
                            </p:childTnLst>
                          </p:cTn>
                        </p:par>
                        <p:par>
                          <p:cTn id="100" fill="hold" nodeType="afterGroup">
                            <p:stCondLst>
                              <p:cond delay="500"/>
                            </p:stCondLst>
                            <p:childTnLst>
                              <p:par>
                                <p:cTn id="101" presetID="12" presetClass="entr" presetSubtype="4" fill="hold" grpId="0" nodeType="afterEffect">
                                  <p:stCondLst>
                                    <p:cond delay="0"/>
                                  </p:stCondLst>
                                  <p:childTnLst>
                                    <p:set>
                                      <p:cBhvr>
                                        <p:cTn id="102" dur="1" fill="hold">
                                          <p:stCondLst>
                                            <p:cond delay="0"/>
                                          </p:stCondLst>
                                        </p:cTn>
                                        <p:tgtEl>
                                          <p:spTgt spid="126997"/>
                                        </p:tgtEl>
                                        <p:attrNameLst>
                                          <p:attrName>style.visibility</p:attrName>
                                        </p:attrNameLst>
                                      </p:cBhvr>
                                      <p:to>
                                        <p:strVal val="visible"/>
                                      </p:to>
                                    </p:set>
                                    <p:animEffect transition="in" filter="slide(fromBottom)">
                                      <p:cBhvr>
                                        <p:cTn id="103" dur="500"/>
                                        <p:tgtEl>
                                          <p:spTgt spid="126997"/>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2" presetClass="entr" presetSubtype="4" fill="hold" grpId="0" nodeType="clickEffect">
                                  <p:stCondLst>
                                    <p:cond delay="0"/>
                                  </p:stCondLst>
                                  <p:childTnLst>
                                    <p:set>
                                      <p:cBhvr>
                                        <p:cTn id="107" dur="1" fill="hold">
                                          <p:stCondLst>
                                            <p:cond delay="0"/>
                                          </p:stCondLst>
                                        </p:cTn>
                                        <p:tgtEl>
                                          <p:spTgt spid="127003"/>
                                        </p:tgtEl>
                                        <p:attrNameLst>
                                          <p:attrName>style.visibility</p:attrName>
                                        </p:attrNameLst>
                                      </p:cBhvr>
                                      <p:to>
                                        <p:strVal val="visible"/>
                                      </p:to>
                                    </p:set>
                                    <p:animEffect transition="in" filter="slide(fromBottom)">
                                      <p:cBhvr>
                                        <p:cTn id="108" dur="500"/>
                                        <p:tgtEl>
                                          <p:spTgt spid="127003"/>
                                        </p:tgtEl>
                                      </p:cBhvr>
                                    </p:animEffect>
                                  </p:childTnLst>
                                </p:cTn>
                              </p:par>
                            </p:childTnLst>
                          </p:cTn>
                        </p:par>
                        <p:par>
                          <p:cTn id="109" fill="hold" nodeType="afterGroup">
                            <p:stCondLst>
                              <p:cond delay="500"/>
                            </p:stCondLst>
                            <p:childTnLst>
                              <p:par>
                                <p:cTn id="110" presetID="12" presetClass="entr" presetSubtype="4" fill="hold" grpId="0" nodeType="afterEffect">
                                  <p:stCondLst>
                                    <p:cond delay="0"/>
                                  </p:stCondLst>
                                  <p:childTnLst>
                                    <p:set>
                                      <p:cBhvr>
                                        <p:cTn id="111" dur="1" fill="hold">
                                          <p:stCondLst>
                                            <p:cond delay="0"/>
                                          </p:stCondLst>
                                        </p:cTn>
                                        <p:tgtEl>
                                          <p:spTgt spid="126998"/>
                                        </p:tgtEl>
                                        <p:attrNameLst>
                                          <p:attrName>style.visibility</p:attrName>
                                        </p:attrNameLst>
                                      </p:cBhvr>
                                      <p:to>
                                        <p:strVal val="visible"/>
                                      </p:to>
                                    </p:set>
                                    <p:animEffect transition="in" filter="slide(fromBottom)">
                                      <p:cBhvr>
                                        <p:cTn id="112" dur="500"/>
                                        <p:tgtEl>
                                          <p:spTgt spid="126998"/>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2" presetClass="entr" presetSubtype="4" fill="hold" grpId="0" nodeType="clickEffect">
                                  <p:stCondLst>
                                    <p:cond delay="0"/>
                                  </p:stCondLst>
                                  <p:childTnLst>
                                    <p:set>
                                      <p:cBhvr>
                                        <p:cTn id="116" dur="1" fill="hold">
                                          <p:stCondLst>
                                            <p:cond delay="0"/>
                                          </p:stCondLst>
                                        </p:cTn>
                                        <p:tgtEl>
                                          <p:spTgt spid="127009"/>
                                        </p:tgtEl>
                                        <p:attrNameLst>
                                          <p:attrName>style.visibility</p:attrName>
                                        </p:attrNameLst>
                                      </p:cBhvr>
                                      <p:to>
                                        <p:strVal val="visible"/>
                                      </p:to>
                                    </p:set>
                                    <p:animEffect transition="in" filter="slide(fromBottom)">
                                      <p:cBhvr>
                                        <p:cTn id="117" dur="500"/>
                                        <p:tgtEl>
                                          <p:spTgt spid="127009"/>
                                        </p:tgtEl>
                                      </p:cBhvr>
                                    </p:animEffect>
                                  </p:childTnLst>
                                </p:cTn>
                              </p:par>
                            </p:childTnLst>
                          </p:cTn>
                        </p:par>
                        <p:par>
                          <p:cTn id="118" fill="hold" nodeType="afterGroup">
                            <p:stCondLst>
                              <p:cond delay="500"/>
                            </p:stCondLst>
                            <p:childTnLst>
                              <p:par>
                                <p:cTn id="119" presetID="12" presetClass="entr" presetSubtype="1" fill="hold" grpId="0" nodeType="afterEffect">
                                  <p:stCondLst>
                                    <p:cond delay="0"/>
                                  </p:stCondLst>
                                  <p:childTnLst>
                                    <p:set>
                                      <p:cBhvr>
                                        <p:cTn id="120" dur="1" fill="hold">
                                          <p:stCondLst>
                                            <p:cond delay="0"/>
                                          </p:stCondLst>
                                        </p:cTn>
                                        <p:tgtEl>
                                          <p:spTgt spid="127010"/>
                                        </p:tgtEl>
                                        <p:attrNameLst>
                                          <p:attrName>style.visibility</p:attrName>
                                        </p:attrNameLst>
                                      </p:cBhvr>
                                      <p:to>
                                        <p:strVal val="visible"/>
                                      </p:to>
                                    </p:set>
                                    <p:animEffect transition="in" filter="slide(fromTop)">
                                      <p:cBhvr>
                                        <p:cTn id="121" dur="500"/>
                                        <p:tgtEl>
                                          <p:spTgt spid="127010"/>
                                        </p:tgtEl>
                                      </p:cBhvr>
                                    </p:animEffect>
                                  </p:childTnLst>
                                </p:cTn>
                              </p:par>
                            </p:childTnLst>
                          </p:cTn>
                        </p:par>
                        <p:par>
                          <p:cTn id="122" fill="hold" nodeType="afterGroup">
                            <p:stCondLst>
                              <p:cond delay="1000"/>
                            </p:stCondLst>
                            <p:childTnLst>
                              <p:par>
                                <p:cTn id="123" presetID="12" presetClass="entr" presetSubtype="8" fill="hold" grpId="0" nodeType="afterEffect">
                                  <p:stCondLst>
                                    <p:cond delay="0"/>
                                  </p:stCondLst>
                                  <p:childTnLst>
                                    <p:set>
                                      <p:cBhvr>
                                        <p:cTn id="124" dur="1" fill="hold">
                                          <p:stCondLst>
                                            <p:cond delay="0"/>
                                          </p:stCondLst>
                                        </p:cTn>
                                        <p:tgtEl>
                                          <p:spTgt spid="126999"/>
                                        </p:tgtEl>
                                        <p:attrNameLst>
                                          <p:attrName>style.visibility</p:attrName>
                                        </p:attrNameLst>
                                      </p:cBhvr>
                                      <p:to>
                                        <p:strVal val="visible"/>
                                      </p:to>
                                    </p:set>
                                    <p:animEffect transition="in" filter="slide(fromLeft)">
                                      <p:cBhvr>
                                        <p:cTn id="125" dur="500"/>
                                        <p:tgtEl>
                                          <p:spTgt spid="126999"/>
                                        </p:tgtEl>
                                      </p:cBhvr>
                                    </p:animEffect>
                                  </p:childTnLst>
                                </p:cTn>
                              </p:par>
                            </p:childTnLst>
                          </p:cTn>
                        </p:par>
                        <p:par>
                          <p:cTn id="126" fill="hold">
                            <p:stCondLst>
                              <p:cond delay="1500"/>
                            </p:stCondLst>
                            <p:childTnLst>
                              <p:par>
                                <p:cTn id="127" presetID="12" presetClass="entr" presetSubtype="1" fill="hold" grpId="0" nodeType="afterEffect">
                                  <p:stCondLst>
                                    <p:cond delay="0"/>
                                  </p:stCondLst>
                                  <p:childTnLst>
                                    <p:set>
                                      <p:cBhvr>
                                        <p:cTn id="128" dur="1" fill="hold">
                                          <p:stCondLst>
                                            <p:cond delay="0"/>
                                          </p:stCondLst>
                                        </p:cTn>
                                        <p:tgtEl>
                                          <p:spTgt spid="127011"/>
                                        </p:tgtEl>
                                        <p:attrNameLst>
                                          <p:attrName>style.visibility</p:attrName>
                                        </p:attrNameLst>
                                      </p:cBhvr>
                                      <p:to>
                                        <p:strVal val="visible"/>
                                      </p:to>
                                    </p:set>
                                    <p:animEffect transition="in" filter="slide(fromTop)">
                                      <p:cBhvr>
                                        <p:cTn id="129" dur="500"/>
                                        <p:tgtEl>
                                          <p:spTgt spid="127011"/>
                                        </p:tgtEl>
                                      </p:cBhvr>
                                    </p:animEffect>
                                  </p:childTnLst>
                                </p:cTn>
                              </p:par>
                            </p:childTnLst>
                          </p:cTn>
                        </p:par>
                      </p:childTnLst>
                    </p:cTn>
                  </p:par>
                  <p:par>
                    <p:cTn id="130" fill="hold">
                      <p:stCondLst>
                        <p:cond delay="indefinite"/>
                      </p:stCondLst>
                      <p:childTnLst>
                        <p:par>
                          <p:cTn id="131" fill="hold">
                            <p:stCondLst>
                              <p:cond delay="0"/>
                            </p:stCondLst>
                            <p:childTnLst>
                              <p:par>
                                <p:cTn id="132" presetID="2" presetClass="entr" presetSubtype="1" fill="hold" grpId="0" nodeType="clickEffect">
                                  <p:stCondLst>
                                    <p:cond delay="0"/>
                                  </p:stCondLst>
                                  <p:childTnLst>
                                    <p:set>
                                      <p:cBhvr>
                                        <p:cTn id="133" dur="1" fill="hold">
                                          <p:stCondLst>
                                            <p:cond delay="0"/>
                                          </p:stCondLst>
                                        </p:cTn>
                                        <p:tgtEl>
                                          <p:spTgt spid="127017"/>
                                        </p:tgtEl>
                                        <p:attrNameLst>
                                          <p:attrName>style.visibility</p:attrName>
                                        </p:attrNameLst>
                                      </p:cBhvr>
                                      <p:to>
                                        <p:strVal val="visible"/>
                                      </p:to>
                                    </p:set>
                                    <p:anim calcmode="lin" valueType="num">
                                      <p:cBhvr additive="base">
                                        <p:cTn id="134" dur="500" fill="hold"/>
                                        <p:tgtEl>
                                          <p:spTgt spid="127017"/>
                                        </p:tgtEl>
                                        <p:attrNameLst>
                                          <p:attrName>ppt_x</p:attrName>
                                        </p:attrNameLst>
                                      </p:cBhvr>
                                      <p:tavLst>
                                        <p:tav tm="0">
                                          <p:val>
                                            <p:strVal val="#ppt_x"/>
                                          </p:val>
                                        </p:tav>
                                        <p:tav tm="100000">
                                          <p:val>
                                            <p:strVal val="#ppt_x"/>
                                          </p:val>
                                        </p:tav>
                                      </p:tavLst>
                                    </p:anim>
                                    <p:anim calcmode="lin" valueType="num">
                                      <p:cBhvr additive="base">
                                        <p:cTn id="135" dur="500" fill="hold"/>
                                        <p:tgtEl>
                                          <p:spTgt spid="127017"/>
                                        </p:tgtEl>
                                        <p:attrNameLst>
                                          <p:attrName>ppt_y</p:attrName>
                                        </p:attrNameLst>
                                      </p:cBhvr>
                                      <p:tavLst>
                                        <p:tav tm="0">
                                          <p:val>
                                            <p:strVal val="0-#ppt_h/2"/>
                                          </p:val>
                                        </p:tav>
                                        <p:tav tm="100000">
                                          <p:val>
                                            <p:strVal val="#ppt_y"/>
                                          </p:val>
                                        </p:tav>
                                      </p:tavLst>
                                    </p:anim>
                                  </p:childTnLst>
                                </p:cTn>
                              </p:par>
                            </p:childTnLst>
                          </p:cTn>
                        </p:par>
                        <p:par>
                          <p:cTn id="136" fill="hold" nodeType="afterGroup">
                            <p:stCondLst>
                              <p:cond delay="500"/>
                            </p:stCondLst>
                            <p:childTnLst>
                              <p:par>
                                <p:cTn id="137" presetID="4" presetClass="entr" presetSubtype="32" fill="hold" grpId="0" nodeType="afterEffect">
                                  <p:stCondLst>
                                    <p:cond delay="0"/>
                                  </p:stCondLst>
                                  <p:childTnLst>
                                    <p:set>
                                      <p:cBhvr>
                                        <p:cTn id="138" dur="1" fill="hold">
                                          <p:stCondLst>
                                            <p:cond delay="0"/>
                                          </p:stCondLst>
                                        </p:cTn>
                                        <p:tgtEl>
                                          <p:spTgt spid="127016"/>
                                        </p:tgtEl>
                                        <p:attrNameLst>
                                          <p:attrName>style.visibility</p:attrName>
                                        </p:attrNameLst>
                                      </p:cBhvr>
                                      <p:to>
                                        <p:strVal val="visible"/>
                                      </p:to>
                                    </p:set>
                                    <p:animEffect transition="in" filter="box(out)">
                                      <p:cBhvr>
                                        <p:cTn id="139" dur="500"/>
                                        <p:tgtEl>
                                          <p:spTgt spid="127016"/>
                                        </p:tgtEl>
                                      </p:cBhvr>
                                    </p:animEffect>
                                  </p:childTnLst>
                                </p:cTn>
                              </p:par>
                            </p:childTnLst>
                          </p:cTn>
                        </p:par>
                        <p:par>
                          <p:cTn id="140" fill="hold" nodeType="withGroup">
                            <p:stCondLst>
                              <p:cond delay="1000"/>
                            </p:stCondLst>
                            <p:childTnLst>
                              <p:par>
                                <p:cTn id="141" presetID="4" presetClass="entr" presetSubtype="32" fill="hold" grpId="0" nodeType="afterEffect">
                                  <p:stCondLst>
                                    <p:cond delay="0"/>
                                  </p:stCondLst>
                                  <p:childTnLst>
                                    <p:set>
                                      <p:cBhvr>
                                        <p:cTn id="142" dur="1" fill="hold">
                                          <p:stCondLst>
                                            <p:cond delay="0"/>
                                          </p:stCondLst>
                                        </p:cTn>
                                        <p:tgtEl>
                                          <p:spTgt spid="126978"/>
                                        </p:tgtEl>
                                        <p:attrNameLst>
                                          <p:attrName>style.visibility</p:attrName>
                                        </p:attrNameLst>
                                      </p:cBhvr>
                                      <p:to>
                                        <p:strVal val="visible"/>
                                      </p:to>
                                    </p:set>
                                    <p:animEffect transition="in" filter="box(out)">
                                      <p:cBhvr>
                                        <p:cTn id="143" dur="500"/>
                                        <p:tgtEl>
                                          <p:spTgt spid="126978"/>
                                        </p:tgtEl>
                                      </p:cBhvr>
                                    </p:animEffec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12" presetClass="entr" presetSubtype="1" fill="hold" grpId="0" nodeType="clickEffect">
                                  <p:stCondLst>
                                    <p:cond delay="0"/>
                                  </p:stCondLst>
                                  <p:childTnLst>
                                    <p:set>
                                      <p:cBhvr>
                                        <p:cTn id="147" dur="1" fill="hold">
                                          <p:stCondLst>
                                            <p:cond delay="0"/>
                                          </p:stCondLst>
                                        </p:cTn>
                                        <p:tgtEl>
                                          <p:spTgt spid="127012"/>
                                        </p:tgtEl>
                                        <p:attrNameLst>
                                          <p:attrName>style.visibility</p:attrName>
                                        </p:attrNameLst>
                                      </p:cBhvr>
                                      <p:to>
                                        <p:strVal val="visible"/>
                                      </p:to>
                                    </p:set>
                                    <p:animEffect transition="in" filter="slide(fromTop)">
                                      <p:cBhvr>
                                        <p:cTn id="148" dur="500"/>
                                        <p:tgtEl>
                                          <p:spTgt spid="127012"/>
                                        </p:tgtEl>
                                      </p:cBhvr>
                                    </p:animEffect>
                                  </p:childTnLst>
                                </p:cTn>
                              </p:par>
                            </p:childTnLst>
                          </p:cTn>
                        </p:par>
                        <p:par>
                          <p:cTn id="149" fill="hold" nodeType="afterGroup">
                            <p:stCondLst>
                              <p:cond delay="500"/>
                            </p:stCondLst>
                            <p:childTnLst>
                              <p:par>
                                <p:cTn id="150" presetID="12" presetClass="entr" presetSubtype="1" fill="hold" grpId="0" nodeType="afterEffect">
                                  <p:stCondLst>
                                    <p:cond delay="0"/>
                                  </p:stCondLst>
                                  <p:childTnLst>
                                    <p:set>
                                      <p:cBhvr>
                                        <p:cTn id="151" dur="1" fill="hold">
                                          <p:stCondLst>
                                            <p:cond delay="0"/>
                                          </p:stCondLst>
                                        </p:cTn>
                                        <p:tgtEl>
                                          <p:spTgt spid="127000"/>
                                        </p:tgtEl>
                                        <p:attrNameLst>
                                          <p:attrName>style.visibility</p:attrName>
                                        </p:attrNameLst>
                                      </p:cBhvr>
                                      <p:to>
                                        <p:strVal val="visible"/>
                                      </p:to>
                                    </p:set>
                                    <p:animEffect transition="in" filter="slide(fromTop)">
                                      <p:cBhvr>
                                        <p:cTn id="152" dur="500"/>
                                        <p:tgtEl>
                                          <p:spTgt spid="127000"/>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12" presetClass="entr" presetSubtype="1" fill="hold" grpId="0" nodeType="clickEffect">
                                  <p:stCondLst>
                                    <p:cond delay="0"/>
                                  </p:stCondLst>
                                  <p:childTnLst>
                                    <p:set>
                                      <p:cBhvr>
                                        <p:cTn id="156" dur="1" fill="hold">
                                          <p:stCondLst>
                                            <p:cond delay="0"/>
                                          </p:stCondLst>
                                        </p:cTn>
                                        <p:tgtEl>
                                          <p:spTgt spid="127013"/>
                                        </p:tgtEl>
                                        <p:attrNameLst>
                                          <p:attrName>style.visibility</p:attrName>
                                        </p:attrNameLst>
                                      </p:cBhvr>
                                      <p:to>
                                        <p:strVal val="visible"/>
                                      </p:to>
                                    </p:set>
                                    <p:animEffect transition="in" filter="slide(fromTop)">
                                      <p:cBhvr>
                                        <p:cTn id="157" dur="500"/>
                                        <p:tgtEl>
                                          <p:spTgt spid="127013"/>
                                        </p:tgtEl>
                                      </p:cBhvr>
                                    </p:animEffect>
                                  </p:childTnLst>
                                </p:cTn>
                              </p:par>
                            </p:childTnLst>
                          </p:cTn>
                        </p:par>
                        <p:par>
                          <p:cTn id="158" fill="hold" nodeType="afterGroup">
                            <p:stCondLst>
                              <p:cond delay="500"/>
                            </p:stCondLst>
                            <p:childTnLst>
                              <p:par>
                                <p:cTn id="159" presetID="12" presetClass="entr" presetSubtype="1" fill="hold" grpId="0" nodeType="afterEffect">
                                  <p:stCondLst>
                                    <p:cond delay="0"/>
                                  </p:stCondLst>
                                  <p:childTnLst>
                                    <p:set>
                                      <p:cBhvr>
                                        <p:cTn id="160" dur="1" fill="hold">
                                          <p:stCondLst>
                                            <p:cond delay="0"/>
                                          </p:stCondLst>
                                        </p:cTn>
                                        <p:tgtEl>
                                          <p:spTgt spid="127001"/>
                                        </p:tgtEl>
                                        <p:attrNameLst>
                                          <p:attrName>style.visibility</p:attrName>
                                        </p:attrNameLst>
                                      </p:cBhvr>
                                      <p:to>
                                        <p:strVal val="visible"/>
                                      </p:to>
                                    </p:set>
                                    <p:animEffect transition="in" filter="slide(fromTop)">
                                      <p:cBhvr>
                                        <p:cTn id="161" dur="500"/>
                                        <p:tgtEl>
                                          <p:spTgt spid="127001"/>
                                        </p:tgtEl>
                                      </p:cBhvr>
                                    </p:animEffec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12" presetClass="entr" presetSubtype="1" fill="hold" grpId="0" nodeType="clickEffect">
                                  <p:stCondLst>
                                    <p:cond delay="0"/>
                                  </p:stCondLst>
                                  <p:childTnLst>
                                    <p:set>
                                      <p:cBhvr>
                                        <p:cTn id="165" dur="1" fill="hold">
                                          <p:stCondLst>
                                            <p:cond delay="0"/>
                                          </p:stCondLst>
                                        </p:cTn>
                                        <p:tgtEl>
                                          <p:spTgt spid="127014"/>
                                        </p:tgtEl>
                                        <p:attrNameLst>
                                          <p:attrName>style.visibility</p:attrName>
                                        </p:attrNameLst>
                                      </p:cBhvr>
                                      <p:to>
                                        <p:strVal val="visible"/>
                                      </p:to>
                                    </p:set>
                                    <p:animEffect transition="in" filter="slide(fromTop)">
                                      <p:cBhvr>
                                        <p:cTn id="166" dur="500"/>
                                        <p:tgtEl>
                                          <p:spTgt spid="127014"/>
                                        </p:tgtEl>
                                      </p:cBhvr>
                                    </p:animEffect>
                                  </p:childTnLst>
                                </p:cTn>
                              </p:par>
                            </p:childTnLst>
                          </p:cTn>
                        </p:par>
                        <p:par>
                          <p:cTn id="167" fill="hold" nodeType="afterGroup">
                            <p:stCondLst>
                              <p:cond delay="500"/>
                            </p:stCondLst>
                            <p:childTnLst>
                              <p:par>
                                <p:cTn id="168" presetID="12" presetClass="entr" presetSubtype="1" fill="hold" grpId="0" nodeType="afterEffect">
                                  <p:stCondLst>
                                    <p:cond delay="0"/>
                                  </p:stCondLst>
                                  <p:childTnLst>
                                    <p:set>
                                      <p:cBhvr>
                                        <p:cTn id="169" dur="1" fill="hold">
                                          <p:stCondLst>
                                            <p:cond delay="0"/>
                                          </p:stCondLst>
                                        </p:cTn>
                                        <p:tgtEl>
                                          <p:spTgt spid="126996"/>
                                        </p:tgtEl>
                                        <p:attrNameLst>
                                          <p:attrName>style.visibility</p:attrName>
                                        </p:attrNameLst>
                                      </p:cBhvr>
                                      <p:to>
                                        <p:strVal val="visible"/>
                                      </p:to>
                                    </p:set>
                                    <p:animEffect transition="in" filter="slide(fromTop)">
                                      <p:cBhvr>
                                        <p:cTn id="170" dur="500"/>
                                        <p:tgtEl>
                                          <p:spTgt spid="126996"/>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12" presetClass="entr" presetSubtype="1" fill="hold" grpId="0" nodeType="clickEffect">
                                  <p:stCondLst>
                                    <p:cond delay="0"/>
                                  </p:stCondLst>
                                  <p:childTnLst>
                                    <p:set>
                                      <p:cBhvr>
                                        <p:cTn id="174" dur="1" fill="hold">
                                          <p:stCondLst>
                                            <p:cond delay="0"/>
                                          </p:stCondLst>
                                        </p:cTn>
                                        <p:tgtEl>
                                          <p:spTgt spid="127015"/>
                                        </p:tgtEl>
                                        <p:attrNameLst>
                                          <p:attrName>style.visibility</p:attrName>
                                        </p:attrNameLst>
                                      </p:cBhvr>
                                      <p:to>
                                        <p:strVal val="visible"/>
                                      </p:to>
                                    </p:set>
                                    <p:animEffect transition="in" filter="slide(fromTop)">
                                      <p:cBhvr>
                                        <p:cTn id="175" dur="500"/>
                                        <p:tgtEl>
                                          <p:spTgt spid="127015"/>
                                        </p:tgtEl>
                                      </p:cBhvr>
                                    </p:animEffect>
                                  </p:childTnLst>
                                </p:cTn>
                              </p:par>
                            </p:childTnLst>
                          </p:cTn>
                        </p:par>
                        <p:par>
                          <p:cTn id="176" fill="hold" nodeType="afterGroup">
                            <p:stCondLst>
                              <p:cond delay="500"/>
                            </p:stCondLst>
                            <p:childTnLst>
                              <p:par>
                                <p:cTn id="177" presetID="12" presetClass="entr" presetSubtype="1" fill="hold" grpId="0" nodeType="afterEffect">
                                  <p:stCondLst>
                                    <p:cond delay="0"/>
                                  </p:stCondLst>
                                  <p:childTnLst>
                                    <p:set>
                                      <p:cBhvr>
                                        <p:cTn id="178" dur="1" fill="hold">
                                          <p:stCondLst>
                                            <p:cond delay="0"/>
                                          </p:stCondLst>
                                        </p:cTn>
                                        <p:tgtEl>
                                          <p:spTgt spid="126994"/>
                                        </p:tgtEl>
                                        <p:attrNameLst>
                                          <p:attrName>style.visibility</p:attrName>
                                        </p:attrNameLst>
                                      </p:cBhvr>
                                      <p:to>
                                        <p:strVal val="visible"/>
                                      </p:to>
                                    </p:set>
                                    <p:animEffect transition="in" filter="slide(fromTop)">
                                      <p:cBhvr>
                                        <p:cTn id="179" dur="500"/>
                                        <p:tgtEl>
                                          <p:spTgt spid="1269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animBg="1" autoUpdateAnimBg="0"/>
      <p:bldP spid="126979" grpId="0" animBg="1"/>
      <p:bldP spid="126980" grpId="0" animBg="1"/>
      <p:bldP spid="126981" grpId="0" animBg="1"/>
      <p:bldP spid="126982" grpId="0" animBg="1" autoUpdateAnimBg="0"/>
      <p:bldP spid="126983" grpId="0" animBg="1"/>
      <p:bldP spid="126984" grpId="0" animBg="1" autoUpdateAnimBg="0"/>
      <p:bldP spid="126985" grpId="0" animBg="1" autoUpdateAnimBg="0"/>
      <p:bldP spid="126986" grpId="0" autoUpdateAnimBg="0"/>
      <p:bldP spid="126987" grpId="0" autoUpdateAnimBg="0"/>
      <p:bldP spid="126988" grpId="0" autoUpdateAnimBg="0"/>
      <p:bldP spid="126989" grpId="0" autoUpdateAnimBg="0"/>
      <p:bldP spid="126990" grpId="0" autoUpdateAnimBg="0"/>
      <p:bldP spid="126991" grpId="0" animBg="1"/>
      <p:bldP spid="126992" grpId="0" animBg="1"/>
      <p:bldP spid="126993" grpId="0" autoUpdateAnimBg="0"/>
      <p:bldP spid="126994" grpId="0" autoUpdateAnimBg="0"/>
      <p:bldP spid="126995" grpId="0" autoUpdateAnimBg="0"/>
      <p:bldP spid="126996" grpId="0" autoUpdateAnimBg="0"/>
      <p:bldP spid="126997" grpId="0" autoUpdateAnimBg="0"/>
      <p:bldP spid="126998" grpId="0" autoUpdateAnimBg="0"/>
      <p:bldP spid="126999" grpId="0" autoUpdateAnimBg="0"/>
      <p:bldP spid="127000" grpId="0" autoUpdateAnimBg="0"/>
      <p:bldP spid="127001" grpId="0" autoUpdateAnimBg="0"/>
      <p:bldP spid="127002" grpId="0" animBg="1" autoUpdateAnimBg="0"/>
      <p:bldP spid="127003" grpId="0" animBg="1" autoUpdateAnimBg="0"/>
      <p:bldP spid="127004" grpId="0" animBg="1" autoUpdateAnimBg="0"/>
      <p:bldP spid="127005" grpId="0" animBg="1" autoUpdateAnimBg="0"/>
      <p:bldP spid="127006" grpId="0" animBg="1" autoUpdateAnimBg="0"/>
      <p:bldP spid="127007" grpId="0" animBg="1" autoUpdateAnimBg="0"/>
      <p:bldP spid="127008" grpId="0" animBg="1"/>
      <p:bldP spid="127009" grpId="0" animBg="1" autoUpdateAnimBg="0"/>
      <p:bldP spid="127010" grpId="0" animBg="1" autoUpdateAnimBg="0"/>
      <p:bldP spid="127011" grpId="0" animBg="1" autoUpdateAnimBg="0"/>
      <p:bldP spid="127012" grpId="0" animBg="1" autoUpdateAnimBg="0"/>
      <p:bldP spid="127013" grpId="0" animBg="1" autoUpdateAnimBg="0"/>
      <p:bldP spid="127014" grpId="0" animBg="1" autoUpdateAnimBg="0"/>
      <p:bldP spid="127015" grpId="0" animBg="1" autoUpdateAnimBg="0"/>
      <p:bldP spid="127016" grpId="0" animBg="1"/>
      <p:bldP spid="12701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hu-HU" dirty="0" smtClean="0"/>
              <a:t>Összefoglalás</a:t>
            </a:r>
            <a:endParaRPr lang="hu-HU" dirty="0"/>
          </a:p>
        </p:txBody>
      </p:sp>
      <p:sp>
        <p:nvSpPr>
          <p:cNvPr id="3" name="Content Placeholder 2"/>
          <p:cNvSpPr>
            <a:spLocks noGrp="1"/>
          </p:cNvSpPr>
          <p:nvPr>
            <p:ph idx="1"/>
          </p:nvPr>
        </p:nvSpPr>
        <p:spPr>
          <a:xfrm>
            <a:off x="304800" y="1554163"/>
            <a:ext cx="8839200" cy="4525962"/>
          </a:xfrm>
        </p:spPr>
        <p:txBody>
          <a:bodyPr/>
          <a:lstStyle/>
          <a:p>
            <a:r>
              <a:rPr lang="hu-HU" smtClean="0"/>
              <a:t>Az Isteni Terv lényege a teremtő tökéletesség elérése – nem csak a fizikai világban</a:t>
            </a:r>
          </a:p>
          <a:p>
            <a:r>
              <a:rPr lang="hu-HU" smtClean="0"/>
              <a:t>E fejlődési út fontos szakasza az Ember lét</a:t>
            </a:r>
          </a:p>
          <a:p>
            <a:r>
              <a:rPr lang="hu-HU" smtClean="0"/>
              <a:t>Az Ember szakasz hatalmas fejlődéséhez sok földi élet kell</a:t>
            </a:r>
          </a:p>
          <a:p>
            <a:r>
              <a:rPr lang="hu-HU" smtClean="0"/>
              <a:t>Karma, </a:t>
            </a:r>
            <a:r>
              <a:rPr lang="en-US" smtClean="0"/>
              <a:t>d</a:t>
            </a:r>
            <a:r>
              <a:rPr lang="hu-HU" smtClean="0"/>
              <a:t>harma, </a:t>
            </a:r>
            <a:r>
              <a:rPr lang="en-US" smtClean="0"/>
              <a:t>r</a:t>
            </a:r>
            <a:r>
              <a:rPr lang="hu-HU" smtClean="0"/>
              <a:t>einkarnáció együtt hat ránk</a:t>
            </a:r>
          </a:p>
          <a:p>
            <a:r>
              <a:rPr lang="hu-HU" smtClean="0"/>
              <a:t>A fizikai lét az egész ciklusnak csak kis része </a:t>
            </a:r>
          </a:p>
          <a:p>
            <a:pPr lvl="1"/>
            <a:endParaRPr lang="hu-HU" smtClean="0"/>
          </a:p>
          <a:p>
            <a:pPr lvl="1"/>
            <a:endParaRPr lang="hu-HU" smtClean="0"/>
          </a:p>
          <a:p>
            <a:pPr lvl="1"/>
            <a:endParaRPr lang="hu-HU" smtClean="0"/>
          </a:p>
          <a:p>
            <a:pPr lvl="1"/>
            <a:endParaRPr lang="hu-HU" smtClean="0"/>
          </a:p>
          <a:p>
            <a:endParaRPr lang="hu-HU"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hu-HU" dirty="0" smtClean="0"/>
              <a:t>Összefoglalás</a:t>
            </a:r>
            <a:endParaRPr lang="hu-HU" dirty="0"/>
          </a:p>
        </p:txBody>
      </p:sp>
      <p:sp>
        <p:nvSpPr>
          <p:cNvPr id="3" name="Content Placeholder 2"/>
          <p:cNvSpPr>
            <a:spLocks noGrp="1"/>
          </p:cNvSpPr>
          <p:nvPr>
            <p:ph idx="1"/>
          </p:nvPr>
        </p:nvSpPr>
        <p:spPr/>
        <p:txBody>
          <a:bodyPr/>
          <a:lstStyle/>
          <a:p>
            <a:r>
              <a:rPr lang="hu-HU" smtClean="0"/>
              <a:t>Az emberi élet a Természetnek is hatalmas érték, lehetőség! </a:t>
            </a:r>
          </a:p>
          <a:p>
            <a:pPr lvl="1"/>
            <a:r>
              <a:rPr lang="hu-HU" smtClean="0"/>
              <a:t>Elementálok világa -</a:t>
            </a:r>
            <a:r>
              <a:rPr lang="en-US" smtClean="0"/>
              <a:t>&gt; g</a:t>
            </a:r>
            <a:r>
              <a:rPr lang="hu-HU" smtClean="0"/>
              <a:t>ondolat</a:t>
            </a:r>
            <a:r>
              <a:rPr lang="en-US" smtClean="0"/>
              <a:t>aink</a:t>
            </a:r>
            <a:r>
              <a:rPr lang="hu-HU" smtClean="0"/>
              <a:t>, érzelme</a:t>
            </a:r>
            <a:r>
              <a:rPr lang="en-US" smtClean="0"/>
              <a:t>ink</a:t>
            </a:r>
          </a:p>
          <a:p>
            <a:pPr lvl="1"/>
            <a:r>
              <a:rPr lang="hu-HU" smtClean="0"/>
              <a:t>Ásványvilág fejlesztése -</a:t>
            </a:r>
            <a:r>
              <a:rPr lang="en-US" smtClean="0"/>
              <a:t>&gt; t</a:t>
            </a:r>
            <a:r>
              <a:rPr lang="hu-HU" smtClean="0"/>
              <a:t>áplálék </a:t>
            </a:r>
            <a:endParaRPr lang="en-US" smtClean="0"/>
          </a:p>
          <a:p>
            <a:pPr lvl="1"/>
            <a:r>
              <a:rPr lang="hu-HU" smtClean="0"/>
              <a:t>Növényi létformák</a:t>
            </a:r>
            <a:r>
              <a:rPr lang="en-US" smtClean="0"/>
              <a:t> -&gt;</a:t>
            </a:r>
            <a:r>
              <a:rPr lang="hu-HU" smtClean="0"/>
              <a:t> új lehetőségek</a:t>
            </a:r>
          </a:p>
          <a:p>
            <a:pPr lvl="1"/>
            <a:r>
              <a:rPr lang="hu-HU" smtClean="0"/>
              <a:t>Állatok  –</a:t>
            </a:r>
            <a:r>
              <a:rPr lang="en-US" smtClean="0"/>
              <a:t>&gt;</a:t>
            </a:r>
            <a:r>
              <a:rPr lang="hu-HU" smtClean="0"/>
              <a:t> baktériumok, </a:t>
            </a:r>
            <a:r>
              <a:rPr lang="en-US" smtClean="0"/>
              <a:t>teny</a:t>
            </a:r>
            <a:r>
              <a:rPr lang="hu-HU" smtClean="0"/>
              <a:t>észtés, </a:t>
            </a:r>
            <a:r>
              <a:rPr lang="en-US" smtClean="0"/>
              <a:t>kedvencek</a:t>
            </a:r>
            <a:r>
              <a:rPr lang="hu-HU" smtClean="0"/>
              <a:t> finomodása,</a:t>
            </a:r>
            <a:r>
              <a:rPr lang="en-US" smtClean="0"/>
              <a:t> </a:t>
            </a:r>
            <a:r>
              <a:rPr lang="hu-HU" smtClean="0"/>
              <a:t>esetleg egyéniesülés</a:t>
            </a:r>
            <a:r>
              <a:rPr lang="en-US" smtClean="0"/>
              <a:t>e</a:t>
            </a:r>
            <a:endParaRPr lang="hu-HU" smtClean="0"/>
          </a:p>
          <a:p>
            <a:pPr lvl="1"/>
            <a:r>
              <a:rPr lang="hu-HU" smtClean="0"/>
              <a:t>E</a:t>
            </a:r>
            <a:r>
              <a:rPr lang="en-US" smtClean="0"/>
              <a:t>mberekre ”szakosodott” term</a:t>
            </a:r>
            <a:r>
              <a:rPr lang="hu-HU" smtClean="0"/>
              <a:t>é</a:t>
            </a:r>
            <a:r>
              <a:rPr lang="en-US" smtClean="0"/>
              <a:t>szetszellemek, </a:t>
            </a:r>
            <a:r>
              <a:rPr lang="hu-HU" smtClean="0"/>
              <a:t>angyalok -</a:t>
            </a:r>
            <a:r>
              <a:rPr lang="en-US" smtClean="0"/>
              <a:t>&gt; </a:t>
            </a:r>
            <a:r>
              <a:rPr lang="hu-HU" smtClean="0"/>
              <a:t>önkifejezés, tapasztalatszerzés</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hu-HU" dirty="0"/>
              <a:t>Összefoglalás</a:t>
            </a:r>
          </a:p>
        </p:txBody>
      </p:sp>
      <p:sp>
        <p:nvSpPr>
          <p:cNvPr id="3" name="Content Placeholder 2"/>
          <p:cNvSpPr>
            <a:spLocks noGrp="1"/>
          </p:cNvSpPr>
          <p:nvPr>
            <p:ph idx="1"/>
          </p:nvPr>
        </p:nvSpPr>
        <p:spPr/>
        <p:txBody>
          <a:bodyPr/>
          <a:lstStyle/>
          <a:p>
            <a:r>
              <a:rPr lang="hu-HU" smtClean="0"/>
              <a:t>A Teremtő igazságos</a:t>
            </a:r>
          </a:p>
          <a:p>
            <a:pPr lvl="1"/>
            <a:r>
              <a:rPr lang="hu-HU" smtClean="0"/>
              <a:t>Nincs eleve elrendelés, kedvencek és mostohagyerekek</a:t>
            </a:r>
          </a:p>
          <a:p>
            <a:pPr lvl="1"/>
            <a:r>
              <a:rPr lang="hu-HU" smtClean="0"/>
              <a:t>Földi életünket (lényünket és körülményeinket) korábbi működésünk -tettek ÉS gondolatok- és </a:t>
            </a:r>
            <a:r>
              <a:rPr lang="en-US" smtClean="0"/>
              <a:t>d</a:t>
            </a:r>
            <a:r>
              <a:rPr lang="hu-HU" smtClean="0"/>
              <a:t>harmánk-hoz szükséges lehetőségek együtt adják</a:t>
            </a:r>
          </a:p>
          <a:p>
            <a:pPr lvl="1"/>
            <a:endParaRPr lang="hu-HU"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54163"/>
            <a:ext cx="8686800" cy="1082675"/>
          </a:xfrm>
        </p:spPr>
        <p:txBody>
          <a:bodyPr/>
          <a:lstStyle/>
          <a:p>
            <a:pPr marL="0" indent="0" algn="ctr">
              <a:buFont typeface="Wingdings 2" pitchFamily="18" charset="2"/>
              <a:buNone/>
            </a:pPr>
            <a:r>
              <a:rPr lang="hu-HU" smtClean="0"/>
              <a:t>Ma a világ működésének egy fontos részletéről </a:t>
            </a:r>
            <a:r>
              <a:rPr lang="hu-HU" u="sng" smtClean="0"/>
              <a:t>alaptudás</a:t>
            </a:r>
            <a:r>
              <a:rPr lang="hu-HU" smtClean="0"/>
              <a:t> birtokába kerültek</a:t>
            </a:r>
          </a:p>
          <a:p>
            <a:pPr marL="0" indent="0">
              <a:buFont typeface="Wingdings 2" pitchFamily="18" charset="2"/>
              <a:buNone/>
            </a:pPr>
            <a:endParaRPr lang="hu-HU" smtClean="0"/>
          </a:p>
          <a:p>
            <a:pPr marL="0" indent="0">
              <a:buFont typeface="Wingdings 2" pitchFamily="18" charset="2"/>
              <a:buNone/>
            </a:pPr>
            <a:endParaRPr lang="hu-HU" smtClean="0"/>
          </a:p>
        </p:txBody>
      </p:sp>
      <p:sp>
        <p:nvSpPr>
          <p:cNvPr id="5" name="Content Placeholder 2"/>
          <p:cNvSpPr txBox="1">
            <a:spLocks/>
          </p:cNvSpPr>
          <p:nvPr/>
        </p:nvSpPr>
        <p:spPr bwMode="auto">
          <a:xfrm>
            <a:off x="306388" y="3354388"/>
            <a:ext cx="8686800" cy="1443037"/>
          </a:xfrm>
          <a:prstGeom prst="rect">
            <a:avLst/>
          </a:prstGeom>
          <a:noFill/>
          <a:ln w="9525">
            <a:noFill/>
            <a:miter lim="800000"/>
            <a:headEnd/>
            <a:tailEnd/>
          </a:ln>
        </p:spPr>
        <p:txBody>
          <a:bodyPr/>
          <a:lstStyle/>
          <a:p>
            <a:pPr algn="ctr">
              <a:spcBef>
                <a:spcPct val="20000"/>
              </a:spcBef>
              <a:buClr>
                <a:schemeClr val="accent1"/>
              </a:buClr>
              <a:buSzPct val="70000"/>
              <a:buFont typeface="Wingdings 2" pitchFamily="18" charset="2"/>
              <a:buNone/>
            </a:pPr>
            <a:r>
              <a:rPr lang="hu-HU" sz="3200">
                <a:solidFill>
                  <a:schemeClr val="tx2"/>
                </a:solidFill>
                <a:latin typeface="Franklin Gothic Book" pitchFamily="34" charset="0"/>
              </a:rPr>
              <a:t>Éljenek vele,</a:t>
            </a:r>
          </a:p>
          <a:p>
            <a:pPr algn="ctr">
              <a:spcBef>
                <a:spcPct val="20000"/>
              </a:spcBef>
              <a:buClr>
                <a:schemeClr val="accent1"/>
              </a:buClr>
              <a:buSzPct val="70000"/>
              <a:buFont typeface="Wingdings 2" pitchFamily="18" charset="2"/>
              <a:buNone/>
            </a:pPr>
            <a:r>
              <a:rPr lang="hu-HU" sz="3200">
                <a:solidFill>
                  <a:schemeClr val="tx2"/>
                </a:solidFill>
                <a:latin typeface="Franklin Gothic Book" pitchFamily="34" charset="0"/>
              </a:rPr>
              <a:t>Éljenek jól vele!</a:t>
            </a:r>
          </a:p>
          <a:p>
            <a:pPr>
              <a:spcBef>
                <a:spcPct val="20000"/>
              </a:spcBef>
              <a:buClr>
                <a:schemeClr val="accent1"/>
              </a:buClr>
              <a:buSzPct val="70000"/>
              <a:buFont typeface="Wingdings 2" pitchFamily="18" charset="2"/>
              <a:buNone/>
            </a:pPr>
            <a:endParaRPr lang="hu-HU" sz="3200">
              <a:solidFill>
                <a:schemeClr val="tx2"/>
              </a:solidFill>
              <a:latin typeface="Franklin Gothic Book" pitchFamily="34" charset="0"/>
            </a:endParaRPr>
          </a:p>
          <a:p>
            <a:pPr>
              <a:spcBef>
                <a:spcPct val="20000"/>
              </a:spcBef>
              <a:buClr>
                <a:schemeClr val="accent1"/>
              </a:buClr>
              <a:buSzPct val="70000"/>
              <a:buFont typeface="Wingdings 2" pitchFamily="18" charset="2"/>
              <a:buNone/>
            </a:pPr>
            <a:endParaRPr lang="hu-HU" sz="3200">
              <a:solidFill>
                <a:schemeClr val="tx2"/>
              </a:solidFill>
              <a:latin typeface="Franklin Gothic Book" pitchFamily="34" charset="0"/>
            </a:endParaRPr>
          </a:p>
        </p:txBody>
      </p:sp>
      <p:sp>
        <p:nvSpPr>
          <p:cNvPr id="6" name="Title 1"/>
          <p:cNvSpPr>
            <a:spLocks noGrp="1"/>
          </p:cNvSpPr>
          <p:nvPr>
            <p:ph type="title"/>
          </p:nvPr>
        </p:nvSpPr>
        <p:spPr/>
        <p:txBody>
          <a:bodyPr/>
          <a:lstStyle/>
          <a:p>
            <a:pPr fontAlgn="auto">
              <a:spcAft>
                <a:spcPts val="0"/>
              </a:spcAft>
              <a:defRPr/>
            </a:pPr>
            <a:r>
              <a:rPr lang="hu-HU" dirty="0" smtClean="0"/>
              <a:t>Végszó</a:t>
            </a:r>
            <a:endParaRPr lang="hu-HU"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 presetClass="entr" presetSubtype="0" fill="hold" grpId="0" nodeType="afterEffect">
                                  <p:stCondLst>
                                    <p:cond delay="150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par>
                          <p:cTn id="11" fill="hold">
                            <p:stCondLst>
                              <p:cond delay="2000"/>
                            </p:stCondLst>
                            <p:childTnLst>
                              <p:par>
                                <p:cTn id="12" presetID="1" presetClass="entr" presetSubtype="0" fill="hold" grpId="0" nodeType="afterEffect">
                                  <p:stCondLst>
                                    <p:cond delay="1500"/>
                                  </p:stCondLst>
                                  <p:childTnLst>
                                    <p:set>
                                      <p:cBhvr>
                                        <p:cTn id="13"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advAuto="150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hu-HU" dirty="0" smtClean="0"/>
              <a:t>Olvasnivaló</a:t>
            </a:r>
            <a:endParaRPr lang="hu-HU" dirty="0"/>
          </a:p>
        </p:txBody>
      </p:sp>
      <p:sp>
        <p:nvSpPr>
          <p:cNvPr id="45058" name="Content Placeholder 2"/>
          <p:cNvSpPr>
            <a:spLocks noGrp="1"/>
          </p:cNvSpPr>
          <p:nvPr>
            <p:ph idx="1"/>
          </p:nvPr>
        </p:nvSpPr>
        <p:spPr/>
        <p:txBody>
          <a:bodyPr/>
          <a:lstStyle/>
          <a:p>
            <a:r>
              <a:rPr lang="hu-HU" sz="2000" smtClean="0"/>
              <a:t>Annie Besant: </a:t>
            </a:r>
            <a:r>
              <a:rPr lang="hu-HU" sz="2000" i="1" smtClean="0"/>
              <a:t>Reinkarnáció – Az újraszületés törvénye</a:t>
            </a:r>
            <a:r>
              <a:rPr lang="hu-HU" sz="2000" smtClean="0"/>
              <a:t> (MTT kiadás, le is tölthető az MTT web oldalról)</a:t>
            </a:r>
          </a:p>
          <a:p>
            <a:r>
              <a:rPr lang="hu-HU" sz="2000" smtClean="0"/>
              <a:t>John Algeo: </a:t>
            </a:r>
            <a:r>
              <a:rPr lang="hu-HU" sz="2000" i="1" smtClean="0"/>
              <a:t>Bevezetés az Ősi Bölcsességbe</a:t>
            </a:r>
            <a:r>
              <a:rPr lang="hu-HU" sz="2000" smtClean="0"/>
              <a:t> (letölthető az MTT web oldalról)</a:t>
            </a:r>
          </a:p>
          <a:p>
            <a:r>
              <a:rPr lang="hu-HU" sz="2000" smtClean="0"/>
              <a:t>A. E. Powell: </a:t>
            </a:r>
            <a:r>
              <a:rPr lang="hu-HU" sz="2000" i="1" smtClean="0"/>
              <a:t>A kauzális test és az Én</a:t>
            </a:r>
            <a:r>
              <a:rPr lang="hu-HU" sz="2000" smtClean="0"/>
              <a:t> (MTT kiadás, le is tölthető az MTT weboldalról)</a:t>
            </a:r>
          </a:p>
          <a:p>
            <a:r>
              <a:rPr lang="hu-HU" sz="2000" smtClean="0"/>
              <a:t>Thorwald Dethlefsen: </a:t>
            </a:r>
            <a:r>
              <a:rPr lang="hu-HU" sz="2000" i="1" smtClean="0"/>
              <a:t>Az újjászületés élménye </a:t>
            </a:r>
            <a:r>
              <a:rPr lang="hu-HU" sz="2000" smtClean="0"/>
              <a:t>(Magyar Könyvklub, 2002.)</a:t>
            </a:r>
          </a:p>
          <a:p>
            <a:r>
              <a:rPr lang="hu-HU" sz="2000" smtClean="0"/>
              <a:t>Ian Stevenson: </a:t>
            </a:r>
            <a:r>
              <a:rPr lang="hu-HU" sz="2000" i="1" smtClean="0"/>
              <a:t>Where Reincarnation and Biology Intersects </a:t>
            </a:r>
            <a:r>
              <a:rPr lang="hu-HU" sz="2000" smtClean="0"/>
              <a:t>(Praeger Publishers, 1997)</a:t>
            </a:r>
          </a:p>
          <a:p>
            <a:r>
              <a:rPr lang="hu-HU" sz="2000" smtClean="0"/>
              <a:t>Ian Stevenson: </a:t>
            </a:r>
            <a:r>
              <a:rPr lang="en-US" sz="2000" i="1" smtClean="0"/>
              <a:t>Phobias in children who claim to remember previous lives</a:t>
            </a:r>
            <a:r>
              <a:rPr lang="en-US" sz="2000" smtClean="0"/>
              <a:t>. </a:t>
            </a:r>
            <a:r>
              <a:rPr lang="hu-HU" sz="2000" smtClean="0"/>
              <a:t>(Journal of Scientific Exploration. Vol. 4</a:t>
            </a:r>
            <a:r>
              <a:rPr lang="hu-HU" sz="2000" b="1" smtClean="0"/>
              <a:t>, </a:t>
            </a:r>
            <a:r>
              <a:rPr lang="hu-HU" sz="2000" smtClean="0"/>
              <a:t>No. 2, pp. 243-254, 1990 </a:t>
            </a:r>
            <a:r>
              <a:rPr lang="hu-HU" sz="2000" smtClean="0">
                <a:hlinkClick r:id="rId2"/>
              </a:rPr>
              <a:t>http://www.scientificexploration.org/journal/jse_04_2_stevenson.pdf</a:t>
            </a:r>
            <a:r>
              <a:rPr lang="hu-HU" sz="2000" smtClean="0"/>
              <a:t>  )</a:t>
            </a:r>
            <a:endParaRPr lang="hu-HU" sz="2000" i="1"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Content Placeholder 2"/>
          <p:cNvSpPr>
            <a:spLocks noGrp="1"/>
          </p:cNvSpPr>
          <p:nvPr>
            <p:ph idx="1"/>
          </p:nvPr>
        </p:nvSpPr>
        <p:spPr>
          <a:xfrm>
            <a:off x="323850" y="2924175"/>
            <a:ext cx="8686800" cy="1084263"/>
          </a:xfrm>
        </p:spPr>
        <p:txBody>
          <a:bodyPr/>
          <a:lstStyle/>
          <a:p>
            <a:pPr marL="0" indent="0" algn="ctr">
              <a:buFont typeface="Wingdings 2" pitchFamily="18" charset="2"/>
              <a:buNone/>
            </a:pPr>
            <a:r>
              <a:rPr lang="hu-HU" sz="4800" smtClean="0"/>
              <a:t>Köszönöm a figyelmet!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hu-HU" dirty="0" smtClean="0"/>
              <a:t>Az  ISTeni Terv</a:t>
            </a:r>
            <a:endParaRPr lang="hu-HU" dirty="0"/>
          </a:p>
        </p:txBody>
      </p:sp>
      <p:sp>
        <p:nvSpPr>
          <p:cNvPr id="3" name="Content Placeholder 2"/>
          <p:cNvSpPr>
            <a:spLocks noGrp="1"/>
          </p:cNvSpPr>
          <p:nvPr>
            <p:ph idx="1"/>
          </p:nvPr>
        </p:nvSpPr>
        <p:spPr>
          <a:xfrm>
            <a:off x="434975" y="1557338"/>
            <a:ext cx="8686800" cy="4970462"/>
          </a:xfrm>
        </p:spPr>
        <p:txBody>
          <a:bodyPr>
            <a:normAutofit fontScale="85000" lnSpcReduction="10000"/>
          </a:bodyPr>
          <a:lstStyle/>
          <a:p>
            <a:pPr fontAlgn="auto">
              <a:spcAft>
                <a:spcPts val="0"/>
              </a:spcAft>
              <a:buFont typeface="Wingdings 2"/>
              <a:buChar char=""/>
              <a:defRPr/>
            </a:pPr>
            <a:r>
              <a:rPr lang="hu-HU" dirty="0" smtClean="0"/>
              <a:t>A Teremtő társakra „vágyik”</a:t>
            </a:r>
          </a:p>
          <a:p>
            <a:pPr fontAlgn="auto">
              <a:spcAft>
                <a:spcPts val="0"/>
              </a:spcAft>
              <a:buFont typeface="Wingdings 2"/>
              <a:buChar char=""/>
              <a:defRPr/>
            </a:pPr>
            <a:r>
              <a:rPr lang="hu-HU" dirty="0" smtClean="0"/>
              <a:t>A megnyilvánult Kozmosz egy Iskolarendszer</a:t>
            </a:r>
          </a:p>
          <a:p>
            <a:pPr marL="742950" lvl="2" indent="-342900" fontAlgn="auto">
              <a:spcAft>
                <a:spcPts val="0"/>
              </a:spcAft>
              <a:buFont typeface="Wingdings 2"/>
              <a:buChar char=""/>
              <a:defRPr/>
            </a:pPr>
            <a:r>
              <a:rPr lang="hu-HU" dirty="0" smtClean="0"/>
              <a:t>Benne és általa egy „Isten-szikra” </a:t>
            </a:r>
            <a:r>
              <a:rPr lang="hu-HU" dirty="0"/>
              <a:t>(Monád) az </a:t>
            </a:r>
            <a:r>
              <a:rPr lang="hu-HU" i="1" dirty="0"/>
              <a:t>öntudatlan</a:t>
            </a:r>
            <a:r>
              <a:rPr lang="hu-HU" dirty="0"/>
              <a:t> </a:t>
            </a:r>
            <a:r>
              <a:rPr lang="hu-HU" dirty="0" smtClean="0"/>
              <a:t>tökéletességtől eljut </a:t>
            </a:r>
            <a:r>
              <a:rPr lang="hu-HU" i="1" dirty="0" smtClean="0"/>
              <a:t>cselekvőképes</a:t>
            </a:r>
            <a:r>
              <a:rPr lang="hu-HU" i="1" dirty="0"/>
              <a:t>, teremteni tudó</a:t>
            </a:r>
            <a:r>
              <a:rPr lang="hu-HU" dirty="0"/>
              <a:t> </a:t>
            </a:r>
            <a:r>
              <a:rPr lang="hu-HU" dirty="0" smtClean="0"/>
              <a:t>tökéletességig.</a:t>
            </a:r>
          </a:p>
          <a:p>
            <a:pPr fontAlgn="auto">
              <a:spcAft>
                <a:spcPts val="0"/>
              </a:spcAft>
              <a:buFont typeface="Wingdings 2"/>
              <a:buChar char=""/>
              <a:defRPr/>
            </a:pPr>
            <a:r>
              <a:rPr lang="hu-HU" dirty="0" smtClean="0"/>
              <a:t>Az Iskolát és tananyagát is egyetemes törvények alkotják</a:t>
            </a:r>
          </a:p>
          <a:p>
            <a:pPr fontAlgn="auto">
              <a:spcAft>
                <a:spcPts val="0"/>
              </a:spcAft>
              <a:buFont typeface="Wingdings 2"/>
              <a:buChar char=""/>
              <a:defRPr/>
            </a:pPr>
            <a:r>
              <a:rPr lang="hu-HU" dirty="0" smtClean="0"/>
              <a:t>Fokozatai a létformák, évfolyamai ezek eltérő fejlettségi szintjei</a:t>
            </a:r>
          </a:p>
          <a:p>
            <a:pPr fontAlgn="auto">
              <a:spcAft>
                <a:spcPts val="0"/>
              </a:spcAft>
              <a:buFont typeface="Wingdings 2"/>
              <a:buChar char=""/>
              <a:defRPr/>
            </a:pPr>
            <a:r>
              <a:rPr lang="hu-HU" dirty="0" smtClean="0"/>
              <a:t>Oktatói maguk a tanulók – emberek és mások</a:t>
            </a:r>
          </a:p>
          <a:p>
            <a:pPr fontAlgn="auto">
              <a:spcAft>
                <a:spcPts val="0"/>
              </a:spcAft>
              <a:buFont typeface="Wingdings 2"/>
              <a:buChar char=""/>
              <a:defRPr/>
            </a:pPr>
            <a:r>
              <a:rPr lang="hu-HU" dirty="0" smtClean="0"/>
              <a:t>Sok különféle ruhában (test, személyiség) de ugyanaz az ember-tanuló (egyéniség, Én) jár az iskolába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ím 1"/>
          <p:cNvSpPr>
            <a:spLocks noGrp="1"/>
          </p:cNvSpPr>
          <p:nvPr>
            <p:ph type="title"/>
          </p:nvPr>
        </p:nvSpPr>
        <p:spPr/>
        <p:txBody>
          <a:bodyPr/>
          <a:lstStyle/>
          <a:p>
            <a:pPr fontAlgn="auto">
              <a:spcAft>
                <a:spcPts val="0"/>
              </a:spcAft>
              <a:defRPr/>
            </a:pPr>
            <a:r>
              <a:rPr lang="hu-HU" smtClean="0"/>
              <a:t>A fejlődés fokozatai</a:t>
            </a:r>
          </a:p>
        </p:txBody>
      </p:sp>
      <p:sp>
        <p:nvSpPr>
          <p:cNvPr id="5" name="Dia számának helye 4"/>
          <p:cNvSpPr>
            <a:spLocks noGrp="1"/>
          </p:cNvSpPr>
          <p:nvPr>
            <p:ph type="sldNum" sz="quarter" idx="12"/>
          </p:nvPr>
        </p:nvSpPr>
        <p:spPr/>
        <p:txBody>
          <a:bodyPr/>
          <a:lstStyle/>
          <a:p>
            <a:pPr>
              <a:defRPr/>
            </a:pPr>
            <a:fld id="{7F759539-BCDC-4E92-8055-81914F570919}" type="slidenum">
              <a:rPr lang="hu-HU"/>
              <a:pPr>
                <a:defRPr/>
              </a:pPr>
              <a:t>4</a:t>
            </a:fld>
            <a:endParaRPr lang="hu-HU" dirty="0"/>
          </a:p>
        </p:txBody>
      </p:sp>
      <p:sp>
        <p:nvSpPr>
          <p:cNvPr id="6" name="Szövegdoboz 5"/>
          <p:cNvSpPr txBox="1">
            <a:spLocks noChangeArrowheads="1"/>
          </p:cNvSpPr>
          <p:nvPr/>
        </p:nvSpPr>
        <p:spPr bwMode="auto">
          <a:xfrm>
            <a:off x="285750" y="1357313"/>
            <a:ext cx="4071938" cy="461962"/>
          </a:xfrm>
          <a:prstGeom prst="rect">
            <a:avLst/>
          </a:prstGeom>
          <a:noFill/>
          <a:ln w="9525">
            <a:noFill/>
            <a:miter lim="800000"/>
            <a:headEnd/>
            <a:tailEnd/>
          </a:ln>
        </p:spPr>
        <p:txBody>
          <a:bodyPr>
            <a:spAutoFit/>
          </a:bodyPr>
          <a:lstStyle/>
          <a:p>
            <a:r>
              <a:rPr lang="hu-HU" sz="2400" u="sng">
                <a:latin typeface="Calibri" pitchFamily="34" charset="0"/>
              </a:rPr>
              <a:t>Az emberit megelőző létformák</a:t>
            </a:r>
          </a:p>
        </p:txBody>
      </p:sp>
      <p:sp>
        <p:nvSpPr>
          <p:cNvPr id="7" name="Szövegdoboz 6"/>
          <p:cNvSpPr txBox="1">
            <a:spLocks noChangeArrowheads="1"/>
          </p:cNvSpPr>
          <p:nvPr/>
        </p:nvSpPr>
        <p:spPr bwMode="auto">
          <a:xfrm>
            <a:off x="4572000" y="1357313"/>
            <a:ext cx="4286250" cy="461962"/>
          </a:xfrm>
          <a:prstGeom prst="rect">
            <a:avLst/>
          </a:prstGeom>
          <a:noFill/>
          <a:ln w="9525">
            <a:noFill/>
            <a:miter lim="800000"/>
            <a:headEnd/>
            <a:tailEnd/>
          </a:ln>
        </p:spPr>
        <p:txBody>
          <a:bodyPr>
            <a:spAutoFit/>
          </a:bodyPr>
          <a:lstStyle/>
          <a:p>
            <a:r>
              <a:rPr lang="hu-HU" sz="2400" u="sng">
                <a:latin typeface="Calibri" pitchFamily="34" charset="0"/>
              </a:rPr>
              <a:t>Elérendő fejlettségi szintjük</a:t>
            </a:r>
          </a:p>
        </p:txBody>
      </p:sp>
      <p:grpSp>
        <p:nvGrpSpPr>
          <p:cNvPr id="2" name="Csoportba foglalás 81"/>
          <p:cNvGrpSpPr>
            <a:grpSpLocks/>
          </p:cNvGrpSpPr>
          <p:nvPr/>
        </p:nvGrpSpPr>
        <p:grpSpPr bwMode="auto">
          <a:xfrm>
            <a:off x="3000375" y="2143125"/>
            <a:ext cx="6000750" cy="847725"/>
            <a:chOff x="3000364" y="2143116"/>
            <a:chExt cx="6000792" cy="847626"/>
          </a:xfrm>
        </p:grpSpPr>
        <p:grpSp>
          <p:nvGrpSpPr>
            <p:cNvPr id="17441" name="Csoportba foglalás 75"/>
            <p:cNvGrpSpPr>
              <a:grpSpLocks/>
            </p:cNvGrpSpPr>
            <p:nvPr/>
          </p:nvGrpSpPr>
          <p:grpSpPr bwMode="auto">
            <a:xfrm>
              <a:off x="4357686" y="2143116"/>
              <a:ext cx="4643470" cy="847626"/>
              <a:chOff x="4357686" y="2143116"/>
              <a:chExt cx="4643470" cy="847626"/>
            </a:xfrm>
          </p:grpSpPr>
          <p:sp>
            <p:nvSpPr>
              <p:cNvPr id="17443" name="Szövegdoboz 9"/>
              <p:cNvSpPr txBox="1">
                <a:spLocks noChangeArrowheads="1"/>
              </p:cNvSpPr>
              <p:nvPr/>
            </p:nvSpPr>
            <p:spPr bwMode="auto">
              <a:xfrm>
                <a:off x="4572000" y="2143116"/>
                <a:ext cx="4429156" cy="369332"/>
              </a:xfrm>
              <a:prstGeom prst="rect">
                <a:avLst/>
              </a:prstGeom>
              <a:noFill/>
              <a:ln w="9525">
                <a:noFill/>
                <a:miter lim="800000"/>
                <a:headEnd/>
                <a:tailEnd/>
              </a:ln>
            </p:spPr>
            <p:txBody>
              <a:bodyPr>
                <a:spAutoFit/>
              </a:bodyPr>
              <a:lstStyle/>
              <a:p>
                <a:r>
                  <a:rPr lang="hu-HU">
                    <a:latin typeface="Calibri" pitchFamily="34" charset="0"/>
                  </a:rPr>
                  <a:t>Fizikai szintű tudatosság</a:t>
                </a:r>
              </a:p>
            </p:txBody>
          </p:sp>
          <p:sp>
            <p:nvSpPr>
              <p:cNvPr id="17444" name="Szövegdoboz 10"/>
              <p:cNvSpPr txBox="1">
                <a:spLocks noChangeArrowheads="1"/>
              </p:cNvSpPr>
              <p:nvPr/>
            </p:nvSpPr>
            <p:spPr bwMode="auto">
              <a:xfrm>
                <a:off x="4572000" y="2621410"/>
                <a:ext cx="4429156" cy="369332"/>
              </a:xfrm>
              <a:prstGeom prst="rect">
                <a:avLst/>
              </a:prstGeom>
              <a:noFill/>
              <a:ln w="9525">
                <a:noFill/>
                <a:miter lim="800000"/>
                <a:headEnd/>
                <a:tailEnd/>
              </a:ln>
            </p:spPr>
            <p:txBody>
              <a:bodyPr>
                <a:spAutoFit/>
              </a:bodyPr>
              <a:lstStyle/>
              <a:p>
                <a:r>
                  <a:rPr lang="hu-HU">
                    <a:latin typeface="Calibri" pitchFamily="34" charset="0"/>
                  </a:rPr>
                  <a:t>Sűrűség, keménység, szépség</a:t>
                </a:r>
              </a:p>
            </p:txBody>
          </p:sp>
          <p:sp>
            <p:nvSpPr>
              <p:cNvPr id="16" name="Bal oldali kapcsos zárójel 15"/>
              <p:cNvSpPr/>
              <p:nvPr/>
            </p:nvSpPr>
            <p:spPr>
              <a:xfrm>
                <a:off x="4357686" y="2252641"/>
                <a:ext cx="214313" cy="642862"/>
              </a:xfrm>
              <a:prstGeom prst="leftBrace">
                <a:avLst/>
              </a:prstGeom>
              <a:ln w="1905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hu-HU"/>
              </a:p>
            </p:txBody>
          </p:sp>
        </p:grpSp>
        <p:cxnSp>
          <p:nvCxnSpPr>
            <p:cNvPr id="20" name="Egyenes összekötő nyíllal 19"/>
            <p:cNvCxnSpPr/>
            <p:nvPr/>
          </p:nvCxnSpPr>
          <p:spPr>
            <a:xfrm>
              <a:off x="3000364" y="2571691"/>
              <a:ext cx="1214447" cy="1588"/>
            </a:xfrm>
            <a:prstGeom prst="straightConnector1">
              <a:avLst/>
            </a:prstGeom>
            <a:ln w="1905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8" name="Csoportba foglalás 82"/>
          <p:cNvGrpSpPr>
            <a:grpSpLocks/>
          </p:cNvGrpSpPr>
          <p:nvPr/>
        </p:nvGrpSpPr>
        <p:grpSpPr bwMode="auto">
          <a:xfrm>
            <a:off x="3071813" y="3416300"/>
            <a:ext cx="5929312" cy="798513"/>
            <a:chOff x="3071802" y="3416858"/>
            <a:chExt cx="5929354" cy="797960"/>
          </a:xfrm>
        </p:grpSpPr>
        <p:grpSp>
          <p:nvGrpSpPr>
            <p:cNvPr id="17436" name="Csoportba foglalás 77"/>
            <p:cNvGrpSpPr>
              <a:grpSpLocks/>
            </p:cNvGrpSpPr>
            <p:nvPr/>
          </p:nvGrpSpPr>
          <p:grpSpPr bwMode="auto">
            <a:xfrm>
              <a:off x="4357686" y="3416858"/>
              <a:ext cx="4643470" cy="797960"/>
              <a:chOff x="4357686" y="3416858"/>
              <a:chExt cx="4643470" cy="797960"/>
            </a:xfrm>
          </p:grpSpPr>
          <p:sp>
            <p:nvSpPr>
              <p:cNvPr id="17438" name="Szövegdoboz 11"/>
              <p:cNvSpPr txBox="1">
                <a:spLocks noChangeArrowheads="1"/>
              </p:cNvSpPr>
              <p:nvPr/>
            </p:nvSpPr>
            <p:spPr bwMode="auto">
              <a:xfrm>
                <a:off x="4572000" y="3416858"/>
                <a:ext cx="4429156" cy="369332"/>
              </a:xfrm>
              <a:prstGeom prst="rect">
                <a:avLst/>
              </a:prstGeom>
              <a:noFill/>
              <a:ln w="9525">
                <a:noFill/>
                <a:miter lim="800000"/>
                <a:headEnd/>
                <a:tailEnd/>
              </a:ln>
            </p:spPr>
            <p:txBody>
              <a:bodyPr>
                <a:spAutoFit/>
              </a:bodyPr>
              <a:lstStyle/>
              <a:p>
                <a:r>
                  <a:rPr lang="hu-HU">
                    <a:latin typeface="Calibri" pitchFamily="34" charset="0"/>
                  </a:rPr>
                  <a:t>Érzékenység, érzékelés képessége</a:t>
                </a:r>
              </a:p>
            </p:txBody>
          </p:sp>
          <p:sp>
            <p:nvSpPr>
              <p:cNvPr id="17439" name="Szövegdoboz 12"/>
              <p:cNvSpPr txBox="1">
                <a:spLocks noChangeArrowheads="1"/>
              </p:cNvSpPr>
              <p:nvPr/>
            </p:nvSpPr>
            <p:spPr bwMode="auto">
              <a:xfrm>
                <a:off x="4572000" y="3845486"/>
                <a:ext cx="4429156" cy="369332"/>
              </a:xfrm>
              <a:prstGeom prst="rect">
                <a:avLst/>
              </a:prstGeom>
              <a:noFill/>
              <a:ln w="9525">
                <a:noFill/>
                <a:miter lim="800000"/>
                <a:headEnd/>
                <a:tailEnd/>
              </a:ln>
            </p:spPr>
            <p:txBody>
              <a:bodyPr>
                <a:spAutoFit/>
              </a:bodyPr>
              <a:lstStyle/>
              <a:p>
                <a:r>
                  <a:rPr lang="hu-HU">
                    <a:latin typeface="Calibri" pitchFamily="34" charset="0"/>
                  </a:rPr>
                  <a:t>Szépség</a:t>
                </a:r>
              </a:p>
            </p:txBody>
          </p:sp>
          <p:sp>
            <p:nvSpPr>
              <p:cNvPr id="17" name="Bal oldali kapcsos zárójel 16"/>
              <p:cNvSpPr/>
              <p:nvPr/>
            </p:nvSpPr>
            <p:spPr>
              <a:xfrm>
                <a:off x="4357686" y="3488247"/>
                <a:ext cx="214314" cy="642492"/>
              </a:xfrm>
              <a:prstGeom prst="leftBrace">
                <a:avLst/>
              </a:prstGeom>
              <a:ln w="1905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hu-HU"/>
              </a:p>
            </p:txBody>
          </p:sp>
        </p:grpSp>
        <p:cxnSp>
          <p:nvCxnSpPr>
            <p:cNvPr id="22" name="Egyenes összekötő nyíllal 21"/>
            <p:cNvCxnSpPr/>
            <p:nvPr/>
          </p:nvCxnSpPr>
          <p:spPr>
            <a:xfrm flipV="1">
              <a:off x="3071802" y="3846773"/>
              <a:ext cx="1143008" cy="11104"/>
            </a:xfrm>
            <a:prstGeom prst="straightConnector1">
              <a:avLst/>
            </a:prstGeom>
            <a:ln w="1905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10" name="Csoportba foglalás 83"/>
          <p:cNvGrpSpPr>
            <a:grpSpLocks/>
          </p:cNvGrpSpPr>
          <p:nvPr/>
        </p:nvGrpSpPr>
        <p:grpSpPr bwMode="auto">
          <a:xfrm>
            <a:off x="3071813" y="4624388"/>
            <a:ext cx="5929312" cy="798512"/>
            <a:chOff x="3071802" y="4624668"/>
            <a:chExt cx="5929354" cy="797960"/>
          </a:xfrm>
        </p:grpSpPr>
        <p:grpSp>
          <p:nvGrpSpPr>
            <p:cNvPr id="17431" name="Csoportba foglalás 79"/>
            <p:cNvGrpSpPr>
              <a:grpSpLocks/>
            </p:cNvGrpSpPr>
            <p:nvPr/>
          </p:nvGrpSpPr>
          <p:grpSpPr bwMode="auto">
            <a:xfrm>
              <a:off x="4357686" y="4624668"/>
              <a:ext cx="4643470" cy="797960"/>
              <a:chOff x="4357686" y="4624668"/>
              <a:chExt cx="4643470" cy="797960"/>
            </a:xfrm>
          </p:grpSpPr>
          <p:sp>
            <p:nvSpPr>
              <p:cNvPr id="17433" name="Szövegdoboz 13"/>
              <p:cNvSpPr txBox="1">
                <a:spLocks noChangeArrowheads="1"/>
              </p:cNvSpPr>
              <p:nvPr/>
            </p:nvSpPr>
            <p:spPr bwMode="auto">
              <a:xfrm>
                <a:off x="4572000" y="4624668"/>
                <a:ext cx="4357718" cy="369332"/>
              </a:xfrm>
              <a:prstGeom prst="rect">
                <a:avLst/>
              </a:prstGeom>
              <a:noFill/>
              <a:ln w="9525">
                <a:noFill/>
                <a:miter lim="800000"/>
                <a:headEnd/>
                <a:tailEnd/>
              </a:ln>
            </p:spPr>
            <p:txBody>
              <a:bodyPr>
                <a:spAutoFit/>
              </a:bodyPr>
              <a:lstStyle/>
              <a:p>
                <a:r>
                  <a:rPr lang="hu-HU">
                    <a:latin typeface="Calibri" pitchFamily="34" charset="0"/>
                  </a:rPr>
                  <a:t>Érzelmek, gondolatok felfogása, kibocsájtása</a:t>
                </a:r>
              </a:p>
            </p:txBody>
          </p:sp>
          <p:sp>
            <p:nvSpPr>
              <p:cNvPr id="17434" name="Szövegdoboz 14"/>
              <p:cNvSpPr txBox="1">
                <a:spLocks noChangeArrowheads="1"/>
              </p:cNvSpPr>
              <p:nvPr/>
            </p:nvSpPr>
            <p:spPr bwMode="auto">
              <a:xfrm>
                <a:off x="4572000" y="5053296"/>
                <a:ext cx="4429156" cy="369332"/>
              </a:xfrm>
              <a:prstGeom prst="rect">
                <a:avLst/>
              </a:prstGeom>
              <a:noFill/>
              <a:ln w="9525">
                <a:noFill/>
                <a:miter lim="800000"/>
                <a:headEnd/>
                <a:tailEnd/>
              </a:ln>
            </p:spPr>
            <p:txBody>
              <a:bodyPr>
                <a:spAutoFit/>
              </a:bodyPr>
              <a:lstStyle/>
              <a:p>
                <a:r>
                  <a:rPr lang="hu-HU">
                    <a:latin typeface="Calibri" pitchFamily="34" charset="0"/>
                  </a:rPr>
                  <a:t>Szépség</a:t>
                </a:r>
              </a:p>
            </p:txBody>
          </p:sp>
          <p:sp>
            <p:nvSpPr>
              <p:cNvPr id="18" name="Bal oldali kapcsos zárójel 17"/>
              <p:cNvSpPr/>
              <p:nvPr/>
            </p:nvSpPr>
            <p:spPr>
              <a:xfrm>
                <a:off x="4357686" y="4696056"/>
                <a:ext cx="214314" cy="642494"/>
              </a:xfrm>
              <a:prstGeom prst="leftBrace">
                <a:avLst/>
              </a:prstGeom>
              <a:ln w="1905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hu-HU"/>
              </a:p>
            </p:txBody>
          </p:sp>
        </p:grpSp>
        <p:cxnSp>
          <p:nvCxnSpPr>
            <p:cNvPr id="24" name="Egyenes összekötő nyíllal 23"/>
            <p:cNvCxnSpPr/>
            <p:nvPr/>
          </p:nvCxnSpPr>
          <p:spPr>
            <a:xfrm flipV="1">
              <a:off x="3071802" y="5054583"/>
              <a:ext cx="1143008" cy="17451"/>
            </a:xfrm>
            <a:prstGeom prst="straightConnector1">
              <a:avLst/>
            </a:prstGeom>
            <a:ln w="1905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26" name="Szövegdoboz 25"/>
          <p:cNvSpPr txBox="1">
            <a:spLocks noChangeArrowheads="1"/>
          </p:cNvSpPr>
          <p:nvPr/>
        </p:nvSpPr>
        <p:spPr bwMode="auto">
          <a:xfrm>
            <a:off x="4714875" y="5786438"/>
            <a:ext cx="2714625" cy="584200"/>
          </a:xfrm>
          <a:prstGeom prst="rect">
            <a:avLst/>
          </a:prstGeom>
          <a:noFill/>
          <a:ln w="9525">
            <a:noFill/>
            <a:miter lim="800000"/>
            <a:headEnd/>
            <a:tailEnd/>
          </a:ln>
        </p:spPr>
        <p:txBody>
          <a:bodyPr>
            <a:spAutoFit/>
          </a:bodyPr>
          <a:lstStyle/>
          <a:p>
            <a:r>
              <a:rPr lang="hu-HU" sz="3200">
                <a:latin typeface="Calibri" pitchFamily="34" charset="0"/>
              </a:rPr>
              <a:t>Ember</a:t>
            </a:r>
            <a:r>
              <a:rPr lang="hu-HU">
                <a:latin typeface="Calibri" pitchFamily="34" charset="0"/>
              </a:rPr>
              <a:t>(csíra)</a:t>
            </a:r>
            <a:endParaRPr lang="hu-HU" sz="3200">
              <a:latin typeface="Calibri" pitchFamily="34" charset="0"/>
            </a:endParaRPr>
          </a:p>
        </p:txBody>
      </p:sp>
      <p:sp>
        <p:nvSpPr>
          <p:cNvPr id="27" name="Szövegdoboz 26"/>
          <p:cNvSpPr txBox="1">
            <a:spLocks noChangeArrowheads="1"/>
          </p:cNvSpPr>
          <p:nvPr/>
        </p:nvSpPr>
        <p:spPr bwMode="auto">
          <a:xfrm>
            <a:off x="1665288" y="5786438"/>
            <a:ext cx="2357437" cy="584200"/>
          </a:xfrm>
          <a:prstGeom prst="rect">
            <a:avLst/>
          </a:prstGeom>
          <a:noFill/>
          <a:ln w="9525">
            <a:noFill/>
            <a:miter lim="800000"/>
            <a:headEnd/>
            <a:tailEnd/>
          </a:ln>
        </p:spPr>
        <p:txBody>
          <a:bodyPr>
            <a:spAutoFit/>
          </a:bodyPr>
          <a:lstStyle/>
          <a:p>
            <a:r>
              <a:rPr lang="hu-HU" sz="3200">
                <a:latin typeface="Calibri" pitchFamily="34" charset="0"/>
              </a:rPr>
              <a:t>Egyéniesülés</a:t>
            </a:r>
          </a:p>
        </p:txBody>
      </p:sp>
      <p:cxnSp>
        <p:nvCxnSpPr>
          <p:cNvPr id="35" name="Egyenes összekötő nyíllal 34"/>
          <p:cNvCxnSpPr>
            <a:stCxn id="27" idx="3"/>
          </p:cNvCxnSpPr>
          <p:nvPr/>
        </p:nvCxnSpPr>
        <p:spPr>
          <a:xfrm>
            <a:off x="4022725" y="6078538"/>
            <a:ext cx="477838" cy="9525"/>
          </a:xfrm>
          <a:prstGeom prst="straightConnector1">
            <a:avLst/>
          </a:prstGeom>
          <a:ln w="1905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12" name="Csoportba foglalás 74"/>
          <p:cNvGrpSpPr>
            <a:grpSpLocks/>
          </p:cNvGrpSpPr>
          <p:nvPr/>
        </p:nvGrpSpPr>
        <p:grpSpPr bwMode="auto">
          <a:xfrm>
            <a:off x="285750" y="1857375"/>
            <a:ext cx="2714625" cy="1214438"/>
            <a:chOff x="285752" y="1857364"/>
            <a:chExt cx="2714580" cy="1214446"/>
          </a:xfrm>
        </p:grpSpPr>
        <p:pic>
          <p:nvPicPr>
            <p:cNvPr id="17429" name="Picture 2"/>
            <p:cNvPicPr>
              <a:picLocks noChangeAspect="1" noChangeArrowheads="1"/>
            </p:cNvPicPr>
            <p:nvPr/>
          </p:nvPicPr>
          <p:blipFill>
            <a:blip r:embed="rId3"/>
            <a:srcRect/>
            <a:stretch>
              <a:fillRect/>
            </a:stretch>
          </p:blipFill>
          <p:spPr bwMode="auto">
            <a:xfrm>
              <a:off x="1785918" y="1857364"/>
              <a:ext cx="1214414" cy="1214446"/>
            </a:xfrm>
            <a:prstGeom prst="rect">
              <a:avLst/>
            </a:prstGeom>
            <a:noFill/>
            <a:ln w="9525">
              <a:noFill/>
              <a:miter lim="800000"/>
              <a:headEnd/>
              <a:tailEnd/>
            </a:ln>
          </p:spPr>
        </p:pic>
        <p:sp>
          <p:nvSpPr>
            <p:cNvPr id="17430" name="Szövegdoboz 64"/>
            <p:cNvSpPr txBox="1">
              <a:spLocks noChangeArrowheads="1"/>
            </p:cNvSpPr>
            <p:nvPr/>
          </p:nvSpPr>
          <p:spPr bwMode="auto">
            <a:xfrm>
              <a:off x="285752" y="2068289"/>
              <a:ext cx="1500166" cy="646331"/>
            </a:xfrm>
            <a:prstGeom prst="rect">
              <a:avLst/>
            </a:prstGeom>
            <a:noFill/>
            <a:ln w="9525">
              <a:noFill/>
              <a:miter lim="800000"/>
              <a:headEnd/>
              <a:tailEnd/>
            </a:ln>
          </p:spPr>
          <p:txBody>
            <a:bodyPr>
              <a:spAutoFit/>
            </a:bodyPr>
            <a:lstStyle/>
            <a:p>
              <a:r>
                <a:rPr lang="hu-HU">
                  <a:latin typeface="Calibri" pitchFamily="34" charset="0"/>
                </a:rPr>
                <a:t>Ásványi csoportlelkek</a:t>
              </a:r>
            </a:p>
          </p:txBody>
        </p:sp>
      </p:grpSp>
      <p:grpSp>
        <p:nvGrpSpPr>
          <p:cNvPr id="13" name="Csoportba foglalás 76"/>
          <p:cNvGrpSpPr>
            <a:grpSpLocks/>
          </p:cNvGrpSpPr>
          <p:nvPr/>
        </p:nvGrpSpPr>
        <p:grpSpPr bwMode="auto">
          <a:xfrm>
            <a:off x="357188" y="3143250"/>
            <a:ext cx="2714625" cy="1214438"/>
            <a:chOff x="285752" y="3143248"/>
            <a:chExt cx="2714580" cy="1214446"/>
          </a:xfrm>
        </p:grpSpPr>
        <p:pic>
          <p:nvPicPr>
            <p:cNvPr id="17427" name="Picture 3"/>
            <p:cNvPicPr>
              <a:picLocks noChangeAspect="1" noChangeArrowheads="1"/>
            </p:cNvPicPr>
            <p:nvPr/>
          </p:nvPicPr>
          <p:blipFill>
            <a:blip r:embed="rId4"/>
            <a:srcRect/>
            <a:stretch>
              <a:fillRect/>
            </a:stretch>
          </p:blipFill>
          <p:spPr bwMode="auto">
            <a:xfrm>
              <a:off x="1785918" y="3143248"/>
              <a:ext cx="1214414" cy="1214446"/>
            </a:xfrm>
            <a:prstGeom prst="rect">
              <a:avLst/>
            </a:prstGeom>
            <a:noFill/>
            <a:ln w="9525">
              <a:noFill/>
              <a:miter lim="800000"/>
              <a:headEnd/>
              <a:tailEnd/>
            </a:ln>
          </p:spPr>
        </p:pic>
        <p:sp>
          <p:nvSpPr>
            <p:cNvPr id="17428" name="Szövegdoboz 65"/>
            <p:cNvSpPr txBox="1">
              <a:spLocks noChangeArrowheads="1"/>
            </p:cNvSpPr>
            <p:nvPr/>
          </p:nvSpPr>
          <p:spPr bwMode="auto">
            <a:xfrm>
              <a:off x="285752" y="3429000"/>
              <a:ext cx="1500166" cy="646331"/>
            </a:xfrm>
            <a:prstGeom prst="rect">
              <a:avLst/>
            </a:prstGeom>
            <a:noFill/>
            <a:ln w="9525">
              <a:noFill/>
              <a:miter lim="800000"/>
              <a:headEnd/>
              <a:tailEnd/>
            </a:ln>
          </p:spPr>
          <p:txBody>
            <a:bodyPr>
              <a:spAutoFit/>
            </a:bodyPr>
            <a:lstStyle/>
            <a:p>
              <a:r>
                <a:rPr lang="hu-HU">
                  <a:latin typeface="Calibri" pitchFamily="34" charset="0"/>
                </a:rPr>
                <a:t>Növényi csoportlelkek</a:t>
              </a:r>
            </a:p>
          </p:txBody>
        </p:sp>
      </p:grpSp>
      <p:grpSp>
        <p:nvGrpSpPr>
          <p:cNvPr id="14" name="Csoportba foglalás 78"/>
          <p:cNvGrpSpPr>
            <a:grpSpLocks/>
          </p:cNvGrpSpPr>
          <p:nvPr/>
        </p:nvGrpSpPr>
        <p:grpSpPr bwMode="auto">
          <a:xfrm>
            <a:off x="285750" y="4429125"/>
            <a:ext cx="2714625" cy="1357313"/>
            <a:chOff x="285752" y="4429132"/>
            <a:chExt cx="2714580" cy="1357322"/>
          </a:xfrm>
        </p:grpSpPr>
        <p:pic>
          <p:nvPicPr>
            <p:cNvPr id="17425" name="Picture 4"/>
            <p:cNvPicPr>
              <a:picLocks noChangeAspect="1" noChangeArrowheads="1"/>
            </p:cNvPicPr>
            <p:nvPr/>
          </p:nvPicPr>
          <p:blipFill>
            <a:blip r:embed="rId5"/>
            <a:srcRect/>
            <a:stretch>
              <a:fillRect/>
            </a:stretch>
          </p:blipFill>
          <p:spPr bwMode="auto">
            <a:xfrm>
              <a:off x="1785918" y="4429132"/>
              <a:ext cx="1214414" cy="1357322"/>
            </a:xfrm>
            <a:prstGeom prst="rect">
              <a:avLst/>
            </a:prstGeom>
            <a:noFill/>
            <a:ln w="9525">
              <a:noFill/>
              <a:miter lim="800000"/>
              <a:headEnd/>
              <a:tailEnd/>
            </a:ln>
          </p:spPr>
        </p:pic>
        <p:sp>
          <p:nvSpPr>
            <p:cNvPr id="17426" name="Szövegdoboz 66"/>
            <p:cNvSpPr txBox="1">
              <a:spLocks noChangeArrowheads="1"/>
            </p:cNvSpPr>
            <p:nvPr/>
          </p:nvSpPr>
          <p:spPr bwMode="auto">
            <a:xfrm>
              <a:off x="285752" y="4714884"/>
              <a:ext cx="1500166" cy="646331"/>
            </a:xfrm>
            <a:prstGeom prst="rect">
              <a:avLst/>
            </a:prstGeom>
            <a:noFill/>
            <a:ln w="9525">
              <a:noFill/>
              <a:miter lim="800000"/>
              <a:headEnd/>
              <a:tailEnd/>
            </a:ln>
          </p:spPr>
          <p:txBody>
            <a:bodyPr>
              <a:spAutoFit/>
            </a:bodyPr>
            <a:lstStyle/>
            <a:p>
              <a:r>
                <a:rPr lang="hu-HU">
                  <a:latin typeface="Calibri" pitchFamily="34" charset="0"/>
                </a:rPr>
                <a:t>Állati csoportlelkek</a:t>
              </a:r>
            </a:p>
          </p:txBody>
        </p:sp>
      </p:grpSp>
      <p:grpSp>
        <p:nvGrpSpPr>
          <p:cNvPr id="9" name="Group 8"/>
          <p:cNvGrpSpPr>
            <a:grpSpLocks/>
          </p:cNvGrpSpPr>
          <p:nvPr/>
        </p:nvGrpSpPr>
        <p:grpSpPr bwMode="auto">
          <a:xfrm>
            <a:off x="857250" y="5357813"/>
            <a:ext cx="808038" cy="720725"/>
            <a:chOff x="857250" y="5357813"/>
            <a:chExt cx="808038" cy="720725"/>
          </a:xfrm>
        </p:grpSpPr>
        <p:cxnSp>
          <p:nvCxnSpPr>
            <p:cNvPr id="34" name="Egyenes összekötő nyíllal 33"/>
            <p:cNvCxnSpPr>
              <a:endCxn id="27" idx="1"/>
            </p:cNvCxnSpPr>
            <p:nvPr/>
          </p:nvCxnSpPr>
          <p:spPr bwMode="auto">
            <a:xfrm>
              <a:off x="857250" y="5857875"/>
              <a:ext cx="808038" cy="220663"/>
            </a:xfrm>
            <a:prstGeom prst="straightConnector1">
              <a:avLst/>
            </a:prstGeom>
            <a:ln w="19050">
              <a:solidFill>
                <a:schemeClr val="accent2">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0" name="Egyenes összekötő 69"/>
            <p:cNvCxnSpPr/>
            <p:nvPr/>
          </p:nvCxnSpPr>
          <p:spPr bwMode="auto">
            <a:xfrm rot="5400000">
              <a:off x="608013" y="5607050"/>
              <a:ext cx="500062" cy="1588"/>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7"/>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left)">
                                      <p:cBhvr>
                                        <p:cTn id="14" dur="500"/>
                                        <p:tgtEl>
                                          <p:spTgt spid="12"/>
                                        </p:tgtEl>
                                      </p:cBhvr>
                                    </p:animEffect>
                                  </p:childTnLst>
                                </p:cTn>
                              </p:par>
                            </p:childTnLst>
                          </p:cTn>
                        </p:par>
                        <p:par>
                          <p:cTn id="15" fill="hold" nodeType="withGroup">
                            <p:stCondLst>
                              <p:cond delay="500"/>
                            </p:stCondLst>
                            <p:childTnLst>
                              <p:par>
                                <p:cTn id="16" presetID="22" presetClass="entr" presetSubtype="8"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childTnLst>
                          </p:cTn>
                        </p:par>
                        <p:par>
                          <p:cTn id="24" fill="hold" nodeType="afterGroup">
                            <p:stCondLst>
                              <p:cond delay="500"/>
                            </p:stCondLst>
                            <p:childTnLst>
                              <p:par>
                                <p:cTn id="25" presetID="22" presetClass="entr" presetSubtype="8"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childTnLst>
                          </p:cTn>
                        </p:par>
                        <p:par>
                          <p:cTn id="33" fill="hold" nodeType="afterGroup">
                            <p:stCondLst>
                              <p:cond delay="500"/>
                            </p:stCondLst>
                            <p:childTnLst>
                              <p:par>
                                <p:cTn id="34" presetID="22" presetClass="entr" presetSubtype="8" fill="hold"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left)">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childTnLst>
                          </p:cTn>
                        </p:par>
                        <p:par>
                          <p:cTn id="42" fill="hold">
                            <p:stCondLst>
                              <p:cond delay="500"/>
                            </p:stCondLst>
                            <p:childTnLst>
                              <p:par>
                                <p:cTn id="43" presetID="22" presetClass="entr" presetSubtype="8" fill="hold" grpId="0" nodeType="after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wipe(left)">
                                      <p:cBhvr>
                                        <p:cTn id="45" dur="500"/>
                                        <p:tgtEl>
                                          <p:spTgt spid="27"/>
                                        </p:tgtEl>
                                      </p:cBhvr>
                                    </p:animEffect>
                                  </p:childTnLst>
                                </p:cTn>
                              </p:par>
                            </p:childTnLst>
                          </p:cTn>
                        </p:par>
                        <p:par>
                          <p:cTn id="46" fill="hold">
                            <p:stCondLst>
                              <p:cond delay="1000"/>
                            </p:stCondLst>
                            <p:childTnLst>
                              <p:par>
                                <p:cTn id="47" presetID="22" presetClass="entr" presetSubtype="8" fill="hold" nodeType="afterEffect">
                                  <p:stCondLst>
                                    <p:cond delay="0"/>
                                  </p:stCondLst>
                                  <p:childTnLst>
                                    <p:set>
                                      <p:cBhvr>
                                        <p:cTn id="48" dur="1" fill="hold">
                                          <p:stCondLst>
                                            <p:cond delay="0"/>
                                          </p:stCondLst>
                                        </p:cTn>
                                        <p:tgtEl>
                                          <p:spTgt spid="35"/>
                                        </p:tgtEl>
                                        <p:attrNameLst>
                                          <p:attrName>style.visibility</p:attrName>
                                        </p:attrNameLst>
                                      </p:cBhvr>
                                      <p:to>
                                        <p:strVal val="visible"/>
                                      </p:to>
                                    </p:set>
                                    <p:animEffect transition="in" filter="wipe(left)">
                                      <p:cBhvr>
                                        <p:cTn id="49" dur="500"/>
                                        <p:tgtEl>
                                          <p:spTgt spid="35"/>
                                        </p:tgtEl>
                                      </p:cBhvr>
                                    </p:animEffect>
                                  </p:childTnLst>
                                </p:cTn>
                              </p:par>
                            </p:childTnLst>
                          </p:cTn>
                        </p:par>
                        <p:par>
                          <p:cTn id="50" fill="hold">
                            <p:stCondLst>
                              <p:cond delay="1500"/>
                            </p:stCondLst>
                            <p:childTnLst>
                              <p:par>
                                <p:cTn id="51" presetID="22" presetClass="entr" presetSubtype="8" fill="hold" grpId="0" nodeType="after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wipe(left)">
                                      <p:cBhvr>
                                        <p:cTn id="5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6" grpId="0"/>
      <p:bldP spid="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ím 1"/>
          <p:cNvSpPr>
            <a:spLocks noGrp="1"/>
          </p:cNvSpPr>
          <p:nvPr>
            <p:ph type="title"/>
          </p:nvPr>
        </p:nvSpPr>
        <p:spPr/>
        <p:txBody>
          <a:bodyPr/>
          <a:lstStyle/>
          <a:p>
            <a:pPr fontAlgn="auto">
              <a:spcAft>
                <a:spcPts val="0"/>
              </a:spcAft>
              <a:defRPr/>
            </a:pPr>
            <a:r>
              <a:rPr lang="hu-HU" smtClean="0"/>
              <a:t>A fejlődés fokozatai</a:t>
            </a:r>
          </a:p>
        </p:txBody>
      </p:sp>
      <p:sp>
        <p:nvSpPr>
          <p:cNvPr id="5" name="Dia számának helye 4"/>
          <p:cNvSpPr>
            <a:spLocks noGrp="1"/>
          </p:cNvSpPr>
          <p:nvPr>
            <p:ph type="sldNum" sz="quarter" idx="12"/>
          </p:nvPr>
        </p:nvSpPr>
        <p:spPr/>
        <p:txBody>
          <a:bodyPr/>
          <a:lstStyle/>
          <a:p>
            <a:pPr>
              <a:defRPr/>
            </a:pPr>
            <a:fld id="{E1628E67-6E01-4CE1-9212-A4A9284E473E}" type="slidenum">
              <a:rPr lang="hu-HU"/>
              <a:pPr>
                <a:defRPr/>
              </a:pPr>
              <a:t>5</a:t>
            </a:fld>
            <a:endParaRPr lang="hu-HU" dirty="0"/>
          </a:p>
        </p:txBody>
      </p:sp>
      <p:sp>
        <p:nvSpPr>
          <p:cNvPr id="7" name="Szövegdoboz 6"/>
          <p:cNvSpPr txBox="1">
            <a:spLocks noChangeArrowheads="1"/>
          </p:cNvSpPr>
          <p:nvPr/>
        </p:nvSpPr>
        <p:spPr bwMode="auto">
          <a:xfrm>
            <a:off x="285750" y="1357313"/>
            <a:ext cx="4071938" cy="461962"/>
          </a:xfrm>
          <a:prstGeom prst="rect">
            <a:avLst/>
          </a:prstGeom>
          <a:noFill/>
          <a:ln w="9525">
            <a:noFill/>
            <a:miter lim="800000"/>
            <a:headEnd/>
            <a:tailEnd/>
          </a:ln>
        </p:spPr>
        <p:txBody>
          <a:bodyPr>
            <a:spAutoFit/>
          </a:bodyPr>
          <a:lstStyle/>
          <a:p>
            <a:r>
              <a:rPr lang="hu-HU" sz="2400" u="sng">
                <a:latin typeface="Calibri" pitchFamily="34" charset="0"/>
              </a:rPr>
              <a:t>Az emberi létforma</a:t>
            </a:r>
          </a:p>
        </p:txBody>
      </p:sp>
      <p:pic>
        <p:nvPicPr>
          <p:cNvPr id="2052" name="Picture 4"/>
          <p:cNvPicPr>
            <a:picLocks noChangeAspect="1" noChangeArrowheads="1"/>
          </p:cNvPicPr>
          <p:nvPr/>
        </p:nvPicPr>
        <p:blipFill>
          <a:blip r:embed="rId2"/>
          <a:srcRect/>
          <a:stretch>
            <a:fillRect/>
          </a:stretch>
        </p:blipFill>
        <p:spPr bwMode="auto">
          <a:xfrm>
            <a:off x="5357813" y="1785938"/>
            <a:ext cx="1285875" cy="1925637"/>
          </a:xfrm>
          <a:prstGeom prst="rect">
            <a:avLst/>
          </a:prstGeom>
          <a:noFill/>
          <a:ln w="9525">
            <a:noFill/>
            <a:miter lim="800000"/>
            <a:headEnd/>
            <a:tailEnd/>
          </a:ln>
        </p:spPr>
      </p:pic>
      <p:pic>
        <p:nvPicPr>
          <p:cNvPr id="13" name="Picture 10" descr="Photo of Moai"/>
          <p:cNvPicPr>
            <a:picLocks noChangeAspect="1" noChangeArrowheads="1"/>
          </p:cNvPicPr>
          <p:nvPr/>
        </p:nvPicPr>
        <p:blipFill>
          <a:blip r:embed="rId3"/>
          <a:srcRect/>
          <a:stretch>
            <a:fillRect/>
          </a:stretch>
        </p:blipFill>
        <p:spPr bwMode="auto">
          <a:xfrm>
            <a:off x="2000250" y="1785938"/>
            <a:ext cx="1285875" cy="1928812"/>
          </a:xfrm>
          <a:prstGeom prst="rect">
            <a:avLst/>
          </a:prstGeom>
          <a:noFill/>
          <a:ln w="9525">
            <a:noFill/>
            <a:miter lim="800000"/>
            <a:headEnd/>
            <a:tailEnd/>
          </a:ln>
        </p:spPr>
      </p:pic>
      <p:pic>
        <p:nvPicPr>
          <p:cNvPr id="19462" name="Picture 5"/>
          <p:cNvPicPr>
            <a:picLocks noChangeAspect="1" noChangeArrowheads="1"/>
          </p:cNvPicPr>
          <p:nvPr/>
        </p:nvPicPr>
        <p:blipFill>
          <a:blip r:embed="rId4"/>
          <a:srcRect/>
          <a:stretch>
            <a:fillRect/>
          </a:stretch>
        </p:blipFill>
        <p:spPr bwMode="auto">
          <a:xfrm>
            <a:off x="4567238" y="3424238"/>
            <a:ext cx="9525" cy="9525"/>
          </a:xfrm>
          <a:prstGeom prst="rect">
            <a:avLst/>
          </a:prstGeom>
          <a:noFill/>
          <a:ln w="9525">
            <a:noFill/>
            <a:miter lim="800000"/>
            <a:headEnd/>
            <a:tailEnd/>
          </a:ln>
        </p:spPr>
      </p:pic>
      <p:grpSp>
        <p:nvGrpSpPr>
          <p:cNvPr id="2" name="Csoportba foglalás 29"/>
          <p:cNvGrpSpPr>
            <a:grpSpLocks/>
          </p:cNvGrpSpPr>
          <p:nvPr/>
        </p:nvGrpSpPr>
        <p:grpSpPr bwMode="auto">
          <a:xfrm>
            <a:off x="428625" y="1785938"/>
            <a:ext cx="642938" cy="1857375"/>
            <a:chOff x="428596" y="1785926"/>
            <a:chExt cx="642942" cy="1857388"/>
          </a:xfrm>
        </p:grpSpPr>
        <p:sp>
          <p:nvSpPr>
            <p:cNvPr id="19" name="Téglalap 18"/>
            <p:cNvSpPr/>
            <p:nvPr/>
          </p:nvSpPr>
          <p:spPr>
            <a:xfrm>
              <a:off x="428596" y="1785926"/>
              <a:ext cx="571504"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hu-HU"/>
            </a:p>
          </p:txBody>
        </p:sp>
        <p:sp>
          <p:nvSpPr>
            <p:cNvPr id="19477" name="Szövegdoboz 19"/>
            <p:cNvSpPr txBox="1">
              <a:spLocks noChangeArrowheads="1"/>
            </p:cNvSpPr>
            <p:nvPr/>
          </p:nvSpPr>
          <p:spPr bwMode="auto">
            <a:xfrm>
              <a:off x="428596" y="2143116"/>
              <a:ext cx="642942" cy="1015663"/>
            </a:xfrm>
            <a:prstGeom prst="rect">
              <a:avLst/>
            </a:prstGeom>
            <a:noFill/>
            <a:ln w="9525">
              <a:noFill/>
              <a:miter lim="800000"/>
              <a:headEnd/>
              <a:tailEnd/>
            </a:ln>
          </p:spPr>
          <p:txBody>
            <a:bodyPr>
              <a:spAutoFit/>
            </a:bodyPr>
            <a:lstStyle/>
            <a:p>
              <a:r>
                <a:rPr lang="en-US" sz="6000">
                  <a:solidFill>
                    <a:schemeClr val="bg1"/>
                  </a:solidFill>
                  <a:latin typeface="Calibri" pitchFamily="34" charset="0"/>
                </a:rPr>
                <a:t>?</a:t>
              </a:r>
              <a:endParaRPr lang="hu-HU" sz="6000">
                <a:solidFill>
                  <a:schemeClr val="bg1"/>
                </a:solidFill>
                <a:latin typeface="Calibri" pitchFamily="34" charset="0"/>
              </a:endParaRPr>
            </a:p>
          </p:txBody>
        </p:sp>
      </p:grpSp>
      <p:grpSp>
        <p:nvGrpSpPr>
          <p:cNvPr id="3" name="Csoportba foglalás 31"/>
          <p:cNvGrpSpPr>
            <a:grpSpLocks/>
          </p:cNvGrpSpPr>
          <p:nvPr/>
        </p:nvGrpSpPr>
        <p:grpSpPr bwMode="auto">
          <a:xfrm>
            <a:off x="6929438" y="1785938"/>
            <a:ext cx="642937" cy="1857375"/>
            <a:chOff x="6929454" y="1785926"/>
            <a:chExt cx="642942" cy="1857388"/>
          </a:xfrm>
        </p:grpSpPr>
        <p:sp>
          <p:nvSpPr>
            <p:cNvPr id="21" name="Téglalap 20"/>
            <p:cNvSpPr/>
            <p:nvPr/>
          </p:nvSpPr>
          <p:spPr>
            <a:xfrm>
              <a:off x="6929454" y="1785926"/>
              <a:ext cx="642942"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hu-HU"/>
            </a:p>
          </p:txBody>
        </p:sp>
        <p:sp>
          <p:nvSpPr>
            <p:cNvPr id="19475" name="Szövegdoboz 21"/>
            <p:cNvSpPr txBox="1">
              <a:spLocks noChangeArrowheads="1"/>
            </p:cNvSpPr>
            <p:nvPr/>
          </p:nvSpPr>
          <p:spPr bwMode="auto">
            <a:xfrm>
              <a:off x="6929454" y="2214554"/>
              <a:ext cx="642942" cy="1015663"/>
            </a:xfrm>
            <a:prstGeom prst="rect">
              <a:avLst/>
            </a:prstGeom>
            <a:noFill/>
            <a:ln w="9525">
              <a:noFill/>
              <a:miter lim="800000"/>
              <a:headEnd/>
              <a:tailEnd/>
            </a:ln>
          </p:spPr>
          <p:txBody>
            <a:bodyPr>
              <a:spAutoFit/>
            </a:bodyPr>
            <a:lstStyle/>
            <a:p>
              <a:r>
                <a:rPr lang="en-US" sz="6000">
                  <a:solidFill>
                    <a:srgbClr val="FFFF00"/>
                  </a:solidFill>
                  <a:latin typeface="Calibri" pitchFamily="34" charset="0"/>
                </a:rPr>
                <a:t>?</a:t>
              </a:r>
              <a:endParaRPr lang="hu-HU" sz="6000">
                <a:solidFill>
                  <a:srgbClr val="FFFF00"/>
                </a:solidFill>
                <a:latin typeface="Calibri" pitchFamily="34" charset="0"/>
              </a:endParaRPr>
            </a:p>
          </p:txBody>
        </p:sp>
      </p:grpSp>
      <p:pic>
        <p:nvPicPr>
          <p:cNvPr id="23" name="Kép 22" descr="cro_magnon_3.jpg"/>
          <p:cNvPicPr>
            <a:picLocks noChangeAspect="1"/>
          </p:cNvPicPr>
          <p:nvPr/>
        </p:nvPicPr>
        <p:blipFill>
          <a:blip r:embed="rId5"/>
          <a:srcRect/>
          <a:stretch>
            <a:fillRect/>
          </a:stretch>
        </p:blipFill>
        <p:spPr bwMode="auto">
          <a:xfrm>
            <a:off x="3538538" y="1785938"/>
            <a:ext cx="1562100" cy="1919287"/>
          </a:xfrm>
          <a:prstGeom prst="rect">
            <a:avLst/>
          </a:prstGeom>
          <a:noFill/>
          <a:ln w="9525">
            <a:noFill/>
            <a:miter lim="800000"/>
            <a:headEnd/>
            <a:tailEnd/>
          </a:ln>
        </p:spPr>
      </p:pic>
      <p:sp>
        <p:nvSpPr>
          <p:cNvPr id="11" name="Szövegdoboz 10"/>
          <p:cNvSpPr txBox="1">
            <a:spLocks noChangeArrowheads="1"/>
          </p:cNvSpPr>
          <p:nvPr/>
        </p:nvSpPr>
        <p:spPr bwMode="auto">
          <a:xfrm>
            <a:off x="357188" y="4000500"/>
            <a:ext cx="6143625" cy="461963"/>
          </a:xfrm>
          <a:prstGeom prst="rect">
            <a:avLst/>
          </a:prstGeom>
          <a:noFill/>
          <a:ln w="9525">
            <a:noFill/>
            <a:miter lim="800000"/>
            <a:headEnd/>
            <a:tailEnd/>
          </a:ln>
        </p:spPr>
        <p:txBody>
          <a:bodyPr>
            <a:spAutoFit/>
          </a:bodyPr>
          <a:lstStyle/>
          <a:p>
            <a:r>
              <a:rPr lang="hu-HU" sz="2400" u="sng">
                <a:latin typeface="Calibri" pitchFamily="34" charset="0"/>
              </a:rPr>
              <a:t>Elérendő fejlettségi szint </a:t>
            </a:r>
            <a:r>
              <a:rPr lang="hu-HU" sz="2400">
                <a:latin typeface="Calibri" pitchFamily="34" charset="0"/>
              </a:rPr>
              <a:t>(e láncperiódusban)</a:t>
            </a:r>
            <a:endParaRPr lang="hu-HU" sz="2400" u="sng">
              <a:latin typeface="Calibri" pitchFamily="34" charset="0"/>
            </a:endParaRPr>
          </a:p>
        </p:txBody>
      </p:sp>
      <p:sp>
        <p:nvSpPr>
          <p:cNvPr id="25" name="Szövegdoboz 24"/>
          <p:cNvSpPr txBox="1">
            <a:spLocks noChangeArrowheads="1"/>
          </p:cNvSpPr>
          <p:nvPr/>
        </p:nvSpPr>
        <p:spPr bwMode="auto">
          <a:xfrm>
            <a:off x="357188" y="4643438"/>
            <a:ext cx="8501062" cy="1508125"/>
          </a:xfrm>
          <a:prstGeom prst="rect">
            <a:avLst/>
          </a:prstGeom>
          <a:noFill/>
          <a:ln w="9525">
            <a:noFill/>
            <a:miter lim="800000"/>
            <a:headEnd/>
            <a:tailEnd/>
          </a:ln>
        </p:spPr>
        <p:txBody>
          <a:bodyPr>
            <a:spAutoFit/>
          </a:bodyPr>
          <a:lstStyle/>
          <a:p>
            <a:r>
              <a:rPr lang="en-US" sz="2000">
                <a:latin typeface="Calibri" pitchFamily="34" charset="0"/>
              </a:rPr>
              <a:t>Isteni k</a:t>
            </a:r>
            <a:r>
              <a:rPr lang="hu-HU" sz="2000">
                <a:latin typeface="Calibri" pitchFamily="34" charset="0"/>
              </a:rPr>
              <a:t>épességeink maradéktalan kiteljesítése, az EGYség felismerése, és így: </a:t>
            </a:r>
          </a:p>
          <a:p>
            <a:r>
              <a:rPr lang="hu-HU" sz="2400">
                <a:latin typeface="Calibri" pitchFamily="34" charset="0"/>
              </a:rPr>
              <a:t> </a:t>
            </a:r>
            <a:r>
              <a:rPr lang="en-US" sz="2400">
                <a:latin typeface="Calibri" pitchFamily="34" charset="0"/>
              </a:rPr>
              <a:t>AKARAT</a:t>
            </a:r>
            <a:r>
              <a:rPr lang="hu-HU" sz="2400">
                <a:latin typeface="Calibri" pitchFamily="34" charset="0"/>
              </a:rPr>
              <a:t> 	-</a:t>
            </a:r>
            <a:r>
              <a:rPr lang="en-US" sz="2400">
                <a:latin typeface="Calibri" pitchFamily="34" charset="0"/>
              </a:rPr>
              <a:t>&gt; Mindenhat</a:t>
            </a:r>
            <a:r>
              <a:rPr lang="hu-HU" sz="2400">
                <a:latin typeface="Calibri" pitchFamily="34" charset="0"/>
              </a:rPr>
              <a:t>óság</a:t>
            </a:r>
          </a:p>
          <a:p>
            <a:r>
              <a:rPr lang="hu-HU" sz="2400">
                <a:latin typeface="Calibri" pitchFamily="34" charset="0"/>
              </a:rPr>
              <a:t> BÖLCSESSÉG 	-</a:t>
            </a:r>
            <a:r>
              <a:rPr lang="en-US" sz="2400">
                <a:latin typeface="Calibri" pitchFamily="34" charset="0"/>
              </a:rPr>
              <a:t>&gt; Mindenhol jelenl</a:t>
            </a:r>
            <a:r>
              <a:rPr lang="hu-HU" sz="2400">
                <a:latin typeface="Calibri" pitchFamily="34" charset="0"/>
              </a:rPr>
              <a:t>ét </a:t>
            </a:r>
          </a:p>
          <a:p>
            <a:r>
              <a:rPr lang="hu-HU" sz="2400">
                <a:latin typeface="Calibri" pitchFamily="34" charset="0"/>
              </a:rPr>
              <a:t> ÉRTELEM	-</a:t>
            </a:r>
            <a:r>
              <a:rPr lang="en-US" sz="2400">
                <a:latin typeface="Calibri" pitchFamily="34" charset="0"/>
              </a:rPr>
              <a:t>&gt; </a:t>
            </a:r>
            <a:r>
              <a:rPr lang="hu-HU" sz="2400">
                <a:latin typeface="Calibri" pitchFamily="34" charset="0"/>
              </a:rPr>
              <a:t>Mindentudás</a:t>
            </a:r>
          </a:p>
        </p:txBody>
      </p:sp>
      <p:grpSp>
        <p:nvGrpSpPr>
          <p:cNvPr id="6" name="Csoportba foglalás 30"/>
          <p:cNvGrpSpPr>
            <a:grpSpLocks/>
          </p:cNvGrpSpPr>
          <p:nvPr/>
        </p:nvGrpSpPr>
        <p:grpSpPr bwMode="auto">
          <a:xfrm>
            <a:off x="1000125" y="1785938"/>
            <a:ext cx="642938" cy="1857375"/>
            <a:chOff x="1000100" y="1785926"/>
            <a:chExt cx="642942" cy="1857388"/>
          </a:xfrm>
        </p:grpSpPr>
        <p:sp>
          <p:nvSpPr>
            <p:cNvPr id="26" name="Téglalap 25"/>
            <p:cNvSpPr/>
            <p:nvPr/>
          </p:nvSpPr>
          <p:spPr>
            <a:xfrm>
              <a:off x="1000100" y="1785926"/>
              <a:ext cx="571504"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hu-HU"/>
            </a:p>
          </p:txBody>
        </p:sp>
        <p:sp>
          <p:nvSpPr>
            <p:cNvPr id="19473" name="Szövegdoboz 26"/>
            <p:cNvSpPr txBox="1">
              <a:spLocks noChangeArrowheads="1"/>
            </p:cNvSpPr>
            <p:nvPr/>
          </p:nvSpPr>
          <p:spPr bwMode="auto">
            <a:xfrm>
              <a:off x="1000100" y="2143116"/>
              <a:ext cx="642942" cy="1015663"/>
            </a:xfrm>
            <a:prstGeom prst="rect">
              <a:avLst/>
            </a:prstGeom>
            <a:noFill/>
            <a:ln w="9525">
              <a:noFill/>
              <a:miter lim="800000"/>
              <a:headEnd/>
              <a:tailEnd/>
            </a:ln>
          </p:spPr>
          <p:txBody>
            <a:bodyPr>
              <a:spAutoFit/>
            </a:bodyPr>
            <a:lstStyle/>
            <a:p>
              <a:r>
                <a:rPr lang="en-US" sz="6000">
                  <a:solidFill>
                    <a:schemeClr val="bg1"/>
                  </a:solidFill>
                  <a:latin typeface="Calibri" pitchFamily="34" charset="0"/>
                </a:rPr>
                <a:t>?</a:t>
              </a:r>
              <a:endParaRPr lang="hu-HU" sz="6000">
                <a:solidFill>
                  <a:schemeClr val="bg1"/>
                </a:solidFill>
                <a:latin typeface="Calibri" pitchFamily="34" charset="0"/>
              </a:endParaRPr>
            </a:p>
          </p:txBody>
        </p:sp>
      </p:grpSp>
      <p:grpSp>
        <p:nvGrpSpPr>
          <p:cNvPr id="8" name="Csoportba foglalás 32"/>
          <p:cNvGrpSpPr>
            <a:grpSpLocks/>
          </p:cNvGrpSpPr>
          <p:nvPr/>
        </p:nvGrpSpPr>
        <p:grpSpPr bwMode="auto">
          <a:xfrm>
            <a:off x="7929563" y="1785938"/>
            <a:ext cx="642937" cy="1857375"/>
            <a:chOff x="7929586" y="1785926"/>
            <a:chExt cx="642942" cy="1857388"/>
          </a:xfrm>
        </p:grpSpPr>
        <p:sp>
          <p:nvSpPr>
            <p:cNvPr id="28" name="Téglalap 27"/>
            <p:cNvSpPr/>
            <p:nvPr/>
          </p:nvSpPr>
          <p:spPr>
            <a:xfrm>
              <a:off x="7929586" y="1785926"/>
              <a:ext cx="642942"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hu-HU"/>
            </a:p>
          </p:txBody>
        </p:sp>
        <p:sp>
          <p:nvSpPr>
            <p:cNvPr id="19471" name="Szövegdoboz 28"/>
            <p:cNvSpPr txBox="1">
              <a:spLocks noChangeArrowheads="1"/>
            </p:cNvSpPr>
            <p:nvPr/>
          </p:nvSpPr>
          <p:spPr bwMode="auto">
            <a:xfrm>
              <a:off x="7929586" y="2214554"/>
              <a:ext cx="642942" cy="1015663"/>
            </a:xfrm>
            <a:prstGeom prst="rect">
              <a:avLst/>
            </a:prstGeom>
            <a:noFill/>
            <a:ln w="9525">
              <a:noFill/>
              <a:miter lim="800000"/>
              <a:headEnd/>
              <a:tailEnd/>
            </a:ln>
          </p:spPr>
          <p:txBody>
            <a:bodyPr>
              <a:spAutoFit/>
            </a:bodyPr>
            <a:lstStyle/>
            <a:p>
              <a:r>
                <a:rPr lang="en-US" sz="6000">
                  <a:solidFill>
                    <a:srgbClr val="FFFF00"/>
                  </a:solidFill>
                  <a:latin typeface="Calibri" pitchFamily="34" charset="0"/>
                </a:rPr>
                <a:t>?</a:t>
              </a:r>
              <a:endParaRPr lang="hu-HU" sz="6000">
                <a:solidFill>
                  <a:srgbClr val="FFFF00"/>
                </a:solidFill>
                <a:latin typeface="Calibri"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par>
                          <p:cTn id="11" fill="hold" nodeType="afterGroup">
                            <p:stCondLst>
                              <p:cond delay="0"/>
                            </p:stCondLst>
                            <p:childTnLst>
                              <p:par>
                                <p:cTn id="12" presetID="1" presetClass="entr" presetSubtype="0" fill="hold" nodeType="afterEffect">
                                  <p:stCondLst>
                                    <p:cond delay="500"/>
                                  </p:stCondLst>
                                  <p:childTnLst>
                                    <p:set>
                                      <p:cBhvr>
                                        <p:cTn id="13" dur="1" fill="hold">
                                          <p:stCondLst>
                                            <p:cond delay="0"/>
                                          </p:stCondLst>
                                        </p:cTn>
                                        <p:tgtEl>
                                          <p:spTgt spid="6"/>
                                        </p:tgtEl>
                                        <p:attrNameLst>
                                          <p:attrName>style.visibility</p:attrName>
                                        </p:attrNameLst>
                                      </p:cBhvr>
                                      <p:to>
                                        <p:strVal val="visible"/>
                                      </p:to>
                                    </p:set>
                                  </p:childTnLst>
                                </p:cTn>
                              </p:par>
                            </p:childTnLst>
                          </p:cTn>
                        </p:par>
                        <p:par>
                          <p:cTn id="14" fill="hold" nodeType="afterGroup">
                            <p:stCondLst>
                              <p:cond delay="500"/>
                            </p:stCondLst>
                            <p:childTnLst>
                              <p:par>
                                <p:cTn id="15" presetID="1" presetClass="entr" presetSubtype="0" fill="hold" nodeType="afterEffect">
                                  <p:stCondLst>
                                    <p:cond delay="500"/>
                                  </p:stCondLst>
                                  <p:childTnLst>
                                    <p:set>
                                      <p:cBhvr>
                                        <p:cTn id="16" dur="1" fill="hold">
                                          <p:stCondLst>
                                            <p:cond delay="0"/>
                                          </p:stCondLst>
                                        </p:cTn>
                                        <p:tgtEl>
                                          <p:spTgt spid="13"/>
                                        </p:tgtEl>
                                        <p:attrNameLst>
                                          <p:attrName>style.visibility</p:attrName>
                                        </p:attrNameLst>
                                      </p:cBhvr>
                                      <p:to>
                                        <p:strVal val="visible"/>
                                      </p:to>
                                    </p:set>
                                  </p:childTnLst>
                                </p:cTn>
                              </p:par>
                            </p:childTnLst>
                          </p:cTn>
                        </p:par>
                        <p:par>
                          <p:cTn id="17" fill="hold" nodeType="afterGroup">
                            <p:stCondLst>
                              <p:cond delay="1000"/>
                            </p:stCondLst>
                            <p:childTnLst>
                              <p:par>
                                <p:cTn id="18" presetID="1" presetClass="entr" presetSubtype="0" fill="hold" nodeType="afterEffect">
                                  <p:stCondLst>
                                    <p:cond delay="500"/>
                                  </p:stCondLst>
                                  <p:childTnLst>
                                    <p:set>
                                      <p:cBhvr>
                                        <p:cTn id="19" dur="1" fill="hold">
                                          <p:stCondLst>
                                            <p:cond delay="0"/>
                                          </p:stCondLst>
                                        </p:cTn>
                                        <p:tgtEl>
                                          <p:spTgt spid="23"/>
                                        </p:tgtEl>
                                        <p:attrNameLst>
                                          <p:attrName>style.visibility</p:attrName>
                                        </p:attrNameLst>
                                      </p:cBhvr>
                                      <p:to>
                                        <p:strVal val="visible"/>
                                      </p:to>
                                    </p:set>
                                  </p:childTnLst>
                                </p:cTn>
                              </p:par>
                            </p:childTnLst>
                          </p:cTn>
                        </p:par>
                        <p:par>
                          <p:cTn id="20" fill="hold" nodeType="afterGroup">
                            <p:stCondLst>
                              <p:cond delay="1500"/>
                            </p:stCondLst>
                            <p:childTnLst>
                              <p:par>
                                <p:cTn id="21" presetID="1" presetClass="entr" presetSubtype="0" fill="hold" nodeType="afterEffect">
                                  <p:stCondLst>
                                    <p:cond delay="500"/>
                                  </p:stCondLst>
                                  <p:childTnLst>
                                    <p:set>
                                      <p:cBhvr>
                                        <p:cTn id="22" dur="1" fill="hold">
                                          <p:stCondLst>
                                            <p:cond delay="0"/>
                                          </p:stCondLst>
                                        </p:cTn>
                                        <p:tgtEl>
                                          <p:spTgt spid="2052"/>
                                        </p:tgtEl>
                                        <p:attrNameLst>
                                          <p:attrName>style.visibility</p:attrName>
                                        </p:attrNameLst>
                                      </p:cBhvr>
                                      <p:to>
                                        <p:strVal val="visible"/>
                                      </p:to>
                                    </p:set>
                                  </p:childTnLst>
                                </p:cTn>
                              </p:par>
                            </p:childTnLst>
                          </p:cTn>
                        </p:par>
                        <p:par>
                          <p:cTn id="23" fill="hold" nodeType="afterGroup">
                            <p:stCondLst>
                              <p:cond delay="2000"/>
                            </p:stCondLst>
                            <p:childTnLst>
                              <p:par>
                                <p:cTn id="24" presetID="1" presetClass="entr" presetSubtype="0" fill="hold" nodeType="afterEffect">
                                  <p:stCondLst>
                                    <p:cond delay="500"/>
                                  </p:stCondLst>
                                  <p:childTnLst>
                                    <p:set>
                                      <p:cBhvr>
                                        <p:cTn id="25" dur="1" fill="hold">
                                          <p:stCondLst>
                                            <p:cond delay="0"/>
                                          </p:stCondLst>
                                        </p:cTn>
                                        <p:tgtEl>
                                          <p:spTgt spid="3"/>
                                        </p:tgtEl>
                                        <p:attrNameLst>
                                          <p:attrName>style.visibility</p:attrName>
                                        </p:attrNameLst>
                                      </p:cBhvr>
                                      <p:to>
                                        <p:strVal val="visible"/>
                                      </p:to>
                                    </p:set>
                                  </p:childTnLst>
                                </p:cTn>
                              </p:par>
                            </p:childTnLst>
                          </p:cTn>
                        </p:par>
                        <p:par>
                          <p:cTn id="26" fill="hold" nodeType="afterGroup">
                            <p:stCondLst>
                              <p:cond delay="2500"/>
                            </p:stCondLst>
                            <p:childTnLst>
                              <p:par>
                                <p:cTn id="27" presetID="1" presetClass="entr" presetSubtype="0" fill="hold" nodeType="afterEffect">
                                  <p:stCondLst>
                                    <p:cond delay="50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5">
                                            <p:txEl>
                                              <p:pRg st="0" end="0"/>
                                            </p:txEl>
                                          </p:spTgt>
                                        </p:tgtEl>
                                        <p:attrNameLst>
                                          <p:attrName>style.visibility</p:attrName>
                                        </p:attrNameLst>
                                      </p:cBhvr>
                                      <p:to>
                                        <p:strVal val="visible"/>
                                      </p:to>
                                    </p:set>
                                    <p:animEffect transition="in" filter="wipe(left)">
                                      <p:cBhvr>
                                        <p:cTn id="37" dur="500"/>
                                        <p:tgtEl>
                                          <p:spTgt spid="25">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5">
                                            <p:txEl>
                                              <p:pRg st="1" end="1"/>
                                            </p:txEl>
                                          </p:spTgt>
                                        </p:tgtEl>
                                        <p:attrNameLst>
                                          <p:attrName>style.visibility</p:attrName>
                                        </p:attrNameLst>
                                      </p:cBhvr>
                                      <p:to>
                                        <p:strVal val="visible"/>
                                      </p:to>
                                    </p:set>
                                    <p:animEffect transition="in" filter="wipe(left)">
                                      <p:cBhvr>
                                        <p:cTn id="42" dur="500"/>
                                        <p:tgtEl>
                                          <p:spTgt spid="25">
                                            <p:txEl>
                                              <p:pRg st="1" end="1"/>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5">
                                            <p:txEl>
                                              <p:pRg st="2" end="2"/>
                                            </p:txEl>
                                          </p:spTgt>
                                        </p:tgtEl>
                                        <p:attrNameLst>
                                          <p:attrName>style.visibility</p:attrName>
                                        </p:attrNameLst>
                                      </p:cBhvr>
                                      <p:to>
                                        <p:strVal val="visible"/>
                                      </p:to>
                                    </p:set>
                                    <p:animEffect transition="in" filter="wipe(left)">
                                      <p:cBhvr>
                                        <p:cTn id="47" dur="500"/>
                                        <p:tgtEl>
                                          <p:spTgt spid="25">
                                            <p:txEl>
                                              <p:pRg st="2" end="2"/>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5">
                                            <p:txEl>
                                              <p:pRg st="3" end="3"/>
                                            </p:txEl>
                                          </p:spTgt>
                                        </p:tgtEl>
                                        <p:attrNameLst>
                                          <p:attrName>style.visibility</p:attrName>
                                        </p:attrNameLst>
                                      </p:cBhvr>
                                      <p:to>
                                        <p:strVal val="visible"/>
                                      </p:to>
                                    </p:set>
                                    <p:animEffect transition="in" filter="wipe(left)">
                                      <p:cBhvr>
                                        <p:cTn id="52" dur="500"/>
                                        <p:tgtEl>
                                          <p:spTgt spid="2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2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472488" cy="1143000"/>
          </a:xfrm>
        </p:spPr>
        <p:txBody>
          <a:bodyPr rtlCol="0"/>
          <a:lstStyle/>
          <a:p>
            <a:pPr fontAlgn="auto">
              <a:spcAft>
                <a:spcPts val="0"/>
              </a:spcAft>
              <a:defRPr/>
            </a:pPr>
            <a:r>
              <a:rPr lang="hu-HU" dirty="0" smtClean="0"/>
              <a:t>Az Emberi fejlődés Fő Törvényei</a:t>
            </a:r>
          </a:p>
        </p:txBody>
      </p:sp>
      <p:sp>
        <p:nvSpPr>
          <p:cNvPr id="3" name="Tartalom helye 2"/>
          <p:cNvSpPr>
            <a:spLocks noGrp="1"/>
          </p:cNvSpPr>
          <p:nvPr>
            <p:ph idx="1"/>
          </p:nvPr>
        </p:nvSpPr>
        <p:spPr>
          <a:xfrm>
            <a:off x="214313" y="1571625"/>
            <a:ext cx="2214562" cy="3500438"/>
          </a:xfrm>
          <a:ln>
            <a:solidFill>
              <a:schemeClr val="accent1">
                <a:shade val="50000"/>
                <a:satMod val="103000"/>
              </a:schemeClr>
            </a:solidFill>
          </a:ln>
        </p:spPr>
        <p:txBody>
          <a:bodyPr rtlCol="0">
            <a:normAutofit/>
          </a:bodyPr>
          <a:lstStyle/>
          <a:p>
            <a:pPr fontAlgn="auto">
              <a:spcAft>
                <a:spcPts val="0"/>
              </a:spcAft>
              <a:buFont typeface="Arial" pitchFamily="34" charset="0"/>
              <a:buNone/>
              <a:defRPr/>
            </a:pPr>
            <a:r>
              <a:rPr lang="hu-HU" sz="2400" dirty="0" smtClean="0">
                <a:solidFill>
                  <a:srgbClr val="FF0000"/>
                </a:solidFill>
              </a:rPr>
              <a:t>Reinkarnáció</a:t>
            </a:r>
          </a:p>
          <a:p>
            <a:pPr marL="0" fontAlgn="auto">
              <a:spcAft>
                <a:spcPts val="0"/>
              </a:spcAft>
              <a:buFont typeface="Arial" pitchFamily="34" charset="0"/>
              <a:buNone/>
              <a:defRPr/>
            </a:pPr>
            <a:r>
              <a:rPr lang="hu-HU" sz="2000" dirty="0" smtClean="0"/>
              <a:t>A fejlődés útja hosszú, sok-sok testet öltésen át vezet el a kitűzött célhoz.</a:t>
            </a:r>
          </a:p>
        </p:txBody>
      </p:sp>
      <p:sp>
        <p:nvSpPr>
          <p:cNvPr id="5" name="Dia számának helye 4"/>
          <p:cNvSpPr>
            <a:spLocks noGrp="1"/>
          </p:cNvSpPr>
          <p:nvPr>
            <p:ph type="sldNum" sz="quarter" idx="12"/>
          </p:nvPr>
        </p:nvSpPr>
        <p:spPr/>
        <p:txBody>
          <a:bodyPr/>
          <a:lstStyle/>
          <a:p>
            <a:pPr>
              <a:defRPr/>
            </a:pPr>
            <a:fld id="{941C98EA-D98D-48A4-A962-7D231E21EC89}" type="slidenum">
              <a:rPr lang="hu-HU"/>
              <a:pPr>
                <a:defRPr/>
              </a:pPr>
              <a:t>6</a:t>
            </a:fld>
            <a:endParaRPr lang="hu-HU" dirty="0"/>
          </a:p>
        </p:txBody>
      </p:sp>
      <p:sp>
        <p:nvSpPr>
          <p:cNvPr id="6" name="Tartalom helye 2"/>
          <p:cNvSpPr txBox="1">
            <a:spLocks/>
          </p:cNvSpPr>
          <p:nvPr/>
        </p:nvSpPr>
        <p:spPr>
          <a:xfrm>
            <a:off x="2500313" y="1571625"/>
            <a:ext cx="1957387" cy="3500438"/>
          </a:xfrm>
          <a:prstGeom prst="rect">
            <a:avLst/>
          </a:prstGeom>
          <a:ln>
            <a:solidFill>
              <a:schemeClr val="accent1">
                <a:shade val="50000"/>
                <a:satMod val="103000"/>
              </a:schemeClr>
            </a:solidFill>
          </a:ln>
        </p:spPr>
        <p:txBody>
          <a:bodyPr>
            <a:normAutofit/>
          </a:bodyPr>
          <a:lstStyle/>
          <a:p>
            <a:pPr marL="342900" indent="-342900" fontAlgn="auto">
              <a:spcBef>
                <a:spcPct val="20000"/>
              </a:spcBef>
              <a:spcAft>
                <a:spcPts val="0"/>
              </a:spcAft>
              <a:defRPr/>
            </a:pPr>
            <a:r>
              <a:rPr lang="hu-HU" sz="2400" dirty="0">
                <a:solidFill>
                  <a:srgbClr val="FF0000"/>
                </a:solidFill>
                <a:latin typeface="+mn-lt"/>
                <a:cs typeface="+mn-cs"/>
              </a:rPr>
              <a:t>Karma</a:t>
            </a:r>
          </a:p>
          <a:p>
            <a:pPr indent="-342900" fontAlgn="auto">
              <a:spcBef>
                <a:spcPct val="20000"/>
              </a:spcBef>
              <a:spcAft>
                <a:spcPts val="0"/>
              </a:spcAft>
              <a:defRPr/>
            </a:pPr>
            <a:r>
              <a:rPr lang="hu-HU" sz="2000" dirty="0">
                <a:latin typeface="+mn-lt"/>
                <a:cs typeface="+mn-cs"/>
              </a:rPr>
              <a:t>Az ok-okozat törvénye. </a:t>
            </a:r>
          </a:p>
          <a:p>
            <a:pPr indent="-342900" fontAlgn="auto">
              <a:spcBef>
                <a:spcPct val="20000"/>
              </a:spcBef>
              <a:spcAft>
                <a:spcPts val="0"/>
              </a:spcAft>
              <a:defRPr/>
            </a:pPr>
            <a:r>
              <a:rPr lang="hu-HU" sz="2000" dirty="0">
                <a:latin typeface="+mn-lt"/>
                <a:cs typeface="+mn-cs"/>
              </a:rPr>
              <a:t>Testet öltéseink hibáival szembesít, így tanulunk ezekből.</a:t>
            </a:r>
          </a:p>
        </p:txBody>
      </p:sp>
      <p:sp>
        <p:nvSpPr>
          <p:cNvPr id="7" name="Tartalom helye 2"/>
          <p:cNvSpPr txBox="1">
            <a:spLocks/>
          </p:cNvSpPr>
          <p:nvPr/>
        </p:nvSpPr>
        <p:spPr>
          <a:xfrm>
            <a:off x="4530725" y="1571625"/>
            <a:ext cx="1898650" cy="3500438"/>
          </a:xfrm>
          <a:prstGeom prst="rect">
            <a:avLst/>
          </a:prstGeom>
          <a:noFill/>
          <a:ln>
            <a:solidFill>
              <a:schemeClr val="accent1">
                <a:shade val="50000"/>
                <a:satMod val="103000"/>
              </a:schemeClr>
            </a:solidFill>
          </a:ln>
        </p:spPr>
        <p:txBody>
          <a:bodyPr>
            <a:normAutofit/>
          </a:bodyPr>
          <a:lstStyle/>
          <a:p>
            <a:pPr marL="342900" indent="-342900" fontAlgn="auto">
              <a:spcBef>
                <a:spcPct val="20000"/>
              </a:spcBef>
              <a:spcAft>
                <a:spcPts val="0"/>
              </a:spcAft>
              <a:defRPr/>
            </a:pPr>
            <a:r>
              <a:rPr lang="hu-HU" sz="2400" dirty="0" err="1">
                <a:solidFill>
                  <a:srgbClr val="FF0000"/>
                </a:solidFill>
                <a:latin typeface="+mn-lt"/>
                <a:cs typeface="+mn-cs"/>
              </a:rPr>
              <a:t>Dharma</a:t>
            </a:r>
            <a:endParaRPr lang="hu-HU" sz="2400" dirty="0">
              <a:solidFill>
                <a:srgbClr val="FF0000"/>
              </a:solidFill>
              <a:latin typeface="+mn-lt"/>
              <a:cs typeface="+mn-cs"/>
            </a:endParaRPr>
          </a:p>
          <a:p>
            <a:pPr indent="-342900" fontAlgn="auto">
              <a:spcBef>
                <a:spcPct val="20000"/>
              </a:spcBef>
              <a:spcAft>
                <a:spcPts val="0"/>
              </a:spcAft>
              <a:defRPr/>
            </a:pPr>
            <a:r>
              <a:rPr lang="hu-HU" sz="2000" dirty="0">
                <a:latin typeface="+mn-lt"/>
                <a:cs typeface="+mn-cs"/>
              </a:rPr>
              <a:t>Egy testet öltéshez rendelt tanulnivalók (életfeladatok) elsajátítására ösztönző erő.</a:t>
            </a:r>
          </a:p>
        </p:txBody>
      </p:sp>
      <p:sp>
        <p:nvSpPr>
          <p:cNvPr id="10" name="Tartalom helye 2"/>
          <p:cNvSpPr txBox="1">
            <a:spLocks/>
          </p:cNvSpPr>
          <p:nvPr/>
        </p:nvSpPr>
        <p:spPr>
          <a:xfrm>
            <a:off x="6515100" y="1571625"/>
            <a:ext cx="2486025" cy="3500438"/>
          </a:xfrm>
          <a:prstGeom prst="rect">
            <a:avLst/>
          </a:prstGeom>
          <a:noFill/>
          <a:ln>
            <a:solidFill>
              <a:schemeClr val="accent1">
                <a:shade val="50000"/>
                <a:satMod val="103000"/>
              </a:schemeClr>
            </a:solidFill>
          </a:ln>
        </p:spPr>
        <p:txBody>
          <a:bodyPr/>
          <a:lstStyle/>
          <a:p>
            <a:pPr marL="342900" indent="-342900" fontAlgn="auto">
              <a:lnSpc>
                <a:spcPct val="120000"/>
              </a:lnSpc>
              <a:spcBef>
                <a:spcPct val="20000"/>
              </a:spcBef>
              <a:spcAft>
                <a:spcPts val="0"/>
              </a:spcAft>
              <a:defRPr/>
            </a:pPr>
            <a:r>
              <a:rPr lang="hu-HU" sz="2400" dirty="0">
                <a:solidFill>
                  <a:srgbClr val="FF0000"/>
                </a:solidFill>
                <a:latin typeface="+mn-lt"/>
                <a:cs typeface="+mn-cs"/>
              </a:rPr>
              <a:t>Periodikusság</a:t>
            </a:r>
          </a:p>
          <a:p>
            <a:pPr indent="-342900" fontAlgn="auto">
              <a:lnSpc>
                <a:spcPct val="120000"/>
              </a:lnSpc>
              <a:spcBef>
                <a:spcPct val="20000"/>
              </a:spcBef>
              <a:spcAft>
                <a:spcPts val="0"/>
              </a:spcAft>
              <a:defRPr/>
            </a:pPr>
            <a:r>
              <a:rPr lang="hu-HU" sz="2000" dirty="0">
                <a:latin typeface="+mn-lt"/>
                <a:cs typeface="+mn-cs"/>
              </a:rPr>
              <a:t>Minden ismétlődik-megnyilvánul, eltűnik, majd a korábbihoz hasonló, de fejlettebb formában újra megnyilvánul.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animBg="1"/>
      <p:bldP spid="7"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hu-HU" dirty="0" smtClean="0"/>
              <a:t>A Reinkarnáció szükségszerű</a:t>
            </a:r>
            <a:endParaRPr lang="hu-HU" dirty="0"/>
          </a:p>
        </p:txBody>
      </p:sp>
      <p:sp>
        <p:nvSpPr>
          <p:cNvPr id="3" name="Content Placeholder 2"/>
          <p:cNvSpPr>
            <a:spLocks noGrp="1"/>
          </p:cNvSpPr>
          <p:nvPr>
            <p:ph idx="1"/>
          </p:nvPr>
        </p:nvSpPr>
        <p:spPr>
          <a:xfrm>
            <a:off x="304800" y="1484313"/>
            <a:ext cx="8686800" cy="5113337"/>
          </a:xfrm>
        </p:spPr>
        <p:txBody>
          <a:bodyPr>
            <a:normAutofit fontScale="85000" lnSpcReduction="20000"/>
          </a:bodyPr>
          <a:lstStyle/>
          <a:p>
            <a:pPr fontAlgn="auto">
              <a:spcAft>
                <a:spcPts val="0"/>
              </a:spcAft>
              <a:buFont typeface="Wingdings 2"/>
              <a:buChar char=""/>
              <a:defRPr/>
            </a:pPr>
            <a:r>
              <a:rPr lang="hu-HU" dirty="0" smtClean="0"/>
              <a:t>Isteni Igazságosság, az „élet értelme”</a:t>
            </a:r>
          </a:p>
          <a:p>
            <a:pPr fontAlgn="auto">
              <a:spcAft>
                <a:spcPts val="0"/>
              </a:spcAft>
              <a:buFont typeface="Wingdings 2"/>
              <a:buChar char=""/>
              <a:defRPr/>
            </a:pPr>
            <a:r>
              <a:rPr lang="hu-HU" dirty="0" smtClean="0"/>
              <a:t>Karma</a:t>
            </a:r>
            <a:r>
              <a:rPr lang="en-US" dirty="0" smtClean="0"/>
              <a:t> </a:t>
            </a:r>
            <a:r>
              <a:rPr lang="hu-HU" dirty="0"/>
              <a:t>+</a:t>
            </a:r>
            <a:r>
              <a:rPr lang="en-US" dirty="0"/>
              <a:t> </a:t>
            </a:r>
            <a:r>
              <a:rPr lang="hu-HU" dirty="0"/>
              <a:t>Reinkarnáció </a:t>
            </a:r>
            <a:r>
              <a:rPr lang="en-US" dirty="0"/>
              <a:t>=</a:t>
            </a:r>
            <a:r>
              <a:rPr lang="hu-HU" dirty="0"/>
              <a:t> </a:t>
            </a:r>
            <a:r>
              <a:rPr lang="hu-HU" dirty="0" smtClean="0"/>
              <a:t>kibírható </a:t>
            </a:r>
            <a:r>
              <a:rPr lang="hu-HU" dirty="0"/>
              <a:t>tempójú f</a:t>
            </a:r>
            <a:r>
              <a:rPr lang="en-US" dirty="0" err="1"/>
              <a:t>ej</a:t>
            </a:r>
            <a:r>
              <a:rPr lang="hu-HU" dirty="0" smtClean="0"/>
              <a:t>lődés</a:t>
            </a:r>
          </a:p>
          <a:p>
            <a:pPr lvl="1" fontAlgn="auto">
              <a:spcAft>
                <a:spcPts val="0"/>
              </a:spcAft>
              <a:buFont typeface="Wingdings 2"/>
              <a:buChar char=""/>
              <a:defRPr/>
            </a:pPr>
            <a:r>
              <a:rPr lang="hu-HU" dirty="0" smtClean="0"/>
              <a:t>Vannak vademberek, és vannak Adeptusok</a:t>
            </a:r>
            <a:endParaRPr lang="en-US" dirty="0" smtClean="0"/>
          </a:p>
          <a:p>
            <a:pPr lvl="1" fontAlgn="auto">
              <a:spcAft>
                <a:spcPts val="0"/>
              </a:spcAft>
              <a:buFont typeface="Wingdings 2"/>
              <a:buChar char=""/>
              <a:defRPr/>
            </a:pPr>
            <a:r>
              <a:rPr lang="hu-HU" dirty="0"/>
              <a:t>Vadembertől Adeptus fejlettségig eljutni sok száz (ezer?) testetöltést </a:t>
            </a:r>
            <a:r>
              <a:rPr lang="hu-HU" dirty="0" smtClean="0"/>
              <a:t>igényel</a:t>
            </a:r>
          </a:p>
          <a:p>
            <a:pPr lvl="1" fontAlgn="auto">
              <a:spcAft>
                <a:spcPts val="0"/>
              </a:spcAft>
              <a:buFont typeface="Wingdings 2"/>
              <a:buChar char=""/>
              <a:defRPr/>
            </a:pPr>
            <a:r>
              <a:rPr lang="en-US" dirty="0" smtClean="0"/>
              <a:t>N</a:t>
            </a:r>
            <a:r>
              <a:rPr lang="hu-HU" dirty="0" smtClean="0"/>
              <a:t>incsenek „ejtőernyősök”</a:t>
            </a:r>
          </a:p>
          <a:p>
            <a:pPr lvl="1" fontAlgn="auto">
              <a:spcAft>
                <a:spcPts val="0"/>
              </a:spcAft>
              <a:buFont typeface="Wingdings 2"/>
              <a:buChar char=""/>
              <a:defRPr/>
            </a:pPr>
            <a:r>
              <a:rPr lang="hu-HU" dirty="0"/>
              <a:t>Reinkarnáció és Evolúció együtt </a:t>
            </a:r>
            <a:r>
              <a:rPr lang="hu-HU" dirty="0" smtClean="0"/>
              <a:t>hatnak</a:t>
            </a:r>
          </a:p>
          <a:p>
            <a:pPr fontAlgn="auto">
              <a:spcAft>
                <a:spcPts val="0"/>
              </a:spcAft>
              <a:buFont typeface="Wingdings 2"/>
              <a:buChar char=""/>
              <a:defRPr/>
            </a:pPr>
            <a:r>
              <a:rPr lang="hu-HU" dirty="0" smtClean="0"/>
              <a:t>Fő nehézségek</a:t>
            </a:r>
          </a:p>
          <a:p>
            <a:pPr lvl="1" fontAlgn="auto">
              <a:spcAft>
                <a:spcPts val="0"/>
              </a:spcAft>
              <a:buFont typeface="Wingdings 2"/>
              <a:buChar char=""/>
              <a:defRPr/>
            </a:pPr>
            <a:r>
              <a:rPr lang="hu-HU" dirty="0" smtClean="0"/>
              <a:t>Vágytermészet megszelídítése, önzés levetése </a:t>
            </a:r>
          </a:p>
          <a:p>
            <a:pPr lvl="1" fontAlgn="auto">
              <a:spcAft>
                <a:spcPts val="0"/>
              </a:spcAft>
              <a:buFont typeface="Wingdings 2"/>
              <a:buChar char=""/>
              <a:defRPr/>
            </a:pPr>
            <a:r>
              <a:rPr lang="hu-HU" dirty="0" smtClean="0"/>
              <a:t>Tiszta gondolkodás, absztrakciós készség kifejlesztése, intellektuális gőgtől megszabadulás</a:t>
            </a:r>
          </a:p>
          <a:p>
            <a:pPr lvl="1" fontAlgn="auto">
              <a:spcAft>
                <a:spcPts val="0"/>
              </a:spcAft>
              <a:buFont typeface="Wingdings 2"/>
              <a:buChar char=""/>
              <a:defRPr/>
            </a:pPr>
            <a:r>
              <a:rPr lang="hu-HU" dirty="0" smtClean="0"/>
              <a:t>A fizikai test (idegrendszer) nem tudja követni a finomabb testek gyors fejlődését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hu-HU" dirty="0" smtClean="0"/>
              <a:t>Bizonyítékok</a:t>
            </a:r>
            <a:endParaRPr lang="hu-HU" dirty="0"/>
          </a:p>
        </p:txBody>
      </p:sp>
      <p:sp>
        <p:nvSpPr>
          <p:cNvPr id="3" name="Content Placeholder 2"/>
          <p:cNvSpPr>
            <a:spLocks noGrp="1"/>
          </p:cNvSpPr>
          <p:nvPr>
            <p:ph idx="1"/>
          </p:nvPr>
        </p:nvSpPr>
        <p:spPr/>
        <p:txBody>
          <a:bodyPr>
            <a:normAutofit fontScale="85000" lnSpcReduction="20000"/>
          </a:bodyPr>
          <a:lstStyle/>
          <a:p>
            <a:pPr fontAlgn="auto">
              <a:spcAft>
                <a:spcPts val="0"/>
              </a:spcAft>
              <a:buFont typeface="Wingdings 2"/>
              <a:buChar char=""/>
              <a:defRPr/>
            </a:pPr>
            <a:r>
              <a:rPr lang="hu-HU" dirty="0" smtClean="0"/>
              <a:t>Jórészt </a:t>
            </a:r>
            <a:r>
              <a:rPr lang="en-US" dirty="0" smtClean="0"/>
              <a:t>‘</a:t>
            </a:r>
            <a:r>
              <a:rPr lang="hu-HU" dirty="0" smtClean="0"/>
              <a:t>hozott anyagból</a:t>
            </a:r>
            <a:r>
              <a:rPr lang="en-US" dirty="0" smtClean="0"/>
              <a:t>’</a:t>
            </a:r>
            <a:r>
              <a:rPr lang="hu-HU" dirty="0" smtClean="0"/>
              <a:t> építkezünk </a:t>
            </a:r>
          </a:p>
          <a:p>
            <a:pPr lvl="1" fontAlgn="auto">
              <a:spcAft>
                <a:spcPts val="0"/>
              </a:spcAft>
              <a:buFont typeface="Wingdings 2"/>
              <a:buChar char=""/>
              <a:defRPr/>
            </a:pPr>
            <a:r>
              <a:rPr lang="hu-HU" dirty="0" smtClean="0"/>
              <a:t>Lelkiismeret</a:t>
            </a:r>
            <a:endParaRPr lang="en-US" dirty="0" smtClean="0"/>
          </a:p>
          <a:p>
            <a:pPr lvl="1" fontAlgn="auto">
              <a:spcAft>
                <a:spcPts val="0"/>
              </a:spcAft>
              <a:buFont typeface="Wingdings 2"/>
              <a:buChar char=""/>
              <a:defRPr/>
            </a:pPr>
            <a:r>
              <a:rPr lang="hu-HU" dirty="0" err="1"/>
              <a:t>T</a:t>
            </a:r>
            <a:r>
              <a:rPr lang="en-US" dirty="0" err="1" smtClean="0"/>
              <a:t>ehets</a:t>
            </a:r>
            <a:r>
              <a:rPr lang="hu-HU" dirty="0" smtClean="0"/>
              <a:t>ég </a:t>
            </a:r>
            <a:endParaRPr lang="en-US" dirty="0" smtClean="0"/>
          </a:p>
          <a:p>
            <a:pPr lvl="1" fontAlgn="auto">
              <a:spcAft>
                <a:spcPts val="0"/>
              </a:spcAft>
              <a:buFont typeface="Wingdings 2"/>
              <a:buChar char=""/>
              <a:defRPr/>
            </a:pPr>
            <a:r>
              <a:rPr lang="hu-HU" dirty="0" smtClean="0"/>
              <a:t>Fóbiák</a:t>
            </a:r>
          </a:p>
          <a:p>
            <a:pPr lvl="1" fontAlgn="auto">
              <a:spcAft>
                <a:spcPts val="0"/>
              </a:spcAft>
              <a:buFont typeface="Wingdings 2"/>
              <a:buChar char=""/>
              <a:defRPr/>
            </a:pPr>
            <a:r>
              <a:rPr lang="hu-HU" dirty="0" smtClean="0"/>
              <a:t>Megmagyarázhatatlan vonzódás, ellenszenv (lények, helyzetek, magatartás iránt)</a:t>
            </a:r>
          </a:p>
          <a:p>
            <a:pPr lvl="1" fontAlgn="auto">
              <a:spcAft>
                <a:spcPts val="0"/>
              </a:spcAft>
              <a:buFont typeface="Wingdings 2"/>
              <a:buChar char=""/>
              <a:defRPr/>
            </a:pPr>
            <a:r>
              <a:rPr lang="hu-HU" dirty="0"/>
              <a:t>Ösztönös </a:t>
            </a:r>
            <a:r>
              <a:rPr lang="hu-HU" dirty="0" smtClean="0"/>
              <a:t>tudás </a:t>
            </a:r>
          </a:p>
          <a:p>
            <a:pPr lvl="1" fontAlgn="auto">
              <a:spcAft>
                <a:spcPts val="0"/>
              </a:spcAft>
              <a:buFont typeface="Wingdings 2"/>
              <a:buChar char=""/>
              <a:defRPr/>
            </a:pPr>
            <a:r>
              <a:rPr lang="hu-HU" dirty="0" smtClean="0"/>
              <a:t>Koraérett gyermekek, stb.</a:t>
            </a:r>
          </a:p>
          <a:p>
            <a:pPr fontAlgn="auto">
              <a:spcAft>
                <a:spcPts val="0"/>
              </a:spcAft>
              <a:buFont typeface="Wingdings 2"/>
              <a:buChar char=""/>
              <a:defRPr/>
            </a:pPr>
            <a:r>
              <a:rPr lang="hu-HU" dirty="0"/>
              <a:t>Regressziós hipnózis és azzal elért gyógyulások – pl. Thorwald Dethlefsen </a:t>
            </a:r>
            <a:r>
              <a:rPr lang="hu-HU" dirty="0" smtClean="0"/>
              <a:t>kutatásai</a:t>
            </a:r>
          </a:p>
          <a:p>
            <a:pPr fontAlgn="auto">
              <a:spcAft>
                <a:spcPts val="0"/>
              </a:spcAft>
              <a:buFont typeface="Wingdings 2"/>
              <a:buChar char=""/>
              <a:defRPr/>
            </a:pPr>
            <a:r>
              <a:rPr lang="hu-HU" dirty="0" smtClean="0"/>
              <a:t>Elmúlt életek emlékei, születési deformitások – Pl. Ian Stevenson kutatásai és könyvei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hu-HU" dirty="0" smtClean="0"/>
              <a:t>Téveszmék, gyakori kérdések</a:t>
            </a:r>
            <a:endParaRPr lang="hu-HU" dirty="0"/>
          </a:p>
        </p:txBody>
      </p:sp>
      <p:sp>
        <p:nvSpPr>
          <p:cNvPr id="3" name="Content Placeholder 2"/>
          <p:cNvSpPr>
            <a:spLocks noGrp="1"/>
          </p:cNvSpPr>
          <p:nvPr>
            <p:ph idx="1"/>
          </p:nvPr>
        </p:nvSpPr>
        <p:spPr/>
        <p:txBody>
          <a:bodyPr/>
          <a:lstStyle/>
          <a:p>
            <a:r>
              <a:rPr lang="hu-HU" smtClean="0"/>
              <a:t>Lélekvándorlás – állati, növényi, ásványi testek felöltése egy emberlét után</a:t>
            </a:r>
          </a:p>
          <a:p>
            <a:pPr lvl="1"/>
            <a:r>
              <a:rPr lang="hu-HU" smtClean="0"/>
              <a:t>Ez –általában- az atomi alkotórészekre igaz lehet, de </a:t>
            </a:r>
            <a:r>
              <a:rPr lang="en-US" smtClean="0"/>
              <a:t>az emberre</a:t>
            </a:r>
            <a:r>
              <a:rPr lang="hu-HU" smtClean="0"/>
              <a:t> </a:t>
            </a:r>
            <a:r>
              <a:rPr lang="en-US" smtClean="0"/>
              <a:t>(</a:t>
            </a:r>
            <a:r>
              <a:rPr lang="hu-HU" smtClean="0"/>
              <a:t>Én-re</a:t>
            </a:r>
            <a:r>
              <a:rPr lang="en-US" smtClean="0"/>
              <a:t>)</a:t>
            </a:r>
            <a:r>
              <a:rPr lang="hu-HU" smtClean="0"/>
              <a:t> NEM.</a:t>
            </a:r>
          </a:p>
          <a:p>
            <a:r>
              <a:rPr lang="hu-HU" smtClean="0"/>
              <a:t>„A kutyám olyan okos, hogy legközelebb már biztos emberként fog megszületni.”</a:t>
            </a:r>
          </a:p>
          <a:p>
            <a:r>
              <a:rPr lang="hu-HU" smtClean="0"/>
              <a:t>„Előző életemben biztos kutya voltam.”</a:t>
            </a:r>
          </a:p>
          <a:p>
            <a:endParaRPr lang="hu-H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18594</TotalTime>
  <Words>1489</Words>
  <Application>Microsoft Office PowerPoint</Application>
  <PresentationFormat>On-screen Show (4:3)</PresentationFormat>
  <Paragraphs>326</Paragraphs>
  <Slides>27</Slides>
  <Notes>5</Notes>
  <HiddenSlides>0</HiddenSlides>
  <MMClips>0</MMClips>
  <ScaleCrop>false</ScaleCrop>
  <HeadingPairs>
    <vt:vector size="6" baseType="variant">
      <vt:variant>
        <vt:lpstr>Fonts Used</vt:lpstr>
      </vt:variant>
      <vt:variant>
        <vt:i4>9</vt:i4>
      </vt:variant>
      <vt:variant>
        <vt:lpstr>Design Template</vt:lpstr>
      </vt:variant>
      <vt:variant>
        <vt:i4>9</vt:i4>
      </vt:variant>
      <vt:variant>
        <vt:lpstr>Slide Titles</vt:lpstr>
      </vt:variant>
      <vt:variant>
        <vt:i4>27</vt:i4>
      </vt:variant>
    </vt:vector>
  </HeadingPairs>
  <TitlesOfParts>
    <vt:vector size="45" baseType="lpstr">
      <vt:lpstr>Franklin Gothic Book</vt:lpstr>
      <vt:lpstr>Arial</vt:lpstr>
      <vt:lpstr>Franklin Gothic Medium</vt:lpstr>
      <vt:lpstr>Wingdings 2</vt:lpstr>
      <vt:lpstr>Calibri</vt:lpstr>
      <vt:lpstr>Wingdings</vt:lpstr>
      <vt:lpstr>Times New Roman</vt:lpstr>
      <vt:lpstr>Garamond</vt:lpstr>
      <vt:lpstr>Tahoma</vt:lpstr>
      <vt:lpstr>Trek</vt:lpstr>
      <vt:lpstr>Trek</vt:lpstr>
      <vt:lpstr>Trek</vt:lpstr>
      <vt:lpstr>Trek</vt:lpstr>
      <vt:lpstr>Trek</vt:lpstr>
      <vt:lpstr>Trek</vt:lpstr>
      <vt:lpstr>Trek</vt:lpstr>
      <vt:lpstr>Trek</vt: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A Z   E M B E R   F E L É P Í T É S E</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Miskolczi Gabor</dc:creator>
  <cp:lastModifiedBy>ethgami</cp:lastModifiedBy>
  <cp:revision>94</cp:revision>
  <dcterms:created xsi:type="dcterms:W3CDTF">2011-10-01T07:54:49Z</dcterms:created>
  <dcterms:modified xsi:type="dcterms:W3CDTF">2011-10-18T13:40:44Z</dcterms:modified>
</cp:coreProperties>
</file>