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256" r:id="rId2"/>
    <p:sldId id="314" r:id="rId3"/>
    <p:sldId id="258" r:id="rId4"/>
    <p:sldId id="261" r:id="rId5"/>
    <p:sldId id="259" r:id="rId6"/>
    <p:sldId id="260" r:id="rId7"/>
    <p:sldId id="263" r:id="rId8"/>
    <p:sldId id="268" r:id="rId9"/>
    <p:sldId id="267" r:id="rId10"/>
    <p:sldId id="322" r:id="rId11"/>
    <p:sldId id="270" r:id="rId12"/>
    <p:sldId id="325" r:id="rId13"/>
    <p:sldId id="271" r:id="rId14"/>
    <p:sldId id="326" r:id="rId15"/>
    <p:sldId id="294" r:id="rId16"/>
    <p:sldId id="324" r:id="rId17"/>
    <p:sldId id="319" r:id="rId18"/>
    <p:sldId id="321" r:id="rId19"/>
    <p:sldId id="284" r:id="rId20"/>
    <p:sldId id="307" r:id="rId21"/>
    <p:sldId id="308" r:id="rId22"/>
    <p:sldId id="282" r:id="rId23"/>
    <p:sldId id="290" r:id="rId24"/>
    <p:sldId id="312" r:id="rId25"/>
    <p:sldId id="329" r:id="rId26"/>
    <p:sldId id="313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8BCD-27EA-4CE3-8686-25915ECCF046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CB03-920D-4760-9AD9-E3990AACC3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5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9B72B-8EDB-4416-8B37-F089D98F96DD}" type="slidenum">
              <a:rPr lang="hu-HU"/>
              <a:pPr/>
              <a:t>17</a:t>
            </a:fld>
            <a:endParaRPr lang="hu-H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1682"/>
            <a:ext cx="5029635" cy="4116481"/>
          </a:xfrm>
        </p:spPr>
        <p:txBody>
          <a:bodyPr/>
          <a:lstStyle/>
          <a:p>
            <a:pPr algn="ctr"/>
            <a:r>
              <a:rPr lang="en-US"/>
              <a:t>Jinarajadasa C.,  </a:t>
            </a:r>
            <a:r>
              <a:rPr lang="en-US" i="1"/>
              <a:t>First Principles of Theosophy,</a:t>
            </a:r>
            <a:r>
              <a:rPr lang="en-US"/>
              <a:t> TPH, 1960, Fig. 119, p. 337</a:t>
            </a:r>
          </a:p>
          <a:p>
            <a:pPr algn="ctr"/>
            <a:endParaRPr lang="en-US"/>
          </a:p>
          <a:p>
            <a:pPr algn="just"/>
            <a:r>
              <a:rPr lang="en-US"/>
              <a:t>      The four stages preceding </a:t>
            </a:r>
            <a:r>
              <a:rPr lang="en-US" b="1"/>
              <a:t>Discipleship</a:t>
            </a:r>
            <a:r>
              <a:rPr lang="en-US"/>
              <a:t> are depicted.  Knowledge of these should help worldly people find purpose and sense in Life if they are looking for these.</a:t>
            </a:r>
          </a:p>
          <a:p>
            <a:pPr algn="just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19A4FC-3EA6-4090-B1A1-40AAD53CD1BC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6653C4-2EDA-42CB-AC1B-A53237B9B04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err="1" smtClean="0"/>
              <a:t>Sziddhartha</a:t>
            </a:r>
            <a:r>
              <a:rPr lang="hu-HU" dirty="0" smtClean="0"/>
              <a:t> Alosztály Nyílt Napja</a:t>
            </a:r>
          </a:p>
          <a:p>
            <a:r>
              <a:rPr lang="hu-HU" dirty="0" smtClean="0"/>
              <a:t>2012. április 15.</a:t>
            </a:r>
          </a:p>
          <a:p>
            <a:r>
              <a:rPr lang="hu-HU" dirty="0" smtClean="0"/>
              <a:t>Előadó: </a:t>
            </a:r>
            <a:r>
              <a:rPr lang="hu-HU" dirty="0" err="1" smtClean="0"/>
              <a:t>Nagyiday</a:t>
            </a:r>
            <a:r>
              <a:rPr lang="hu-HU" dirty="0" smtClean="0"/>
              <a:t> </a:t>
            </a:r>
            <a:r>
              <a:rPr lang="hu-HU" dirty="0" err="1" smtClean="0"/>
              <a:t>Adrienne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SAINT-GERMAIN titokzatos könyve</a:t>
            </a:r>
            <a:endParaRPr lang="hu-HU" dirty="0"/>
          </a:p>
        </p:txBody>
      </p:sp>
      <p:pic>
        <p:nvPicPr>
          <p:cNvPr id="2050" name="Picture 2" descr="E:\Teozófia\ELŐADÁSOK\SAINTGERMAIN\kígyó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7785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620688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misztérium</a:t>
            </a:r>
            <a:r>
              <a:rPr lang="en-US" dirty="0"/>
              <a:t> </a:t>
            </a:r>
            <a:r>
              <a:rPr lang="en-US" dirty="0" err="1"/>
              <a:t>szó</a:t>
            </a:r>
            <a:r>
              <a:rPr lang="en-US" dirty="0"/>
              <a:t> </a:t>
            </a:r>
            <a:r>
              <a:rPr lang="en-US" dirty="0" err="1"/>
              <a:t>jelentése</a:t>
            </a:r>
            <a:r>
              <a:rPr lang="en-US" dirty="0"/>
              <a:t>: </a:t>
            </a:r>
            <a:r>
              <a:rPr lang="en-US" dirty="0" err="1"/>
              <a:t>beavatás</a:t>
            </a:r>
            <a:r>
              <a:rPr lang="en-US" dirty="0"/>
              <a:t> a </a:t>
            </a:r>
            <a:r>
              <a:rPr lang="en-US" dirty="0" err="1"/>
              <a:t>rejtelmekbe</a:t>
            </a:r>
            <a:r>
              <a:rPr lang="en-US" dirty="0" smtClean="0"/>
              <a:t>.</a:t>
            </a:r>
            <a:endParaRPr lang="hu-HU" dirty="0" smtClean="0"/>
          </a:p>
          <a:p>
            <a:endParaRPr lang="hu-HU" dirty="0"/>
          </a:p>
          <a:p>
            <a:r>
              <a:rPr lang="en-US" dirty="0"/>
              <a:t>A </a:t>
            </a:r>
            <a:r>
              <a:rPr lang="en-US" dirty="0" err="1"/>
              <a:t>misztériumok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hagyományokra</a:t>
            </a:r>
            <a:r>
              <a:rPr lang="en-US" dirty="0"/>
              <a:t> </a:t>
            </a:r>
            <a:r>
              <a:rPr lang="en-US" dirty="0" err="1"/>
              <a:t>épülő</a:t>
            </a:r>
            <a:r>
              <a:rPr lang="en-US" dirty="0"/>
              <a:t> </a:t>
            </a:r>
            <a:r>
              <a:rPr lang="en-US" dirty="0" err="1"/>
              <a:t>vallásos</a:t>
            </a:r>
            <a:r>
              <a:rPr lang="en-US" dirty="0"/>
              <a:t> </a:t>
            </a:r>
            <a:r>
              <a:rPr lang="en-US" dirty="0" err="1"/>
              <a:t>szertartások</a:t>
            </a:r>
            <a:r>
              <a:rPr lang="en-US" dirty="0"/>
              <a:t>, </a:t>
            </a:r>
            <a:r>
              <a:rPr lang="en-US" dirty="0" err="1"/>
              <a:t>amelyeket</a:t>
            </a:r>
            <a:r>
              <a:rPr lang="en-US" dirty="0"/>
              <a:t> a </a:t>
            </a:r>
            <a:r>
              <a:rPr lang="en-US" dirty="0" err="1"/>
              <a:t>profánok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beavatatlanok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titokban</a:t>
            </a:r>
            <a:r>
              <a:rPr lang="en-US" dirty="0"/>
              <a:t> </a:t>
            </a:r>
            <a:r>
              <a:rPr lang="en-US" dirty="0" err="1"/>
              <a:t>tartottak</a:t>
            </a:r>
            <a:r>
              <a:rPr lang="en-US" dirty="0"/>
              <a:t>. </a:t>
            </a:r>
            <a:endParaRPr lang="hu-HU" dirty="0" smtClean="0"/>
          </a:p>
          <a:p>
            <a:endParaRPr lang="hu-HU" dirty="0"/>
          </a:p>
          <a:p>
            <a:r>
              <a:rPr lang="en-US" dirty="0" err="1" smtClean="0"/>
              <a:t>Ezekben</a:t>
            </a:r>
            <a:r>
              <a:rPr lang="en-US" dirty="0" smtClean="0"/>
              <a:t> </a:t>
            </a:r>
            <a:r>
              <a:rPr lang="en-US" dirty="0" err="1"/>
              <a:t>drámai</a:t>
            </a:r>
            <a:r>
              <a:rPr lang="en-US" dirty="0"/>
              <a:t> </a:t>
            </a:r>
            <a:r>
              <a:rPr lang="en-US" dirty="0" err="1"/>
              <a:t>előadásokkal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módokon</a:t>
            </a:r>
            <a:r>
              <a:rPr lang="en-US" dirty="0"/>
              <a:t>, </a:t>
            </a:r>
            <a:r>
              <a:rPr lang="en-US" dirty="0" err="1"/>
              <a:t>főleg</a:t>
            </a:r>
            <a:r>
              <a:rPr lang="en-US" dirty="0"/>
              <a:t> </a:t>
            </a:r>
            <a:r>
              <a:rPr lang="en-US" dirty="0" err="1"/>
              <a:t>szertartásokkal</a:t>
            </a:r>
            <a:r>
              <a:rPr lang="en-US" dirty="0"/>
              <a:t>  (</a:t>
            </a:r>
            <a:r>
              <a:rPr lang="en-US" dirty="0" err="1"/>
              <a:t>jelképek</a:t>
            </a:r>
            <a:r>
              <a:rPr lang="en-US" dirty="0"/>
              <a:t>, </a:t>
            </a:r>
            <a:r>
              <a:rPr lang="en-US" dirty="0" err="1"/>
              <a:t>szimbólumok</a:t>
            </a:r>
            <a:r>
              <a:rPr lang="en-US" dirty="0"/>
              <a:t>, </a:t>
            </a:r>
            <a:r>
              <a:rPr lang="en-US" dirty="0" err="1"/>
              <a:t>hatalmi</a:t>
            </a:r>
            <a:r>
              <a:rPr lang="en-US" dirty="0"/>
              <a:t> </a:t>
            </a:r>
            <a:r>
              <a:rPr lang="en-US" dirty="0" err="1"/>
              <a:t>jelek</a:t>
            </a:r>
            <a:r>
              <a:rPr lang="en-US" dirty="0"/>
              <a:t>, </a:t>
            </a:r>
            <a:r>
              <a:rPr lang="en-US" dirty="0" err="1"/>
              <a:t>erők</a:t>
            </a:r>
            <a:r>
              <a:rPr lang="en-US" dirty="0"/>
              <a:t> </a:t>
            </a:r>
            <a:r>
              <a:rPr lang="en-US" dirty="0" err="1"/>
              <a:t>invokálása</a:t>
            </a:r>
            <a:r>
              <a:rPr lang="en-US" dirty="0"/>
              <a:t>) a </a:t>
            </a:r>
            <a:r>
              <a:rPr lang="en-US" dirty="0" err="1"/>
              <a:t>dolgok</a:t>
            </a:r>
            <a:r>
              <a:rPr lang="en-US" dirty="0"/>
              <a:t> </a:t>
            </a:r>
            <a:r>
              <a:rPr lang="en-US" dirty="0" err="1"/>
              <a:t>belső</a:t>
            </a:r>
            <a:r>
              <a:rPr lang="en-US" dirty="0"/>
              <a:t> </a:t>
            </a:r>
            <a:r>
              <a:rPr lang="en-US" dirty="0" err="1"/>
              <a:t>lényegére</a:t>
            </a:r>
            <a:r>
              <a:rPr lang="en-US" dirty="0"/>
              <a:t>, </a:t>
            </a:r>
            <a:r>
              <a:rPr lang="en-US" dirty="0" err="1"/>
              <a:t>eredetére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szellem</a:t>
            </a:r>
            <a:r>
              <a:rPr lang="en-US" dirty="0"/>
              <a:t> </a:t>
            </a:r>
            <a:r>
              <a:rPr lang="en-US" dirty="0" err="1"/>
              <a:t>természetére</a:t>
            </a:r>
            <a:r>
              <a:rPr lang="en-US" dirty="0"/>
              <a:t>, a </a:t>
            </a:r>
            <a:r>
              <a:rPr lang="en-US" dirty="0" err="1"/>
              <a:t>magasabb</a:t>
            </a:r>
            <a:r>
              <a:rPr lang="en-US" dirty="0"/>
              <a:t> </a:t>
            </a:r>
            <a:r>
              <a:rPr lang="en-US" dirty="0" err="1"/>
              <a:t>rendű</a:t>
            </a:r>
            <a:r>
              <a:rPr lang="en-US" dirty="0"/>
              <a:t> </a:t>
            </a:r>
            <a:r>
              <a:rPr lang="en-US" dirty="0" err="1"/>
              <a:t>életre</a:t>
            </a:r>
            <a:r>
              <a:rPr lang="en-US" dirty="0"/>
              <a:t> </a:t>
            </a:r>
            <a:r>
              <a:rPr lang="en-US" dirty="0" err="1"/>
              <a:t>utaltak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 </a:t>
            </a:r>
            <a:r>
              <a:rPr lang="en-US" dirty="0" err="1"/>
              <a:t>inspiráltak</a:t>
            </a:r>
            <a:r>
              <a:rPr lang="en-US" dirty="0" smtClean="0"/>
              <a:t>.</a:t>
            </a:r>
            <a:endParaRPr lang="hu-HU" dirty="0" smtClean="0"/>
          </a:p>
          <a:p>
            <a:endParaRPr lang="hu-HU" dirty="0"/>
          </a:p>
          <a:p>
            <a:r>
              <a:rPr lang="en-US" dirty="0" err="1"/>
              <a:t>Kisebb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misztériumok</a:t>
            </a:r>
            <a:r>
              <a:rPr lang="en-US" dirty="0"/>
              <a:t> </a:t>
            </a:r>
            <a:r>
              <a:rPr lang="en-US" dirty="0" err="1"/>
              <a:t>különbsége</a:t>
            </a:r>
            <a:r>
              <a:rPr lang="en-US" dirty="0"/>
              <a:t>: </a:t>
            </a:r>
            <a:r>
              <a:rPr lang="en-US" dirty="0" err="1"/>
              <a:t>előbbi</a:t>
            </a:r>
            <a:r>
              <a:rPr lang="en-US" dirty="0"/>
              <a:t> </a:t>
            </a:r>
            <a:r>
              <a:rPr lang="en-US" dirty="0" err="1"/>
              <a:t>exoterikus</a:t>
            </a:r>
            <a:r>
              <a:rPr lang="en-US" dirty="0"/>
              <a:t>, a </a:t>
            </a:r>
            <a:r>
              <a:rPr lang="en-US" dirty="0" err="1"/>
              <a:t>sokaságnak</a:t>
            </a:r>
            <a:r>
              <a:rPr lang="en-US" dirty="0"/>
              <a:t> (</a:t>
            </a:r>
            <a:r>
              <a:rPr lang="en-US" dirty="0" err="1"/>
              <a:t>ünnepek</a:t>
            </a:r>
            <a:r>
              <a:rPr lang="en-US" dirty="0"/>
              <a:t>, </a:t>
            </a:r>
            <a:r>
              <a:rPr lang="en-US" dirty="0" err="1"/>
              <a:t>jeles</a:t>
            </a:r>
            <a:r>
              <a:rPr lang="en-US" dirty="0"/>
              <a:t> </a:t>
            </a:r>
            <a:r>
              <a:rPr lang="en-US" dirty="0" err="1"/>
              <a:t>napok</a:t>
            </a:r>
            <a:r>
              <a:rPr lang="en-US" dirty="0"/>
              <a:t>), </a:t>
            </a:r>
            <a:r>
              <a:rPr lang="en-US" dirty="0" err="1"/>
              <a:t>utóbbi</a:t>
            </a:r>
            <a:r>
              <a:rPr lang="en-US" dirty="0"/>
              <a:t> </a:t>
            </a:r>
            <a:r>
              <a:rPr lang="en-US" dirty="0" err="1"/>
              <a:t>ezoterikus</a:t>
            </a:r>
            <a:r>
              <a:rPr lang="en-US" dirty="0"/>
              <a:t> (</a:t>
            </a:r>
            <a:r>
              <a:rPr lang="en-US" dirty="0" err="1"/>
              <a:t>beavatottaknak</a:t>
            </a:r>
            <a:r>
              <a:rPr lang="en-US" dirty="0"/>
              <a:t>). 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6912767" cy="936104"/>
          </a:xfrm>
        </p:spPr>
        <p:txBody>
          <a:bodyPr/>
          <a:lstStyle/>
          <a:p>
            <a:r>
              <a:rPr lang="hu-HU" sz="4000" dirty="0" smtClean="0"/>
              <a:t>Anyám a misztériumok</a:t>
            </a:r>
            <a:endParaRPr lang="hu-HU" sz="4000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69160"/>
            <a:ext cx="280831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22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1" y="548681"/>
            <a:ext cx="4223660" cy="648071"/>
          </a:xfrm>
        </p:spPr>
        <p:txBody>
          <a:bodyPr/>
          <a:lstStyle/>
          <a:p>
            <a:pPr algn="ctr"/>
            <a:r>
              <a:rPr lang="hu-HU" dirty="0" smtClean="0"/>
              <a:t>A titokzatos könyv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4" y="332656"/>
            <a:ext cx="1823742" cy="190967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96044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A legfontosabb </a:t>
            </a:r>
            <a:r>
              <a:rPr lang="hu-HU" dirty="0"/>
              <a:t>és legritkább </a:t>
            </a:r>
            <a:r>
              <a:rPr lang="hu-HU" dirty="0" smtClean="0"/>
              <a:t>okkult kéziratok </a:t>
            </a:r>
            <a:r>
              <a:rPr lang="hu-HU" dirty="0"/>
              <a:t>egyike. </a:t>
            </a:r>
            <a:endParaRPr lang="hu-HU" dirty="0" smtClean="0"/>
          </a:p>
          <a:p>
            <a:pPr algn="just"/>
            <a:r>
              <a:rPr lang="hu-HU" dirty="0" smtClean="0"/>
              <a:t>Mindössze 96 lap, szép kézírással, nyelvezete iskolázott, kifejező. Számos ragyogóan színezett kép.</a:t>
            </a:r>
            <a:r>
              <a:rPr lang="hu-HU" dirty="0"/>
              <a:t>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francia szöveg sorait helyenként ősi nyelveken írott betűk, szavak és mondatok mágikus szimbólumok, jelek </a:t>
            </a:r>
            <a:r>
              <a:rPr lang="hu-HU" dirty="0" smtClean="0"/>
              <a:t>szakítják meg.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Cím: Legszentebb Háromszoros Bölcsesség</a:t>
            </a:r>
          </a:p>
          <a:p>
            <a:pPr algn="just"/>
            <a:r>
              <a:rPr lang="hu-HU" dirty="0" smtClean="0"/>
              <a:t>Megfejtési kód: </a:t>
            </a:r>
            <a:r>
              <a:rPr lang="hu-HU" dirty="0" smtClean="0">
                <a:solidFill>
                  <a:srgbClr val="FF0000"/>
                </a:solidFill>
              </a:rPr>
              <a:t>alkímia</a:t>
            </a:r>
            <a:r>
              <a:rPr lang="hu-HU" dirty="0" smtClean="0"/>
              <a:t>, </a:t>
            </a:r>
          </a:p>
          <a:p>
            <a:pPr algn="just"/>
            <a:r>
              <a:rPr lang="hu-HU" dirty="0"/>
              <a:t>	 </a:t>
            </a:r>
            <a:r>
              <a:rPr lang="hu-HU" dirty="0" smtClean="0"/>
              <a:t>     </a:t>
            </a:r>
            <a:r>
              <a:rPr lang="hu-HU" dirty="0" err="1" smtClean="0"/>
              <a:t>esszénus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kabbala</a:t>
            </a:r>
            <a:r>
              <a:rPr lang="hu-HU" dirty="0" smtClean="0"/>
              <a:t>, </a:t>
            </a:r>
          </a:p>
          <a:p>
            <a:pPr algn="just"/>
            <a:r>
              <a:rPr lang="hu-HU" dirty="0"/>
              <a:t>	 </a:t>
            </a:r>
            <a:r>
              <a:rPr lang="hu-HU" dirty="0" smtClean="0"/>
              <a:t>     alexandriai </a:t>
            </a:r>
            <a:r>
              <a:rPr lang="hu-HU" dirty="0" err="1" smtClean="0">
                <a:solidFill>
                  <a:srgbClr val="FF0000"/>
                </a:solidFill>
              </a:rPr>
              <a:t>hermetizmus</a:t>
            </a:r>
            <a:endParaRPr lang="hu-HU" dirty="0" smtClean="0">
              <a:solidFill>
                <a:srgbClr val="FF0000"/>
              </a:solidFill>
            </a:endParaRP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Csak </a:t>
            </a:r>
            <a:r>
              <a:rPr lang="hu-HU" dirty="0"/>
              <a:t>mély tanulmányozás és elmélyedés után lehet a mű </a:t>
            </a:r>
            <a:r>
              <a:rPr lang="hu-HU" b="1" dirty="0">
                <a:solidFill>
                  <a:srgbClr val="FF0000"/>
                </a:solidFill>
              </a:rPr>
              <a:t>szimbolizmus</a:t>
            </a:r>
            <a:r>
              <a:rPr lang="hu-HU" dirty="0"/>
              <a:t>ának bonyolult jelentésrétegeit megérteni.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szöveg anyagát a szerző könnyedséggel kezeli, mégis </a:t>
            </a:r>
            <a:r>
              <a:rPr lang="hu-HU" dirty="0">
                <a:solidFill>
                  <a:srgbClr val="FF0000"/>
                </a:solidFill>
              </a:rPr>
              <a:t>minden sora mélységes titok</a:t>
            </a:r>
            <a:r>
              <a:rPr lang="hu-HU" dirty="0"/>
              <a:t>. </a:t>
            </a:r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716016" y="213285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lélek nagykorúvá válásának naplója.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Utasítások </a:t>
            </a:r>
            <a:r>
              <a:rPr lang="hu-HU" dirty="0"/>
              <a:t>a tanítványok számára. </a:t>
            </a:r>
          </a:p>
          <a:p>
            <a:pPr algn="ctr"/>
            <a:endParaRPr lang="hu-HU" dirty="0" smtClean="0"/>
          </a:p>
          <a:p>
            <a:pPr algn="ctr"/>
            <a:r>
              <a:rPr lang="hu-HU" b="1" dirty="0" smtClean="0"/>
              <a:t>Elindítja </a:t>
            </a:r>
            <a:r>
              <a:rPr lang="hu-HU" b="1" dirty="0"/>
              <a:t>a spirituális haladást és elvezet az </a:t>
            </a:r>
            <a:r>
              <a:rPr lang="hu-HU" b="1" dirty="0" err="1"/>
              <a:t>Adeptusságig</a:t>
            </a:r>
            <a:r>
              <a:rPr lang="hu-HU" b="1" dirty="0" smtClean="0"/>
              <a:t>.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A mű 12 részből áll </a:t>
            </a:r>
          </a:p>
          <a:p>
            <a:pPr algn="ctr"/>
            <a:r>
              <a:rPr lang="hu-HU" dirty="0"/>
              <a:t>(mintája a zodiákus), </a:t>
            </a:r>
            <a:endParaRPr lang="hu-HU" dirty="0" smtClean="0"/>
          </a:p>
          <a:p>
            <a:pPr algn="ctr"/>
            <a:r>
              <a:rPr lang="hu-HU" dirty="0" smtClean="0"/>
              <a:t>mindegyikhez </a:t>
            </a:r>
            <a:r>
              <a:rPr lang="hu-HU" dirty="0"/>
              <a:t>egy rajz tartozik megvilágításképpen.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Valószínűleg </a:t>
            </a:r>
          </a:p>
          <a:p>
            <a:pPr algn="ctr"/>
            <a:r>
              <a:rPr lang="hu-HU" dirty="0" err="1" smtClean="0"/>
              <a:t>Saint-Germain</a:t>
            </a:r>
            <a:endParaRPr lang="hu-HU" dirty="0" smtClean="0"/>
          </a:p>
          <a:p>
            <a:pPr algn="ctr"/>
            <a:r>
              <a:rPr lang="hu-HU" dirty="0" smtClean="0"/>
              <a:t>saját beavatásának leírása.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Szimbólum-nyelv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„Mivel pedig a szimbolikus formula megpróbálja azt jellemezni, ami túl van a tudományos okfejtésen, és nagyon gyakran értelmünket is messze túlszárnyalja, ezért szükségképpen </a:t>
            </a:r>
            <a:r>
              <a:rPr lang="hu-HU" b="1" dirty="0" smtClean="0">
                <a:solidFill>
                  <a:srgbClr val="FF0000"/>
                </a:solidFill>
              </a:rPr>
              <a:t>az értelem fölé </a:t>
            </a:r>
            <a:r>
              <a:rPr lang="hu-HU" dirty="0" smtClean="0"/>
              <a:t>kell emelkednie...” (H.P.B.)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007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352927" cy="720080"/>
          </a:xfrm>
        </p:spPr>
        <p:txBody>
          <a:bodyPr/>
          <a:lstStyle/>
          <a:p>
            <a:r>
              <a:rPr lang="hu-HU" dirty="0" smtClean="0"/>
              <a:t>A címlap – kulcs a </a:t>
            </a:r>
            <a:r>
              <a:rPr lang="hu-HU" dirty="0" err="1" smtClean="0"/>
              <a:t>műhöz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4"/>
          </p:nvPr>
        </p:nvSpPr>
        <p:spPr>
          <a:xfrm>
            <a:off x="4355976" y="548680"/>
            <a:ext cx="4680520" cy="518457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Hermész madara (egyiptomi szimbolika)</a:t>
            </a:r>
          </a:p>
          <a:p>
            <a:r>
              <a:rPr lang="hu-HU" dirty="0" smtClean="0"/>
              <a:t>Arany gyümölcsökkel terhes fa és edény a </a:t>
            </a:r>
            <a:r>
              <a:rPr lang="hu-HU" dirty="0" err="1" smtClean="0"/>
              <a:t>Műhöz</a:t>
            </a:r>
            <a:endParaRPr lang="hu-HU" dirty="0" smtClean="0"/>
          </a:p>
          <a:p>
            <a:r>
              <a:rPr lang="hu-HU" dirty="0" smtClean="0"/>
              <a:t>Az egyszerű anyag szárnyaktól övezett golyó formájában</a:t>
            </a:r>
          </a:p>
          <a:p>
            <a:r>
              <a:rPr lang="hu-HU" dirty="0" smtClean="0"/>
              <a:t>Sugárzó háromszög az Isteni névvel (lélegezz EZ szerint kabbala)</a:t>
            </a:r>
          </a:p>
          <a:p>
            <a:r>
              <a:rPr lang="hu-HU" dirty="0" smtClean="0"/>
              <a:t>Héber El és más Isteni nevek. „Az </a:t>
            </a:r>
            <a:r>
              <a:rPr lang="hu-HU" dirty="0"/>
              <a:t>Úr, a Legmagasztosabb, megtisztít</a:t>
            </a:r>
            <a:r>
              <a:rPr lang="hu-HU" dirty="0" smtClean="0"/>
              <a:t>.”</a:t>
            </a:r>
          </a:p>
          <a:p>
            <a:r>
              <a:rPr lang="hu-HU" dirty="0" smtClean="0"/>
              <a:t>Szimbolikus szabadkőműves, beavatásra váró testtartás az oltár előtt.</a:t>
            </a:r>
          </a:p>
          <a:p>
            <a:r>
              <a:rPr lang="hu-HU" dirty="0" smtClean="0"/>
              <a:t>Kis körben AL héber betűk = Isten, az Alkotó</a:t>
            </a:r>
          </a:p>
          <a:p>
            <a:r>
              <a:rPr lang="hu-HU" dirty="0" smtClean="0"/>
              <a:t>AB – az alkotó aláírása, aki a Bölcsesség Mestere volt</a:t>
            </a:r>
          </a:p>
          <a:p>
            <a:r>
              <a:rPr lang="hu-HU" dirty="0" smtClean="0"/>
              <a:t>Genezis könyvének 2 sora átírva:</a:t>
            </a:r>
          </a:p>
          <a:p>
            <a:pPr marL="45720" indent="0" algn="just">
              <a:buNone/>
            </a:pPr>
            <a:r>
              <a:rPr lang="hu-HU" dirty="0" smtClean="0"/>
              <a:t>Eredeti: „A </a:t>
            </a:r>
            <a:r>
              <a:rPr lang="hu-HU" dirty="0"/>
              <a:t>föld pedig kietlen és puszta </a:t>
            </a:r>
            <a:r>
              <a:rPr lang="hu-HU" dirty="0" err="1"/>
              <a:t>vala</a:t>
            </a:r>
            <a:r>
              <a:rPr lang="hu-HU" dirty="0"/>
              <a:t> (</a:t>
            </a:r>
            <a:r>
              <a:rPr lang="hu-HU" dirty="0" err="1"/>
              <a:t>Tohu-vah-Bohu</a:t>
            </a:r>
            <a:r>
              <a:rPr lang="hu-HU" dirty="0"/>
              <a:t>) és sötétség </a:t>
            </a:r>
            <a:r>
              <a:rPr lang="hu-HU" dirty="0" err="1"/>
              <a:t>vala</a:t>
            </a:r>
            <a:r>
              <a:rPr lang="hu-HU" dirty="0"/>
              <a:t> a mélység színén. És az Isten Lelke (</a:t>
            </a:r>
            <a:r>
              <a:rPr lang="hu-HU" dirty="0" err="1"/>
              <a:t>Ruah</a:t>
            </a:r>
            <a:r>
              <a:rPr lang="hu-HU" dirty="0"/>
              <a:t> </a:t>
            </a:r>
            <a:r>
              <a:rPr lang="hu-HU" dirty="0" err="1"/>
              <a:t>Elohim</a:t>
            </a:r>
            <a:r>
              <a:rPr lang="hu-HU" dirty="0"/>
              <a:t>) lebeg </a:t>
            </a:r>
            <a:r>
              <a:rPr lang="hu-HU" dirty="0" err="1"/>
              <a:t>vala</a:t>
            </a:r>
            <a:r>
              <a:rPr lang="hu-HU" dirty="0"/>
              <a:t> a vizek felett.”  </a:t>
            </a:r>
          </a:p>
          <a:p>
            <a:pPr marL="45720" indent="0" algn="just">
              <a:buNone/>
            </a:pPr>
            <a:r>
              <a:rPr lang="hu-HU" dirty="0" smtClean="0"/>
              <a:t>Átírt: „A </a:t>
            </a:r>
            <a:r>
              <a:rPr lang="hu-HU" dirty="0"/>
              <a:t>föld kietlen és puszta lesz. Jajveszékelés, gyűlölet és rémület fog uralkodni arculatán. És </a:t>
            </a:r>
            <a:r>
              <a:rPr lang="hu-HU" dirty="0" err="1"/>
              <a:t>El-him</a:t>
            </a:r>
            <a:r>
              <a:rPr lang="hu-HU" dirty="0"/>
              <a:t> lélegzete a szellem jelenléte miatt elpusztítja azokat, akik elpártoltak Istentől…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" y="548680"/>
            <a:ext cx="4166743" cy="436308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953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936104"/>
          </a:xfrm>
        </p:spPr>
        <p:txBody>
          <a:bodyPr/>
          <a:lstStyle/>
          <a:p>
            <a:r>
              <a:rPr lang="hu-HU" dirty="0" smtClean="0"/>
              <a:t>Melyik ajtón, merre</a:t>
            </a:r>
            <a:r>
              <a:rPr lang="hu-HU" dirty="0"/>
              <a:t>? </a:t>
            </a:r>
            <a:r>
              <a:rPr lang="hu-HU" sz="2000" dirty="0"/>
              <a:t>A választott ajtóról felismerjük a Nagy Mű irányát, amit a jelölt követ.</a:t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4" name="Picture 2" descr="E:\Teozófia\ELŐADÁSOK\SAINTGERMAIN\4sz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60" y="1916832"/>
            <a:ext cx="1706590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5436096" y="21328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algn="ctr"/>
            <a:r>
              <a:rPr lang="hu-HU" dirty="0" smtClean="0"/>
              <a:t>Fekete ajtó:</a:t>
            </a:r>
          </a:p>
          <a:p>
            <a:pPr algn="ctr"/>
            <a:r>
              <a:rPr lang="hu-HU" dirty="0" smtClean="0"/>
              <a:t>Aszketizmus, munka</a:t>
            </a:r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Materiális arany elkészítése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27784" y="54867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Vörös ajtó:</a:t>
            </a:r>
          </a:p>
          <a:p>
            <a:pPr algn="ctr"/>
            <a:r>
              <a:rPr lang="hu-HU" dirty="0" smtClean="0"/>
              <a:t>Hit, megvilágosodott szeretet</a:t>
            </a:r>
          </a:p>
          <a:p>
            <a:pPr algn="ctr"/>
            <a:r>
              <a:rPr lang="hu-HU" dirty="0">
                <a:solidFill>
                  <a:srgbClr val="FF0000"/>
                </a:solidFill>
              </a:rPr>
              <a:t>Univerzális Gyógyszer a népek gyógyítására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9552" y="227687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Kék ajtó:</a:t>
            </a:r>
          </a:p>
          <a:p>
            <a:pPr algn="ctr"/>
            <a:r>
              <a:rPr lang="hu-HU" dirty="0" smtClean="0"/>
              <a:t>Áldozat és megtisztulás</a:t>
            </a:r>
          </a:p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Élet-elixir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87824" y="386104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Fehér ajtó:</a:t>
            </a:r>
          </a:p>
          <a:p>
            <a:pPr algn="ctr"/>
            <a:r>
              <a:rPr lang="hu-HU" dirty="0" err="1" smtClean="0"/>
              <a:t>Adeptusság</a:t>
            </a:r>
            <a:endParaRPr lang="hu-HU" dirty="0" smtClean="0"/>
          </a:p>
          <a:p>
            <a:pPr algn="ctr"/>
            <a:r>
              <a:rPr lang="hu-HU" dirty="0" smtClean="0">
                <a:solidFill>
                  <a:srgbClr val="FF0000"/>
                </a:solidFill>
              </a:rPr>
              <a:t>Bölcsek Köve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tökéletességhez vezető út…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188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7239000" y="5638800"/>
            <a:ext cx="1905000" cy="1219200"/>
          </a:xfrm>
          <a:prstGeom prst="cloudCallout">
            <a:avLst>
              <a:gd name="adj1" fmla="val -12667"/>
              <a:gd name="adj2" fmla="val 2866"/>
            </a:avLst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hu-HU" sz="1600">
              <a:cs typeface="Arial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A Nagy Fehér Testvériség</a:t>
            </a:r>
            <a:endParaRPr lang="en-US" sz="48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66244" name="AutoShape 4"/>
          <p:cNvSpPr>
            <a:spLocks noChangeArrowheads="1"/>
          </p:cNvSpPr>
          <p:nvPr/>
        </p:nvSpPr>
        <p:spPr bwMode="auto">
          <a:xfrm>
            <a:off x="609600" y="60198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1</a:t>
            </a:r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609600" y="54864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cs typeface="Arial" charset="0"/>
              </a:rPr>
              <a:t>2</a:t>
            </a:r>
          </a:p>
        </p:txBody>
      </p:sp>
      <p:sp>
        <p:nvSpPr>
          <p:cNvPr id="266246" name="AutoShape 6"/>
          <p:cNvSpPr>
            <a:spLocks noChangeArrowheads="1"/>
          </p:cNvSpPr>
          <p:nvPr/>
        </p:nvSpPr>
        <p:spPr bwMode="auto">
          <a:xfrm>
            <a:off x="609600" y="49530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3</a:t>
            </a:r>
          </a:p>
        </p:txBody>
      </p:sp>
      <p:sp>
        <p:nvSpPr>
          <p:cNvPr id="266247" name="AutoShape 7"/>
          <p:cNvSpPr>
            <a:spLocks noChangeArrowheads="1"/>
          </p:cNvSpPr>
          <p:nvPr/>
        </p:nvSpPr>
        <p:spPr bwMode="auto">
          <a:xfrm>
            <a:off x="619125" y="4448175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4</a:t>
            </a:r>
          </a:p>
        </p:txBody>
      </p:sp>
      <p:sp>
        <p:nvSpPr>
          <p:cNvPr id="266248" name="AutoShape 8"/>
          <p:cNvSpPr>
            <a:spLocks noChangeArrowheads="1"/>
          </p:cNvSpPr>
          <p:nvPr/>
        </p:nvSpPr>
        <p:spPr bwMode="auto">
          <a:xfrm>
            <a:off x="609600" y="3933825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5</a:t>
            </a:r>
          </a:p>
        </p:txBody>
      </p:sp>
      <p:sp>
        <p:nvSpPr>
          <p:cNvPr id="266249" name="AutoShape 9"/>
          <p:cNvSpPr>
            <a:spLocks noChangeArrowheads="1"/>
          </p:cNvSpPr>
          <p:nvPr/>
        </p:nvSpPr>
        <p:spPr bwMode="auto">
          <a:xfrm>
            <a:off x="609600" y="34290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6</a:t>
            </a:r>
          </a:p>
        </p:txBody>
      </p:sp>
      <p:sp>
        <p:nvSpPr>
          <p:cNvPr id="266250" name="AutoShape 10"/>
          <p:cNvSpPr>
            <a:spLocks noChangeArrowheads="1"/>
          </p:cNvSpPr>
          <p:nvPr/>
        </p:nvSpPr>
        <p:spPr bwMode="auto">
          <a:xfrm>
            <a:off x="609600" y="28956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7</a:t>
            </a:r>
          </a:p>
        </p:txBody>
      </p:sp>
      <p:sp>
        <p:nvSpPr>
          <p:cNvPr id="266251" name="AutoShape 11"/>
          <p:cNvSpPr>
            <a:spLocks noChangeArrowheads="1"/>
          </p:cNvSpPr>
          <p:nvPr/>
        </p:nvSpPr>
        <p:spPr bwMode="auto">
          <a:xfrm>
            <a:off x="609600" y="23622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8</a:t>
            </a:r>
          </a:p>
        </p:txBody>
      </p:sp>
      <p:sp>
        <p:nvSpPr>
          <p:cNvPr id="266252" name="AutoShape 12"/>
          <p:cNvSpPr>
            <a:spLocks noChangeArrowheads="1"/>
          </p:cNvSpPr>
          <p:nvPr/>
        </p:nvSpPr>
        <p:spPr bwMode="auto">
          <a:xfrm>
            <a:off x="609600" y="180975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Arial" charset="0"/>
              </a:rPr>
              <a:t>9</a:t>
            </a:r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23622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33528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13716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43434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53340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8" name="Rectangle 18"/>
          <p:cNvSpPr>
            <a:spLocks noChangeArrowheads="1"/>
          </p:cNvSpPr>
          <p:nvPr/>
        </p:nvSpPr>
        <p:spPr bwMode="auto">
          <a:xfrm>
            <a:off x="63246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73152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100000">
                <a:srgbClr val="99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1371600" y="3886200"/>
            <a:ext cx="990600" cy="5397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1371600" y="3346450"/>
            <a:ext cx="990600" cy="5397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13716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Manu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1371600" y="2279650"/>
            <a:ext cx="99060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cs typeface="Arial" charset="0"/>
              </a:rPr>
              <a:t>Pratyeka</a:t>
            </a:r>
          </a:p>
          <a:p>
            <a:pPr algn="ctr" eaLnBrk="0" hangingPunct="0"/>
            <a:r>
              <a:rPr lang="en-US" sz="1600" b="1">
                <a:cs typeface="Arial" charset="0"/>
              </a:rPr>
              <a:t>Buddha</a:t>
            </a:r>
            <a:endParaRPr lang="en-US" sz="1400">
              <a:cs typeface="Arial" charset="0"/>
            </a:endParaRPr>
          </a:p>
        </p:txBody>
      </p:sp>
      <p:sp>
        <p:nvSpPr>
          <p:cNvPr id="266264" name="Rectangle 24"/>
          <p:cNvSpPr>
            <a:spLocks noChangeArrowheads="1"/>
          </p:cNvSpPr>
          <p:nvPr/>
        </p:nvSpPr>
        <p:spPr bwMode="auto">
          <a:xfrm>
            <a:off x="1371600" y="1746250"/>
            <a:ext cx="99060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cs typeface="Arial" charset="0"/>
              </a:rPr>
              <a:t>A Világ</a:t>
            </a:r>
          </a:p>
          <a:p>
            <a:pPr algn="ctr" eaLnBrk="0" hangingPunct="0"/>
            <a:r>
              <a:rPr lang="en-US" sz="1600" b="1">
                <a:cs typeface="Arial" charset="0"/>
              </a:rPr>
              <a:t>Ura</a:t>
            </a:r>
            <a:endParaRPr lang="en-US" sz="1400">
              <a:cs typeface="Arial" charset="0"/>
            </a:endParaRPr>
          </a:p>
        </p:txBody>
      </p:sp>
      <p:sp>
        <p:nvSpPr>
          <p:cNvPr id="266265" name="Rectangle 25"/>
          <p:cNvSpPr>
            <a:spLocks noChangeArrowheads="1"/>
          </p:cNvSpPr>
          <p:nvPr/>
        </p:nvSpPr>
        <p:spPr bwMode="auto">
          <a:xfrm>
            <a:off x="1371600" y="1212850"/>
            <a:ext cx="990600" cy="53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accent2"/>
                </a:solidFill>
                <a:cs typeface="Arial" charset="0"/>
              </a:rPr>
              <a:t>Hallgatag</a:t>
            </a:r>
          </a:p>
          <a:p>
            <a:pPr algn="ctr" eaLnBrk="0" hangingPunct="0"/>
            <a:r>
              <a:rPr lang="en-US" sz="1600" b="1" i="1">
                <a:solidFill>
                  <a:schemeClr val="accent2"/>
                </a:solidFill>
                <a:cs typeface="Arial" charset="0"/>
              </a:rPr>
              <a:t>Figyelő</a:t>
            </a:r>
            <a:endParaRPr lang="en-US" sz="1600" i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2362200" y="3886200"/>
            <a:ext cx="990600" cy="539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67" name="Rectangle 27"/>
          <p:cNvSpPr>
            <a:spLocks noChangeArrowheads="1"/>
          </p:cNvSpPr>
          <p:nvPr/>
        </p:nvSpPr>
        <p:spPr bwMode="auto">
          <a:xfrm>
            <a:off x="2362200" y="3346450"/>
            <a:ext cx="990600" cy="539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23622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Világtanító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2362200" y="2279650"/>
            <a:ext cx="990600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Buddha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3352800" y="3886200"/>
            <a:ext cx="990600" cy="5397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3352800" y="3346450"/>
            <a:ext cx="990600" cy="5397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2" name="Rectangle 32"/>
          <p:cNvSpPr>
            <a:spLocks noChangeArrowheads="1"/>
          </p:cNvSpPr>
          <p:nvPr/>
        </p:nvSpPr>
        <p:spPr bwMode="auto">
          <a:xfrm>
            <a:off x="33528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    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3" name="Rectangle 33"/>
          <p:cNvSpPr>
            <a:spLocks noChangeArrowheads="1"/>
          </p:cNvSpPr>
          <p:nvPr/>
        </p:nvSpPr>
        <p:spPr bwMode="auto">
          <a:xfrm>
            <a:off x="4343400" y="3879850"/>
            <a:ext cx="990600" cy="539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4" name="Rectangle 34"/>
          <p:cNvSpPr>
            <a:spLocks noChangeArrowheads="1"/>
          </p:cNvSpPr>
          <p:nvPr/>
        </p:nvSpPr>
        <p:spPr bwMode="auto">
          <a:xfrm>
            <a:off x="4343400" y="3340100"/>
            <a:ext cx="990600" cy="539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5" name="Rectangle 35"/>
          <p:cNvSpPr>
            <a:spLocks noChangeArrowheads="1"/>
          </p:cNvSpPr>
          <p:nvPr/>
        </p:nvSpPr>
        <p:spPr bwMode="auto">
          <a:xfrm>
            <a:off x="4343400" y="2806700"/>
            <a:ext cx="990600" cy="53975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H     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6" name="Rectangle 36"/>
          <p:cNvSpPr>
            <a:spLocks noChangeArrowheads="1"/>
          </p:cNvSpPr>
          <p:nvPr/>
        </p:nvSpPr>
        <p:spPr bwMode="auto">
          <a:xfrm>
            <a:off x="5334000" y="3892550"/>
            <a:ext cx="990600" cy="539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7" name="Rectangle 37"/>
          <p:cNvSpPr>
            <a:spLocks noChangeArrowheads="1"/>
          </p:cNvSpPr>
          <p:nvPr/>
        </p:nvSpPr>
        <p:spPr bwMode="auto">
          <a:xfrm>
            <a:off x="5334000" y="3352800"/>
            <a:ext cx="990600" cy="539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8" name="Rectangle 38"/>
          <p:cNvSpPr>
            <a:spLocks noChangeArrowheads="1"/>
          </p:cNvSpPr>
          <p:nvPr/>
        </p:nvSpPr>
        <p:spPr bwMode="auto">
          <a:xfrm>
            <a:off x="53340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C     H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79" name="Rectangle 39"/>
          <p:cNvSpPr>
            <a:spLocks noChangeArrowheads="1"/>
          </p:cNvSpPr>
          <p:nvPr/>
        </p:nvSpPr>
        <p:spPr bwMode="auto">
          <a:xfrm>
            <a:off x="6324600" y="3892550"/>
            <a:ext cx="990600" cy="5397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0" name="Rectangle 40"/>
          <p:cNvSpPr>
            <a:spLocks noChangeArrowheads="1"/>
          </p:cNvSpPr>
          <p:nvPr/>
        </p:nvSpPr>
        <p:spPr bwMode="auto">
          <a:xfrm>
            <a:off x="6324600" y="3352800"/>
            <a:ext cx="990600" cy="5397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1" name="Rectangle 41"/>
          <p:cNvSpPr>
            <a:spLocks noChangeArrowheads="1"/>
          </p:cNvSpPr>
          <p:nvPr/>
        </p:nvSpPr>
        <p:spPr bwMode="auto">
          <a:xfrm>
            <a:off x="63246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O     H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2" name="Rectangle 42"/>
          <p:cNvSpPr>
            <a:spLocks noChangeArrowheads="1"/>
          </p:cNvSpPr>
          <p:nvPr/>
        </p:nvSpPr>
        <p:spPr bwMode="auto">
          <a:xfrm>
            <a:off x="7315200" y="3892550"/>
            <a:ext cx="990600" cy="5397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Asekha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3" name="Rectangle 43"/>
          <p:cNvSpPr>
            <a:spLocks noChangeArrowheads="1"/>
          </p:cNvSpPr>
          <p:nvPr/>
        </p:nvSpPr>
        <p:spPr bwMode="auto">
          <a:xfrm>
            <a:off x="7315200" y="3352800"/>
            <a:ext cx="990600" cy="5397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  <a:cs typeface="Arial" charset="0"/>
              </a:rPr>
              <a:t>Mester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4" name="Rectangle 44"/>
          <p:cNvSpPr>
            <a:spLocks noChangeArrowheads="1"/>
          </p:cNvSpPr>
          <p:nvPr/>
        </p:nvSpPr>
        <p:spPr bwMode="auto">
          <a:xfrm>
            <a:off x="73152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CC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cs typeface="Arial" charset="0"/>
              </a:rPr>
              <a:t>A     N</a:t>
            </a:r>
            <a:endParaRPr lang="en-US" sz="1600">
              <a:cs typeface="Arial" charset="0"/>
            </a:endParaRPr>
          </a:p>
        </p:txBody>
      </p:sp>
      <p:sp>
        <p:nvSpPr>
          <p:cNvPr id="266285" name="Text Box 45"/>
          <p:cNvSpPr txBox="1">
            <a:spLocks noChangeArrowheads="1"/>
          </p:cNvSpPr>
          <p:nvPr/>
        </p:nvSpPr>
        <p:spPr bwMode="auto">
          <a:xfrm>
            <a:off x="0" y="65532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cs typeface="Arial" charset="0"/>
              </a:rPr>
              <a:t>BEAVATÁS</a:t>
            </a:r>
            <a:endParaRPr lang="en-US" sz="14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66286" name="Text Box 46"/>
          <p:cNvSpPr txBox="1">
            <a:spLocks noChangeArrowheads="1"/>
          </p:cNvSpPr>
          <p:nvPr/>
        </p:nvSpPr>
        <p:spPr bwMode="auto">
          <a:xfrm rot="-3801705">
            <a:off x="1111251" y="513397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cs typeface="Arial" charset="0"/>
              </a:rPr>
              <a:t>  Első sugár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6287" name="Text Box 47"/>
          <p:cNvSpPr txBox="1">
            <a:spLocks noChangeArrowheads="1"/>
          </p:cNvSpPr>
          <p:nvPr/>
        </p:nvSpPr>
        <p:spPr bwMode="auto">
          <a:xfrm rot="-3801705">
            <a:off x="2074863" y="53022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Második sugár</a:t>
            </a:r>
          </a:p>
        </p:txBody>
      </p:sp>
      <p:sp>
        <p:nvSpPr>
          <p:cNvPr id="266288" name="Text Box 48"/>
          <p:cNvSpPr txBox="1">
            <a:spLocks noChangeArrowheads="1"/>
          </p:cNvSpPr>
          <p:nvPr/>
        </p:nvSpPr>
        <p:spPr bwMode="auto">
          <a:xfrm rot="-3801705">
            <a:off x="30495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Harmadik sugár</a:t>
            </a:r>
          </a:p>
        </p:txBody>
      </p:sp>
      <p:sp>
        <p:nvSpPr>
          <p:cNvPr id="266289" name="Text Box 49"/>
          <p:cNvSpPr txBox="1">
            <a:spLocks noChangeArrowheads="1"/>
          </p:cNvSpPr>
          <p:nvPr/>
        </p:nvSpPr>
        <p:spPr bwMode="auto">
          <a:xfrm rot="-3801705">
            <a:off x="41163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Negyedik sugár</a:t>
            </a:r>
          </a:p>
        </p:txBody>
      </p:sp>
      <p:sp>
        <p:nvSpPr>
          <p:cNvPr id="266290" name="Text Box 50"/>
          <p:cNvSpPr txBox="1">
            <a:spLocks noChangeArrowheads="1"/>
          </p:cNvSpPr>
          <p:nvPr/>
        </p:nvSpPr>
        <p:spPr bwMode="auto">
          <a:xfrm rot="-3801705">
            <a:off x="50307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Ötödik sugár</a:t>
            </a:r>
          </a:p>
        </p:txBody>
      </p:sp>
      <p:sp>
        <p:nvSpPr>
          <p:cNvPr id="266291" name="Text Box 51"/>
          <p:cNvSpPr txBox="1">
            <a:spLocks noChangeArrowheads="1"/>
          </p:cNvSpPr>
          <p:nvPr/>
        </p:nvSpPr>
        <p:spPr bwMode="auto">
          <a:xfrm rot="-3801705">
            <a:off x="60213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Hatodik sugár</a:t>
            </a:r>
          </a:p>
        </p:txBody>
      </p:sp>
      <p:sp>
        <p:nvSpPr>
          <p:cNvPr id="266292" name="Text Box 52"/>
          <p:cNvSpPr txBox="1">
            <a:spLocks noChangeArrowheads="1"/>
          </p:cNvSpPr>
          <p:nvPr/>
        </p:nvSpPr>
        <p:spPr bwMode="auto">
          <a:xfrm rot="-3801705">
            <a:off x="6951663" y="53022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Hetedik sugár</a:t>
            </a:r>
          </a:p>
        </p:txBody>
      </p:sp>
      <p:sp>
        <p:nvSpPr>
          <p:cNvPr id="266293" name="AutoShape 53"/>
          <p:cNvSpPr>
            <a:spLocks noChangeArrowheads="1"/>
          </p:cNvSpPr>
          <p:nvPr/>
        </p:nvSpPr>
        <p:spPr bwMode="auto">
          <a:xfrm flipH="1">
            <a:off x="4191000" y="1295400"/>
            <a:ext cx="2209800" cy="914400"/>
          </a:xfrm>
          <a:prstGeom prst="cloudCallout">
            <a:avLst>
              <a:gd name="adj1" fmla="val -71338"/>
              <a:gd name="adj2" fmla="val -36463"/>
            </a:avLst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hu-HU" sz="16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426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84175"/>
            <a:ext cx="8352928" cy="760413"/>
          </a:xfrm>
        </p:spPr>
        <p:txBody>
          <a:bodyPr/>
          <a:lstStyle/>
          <a:p>
            <a:r>
              <a:rPr lang="hu-HU" sz="4400" dirty="0">
                <a:solidFill>
                  <a:schemeClr val="tx1"/>
                </a:solidFill>
                <a:effectLst/>
              </a:rPr>
              <a:t>A </a:t>
            </a:r>
            <a:r>
              <a:rPr lang="hu-HU" sz="4400" dirty="0" smtClean="0">
                <a:solidFill>
                  <a:schemeClr val="tx1"/>
                </a:solidFill>
                <a:effectLst/>
              </a:rPr>
              <a:t>tanítványság fokozatai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4648200" y="5486400"/>
            <a:ext cx="3733800" cy="990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hu-HU" sz="2000" b="1" i="1"/>
              <a:t>AZ ESZMÉK EMBERE</a:t>
            </a:r>
            <a:endParaRPr lang="en-US" sz="2000" b="1" i="1"/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762000" y="4343400"/>
            <a:ext cx="3733800" cy="990600"/>
          </a:xfrm>
          <a:prstGeom prst="wedgeEllipseCallout">
            <a:avLst>
              <a:gd name="adj1" fmla="val 58204"/>
              <a:gd name="adj2" fmla="val 1208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18519588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hu-HU" sz="2000" b="1" i="1" dirty="0">
                <a:solidFill>
                  <a:srgbClr val="FFFF00"/>
                </a:solidFill>
              </a:rPr>
              <a:t>PRÓBA-TANÍTVÁNY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4800600" y="3505200"/>
            <a:ext cx="3733800" cy="990600"/>
          </a:xfrm>
          <a:prstGeom prst="wedgeEllipseCallout">
            <a:avLst>
              <a:gd name="adj1" fmla="val -68537"/>
              <a:gd name="adj2" fmla="val 7628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hu-HU" sz="2000" b="1" i="1"/>
              <a:t>ELFOGADOTT TANÍTVÁNY</a:t>
            </a:r>
            <a:endParaRPr lang="en-US" sz="2000" b="1" i="1"/>
          </a:p>
        </p:txBody>
      </p:sp>
      <p:sp>
        <p:nvSpPr>
          <p:cNvPr id="215046" name="AutoShape 6"/>
          <p:cNvSpPr>
            <a:spLocks noChangeArrowheads="1"/>
          </p:cNvSpPr>
          <p:nvPr/>
        </p:nvSpPr>
        <p:spPr bwMode="auto">
          <a:xfrm>
            <a:off x="609600" y="2438400"/>
            <a:ext cx="3733800" cy="990600"/>
          </a:xfrm>
          <a:prstGeom prst="wedgeEllipseCallout">
            <a:avLst>
              <a:gd name="adj1" fmla="val 78273"/>
              <a:gd name="adj2" fmla="val 101921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8392" dir="17508085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hu-HU" sz="2000" b="1" i="1" dirty="0"/>
              <a:t>„A MESTER GYERMEKE”</a:t>
            </a:r>
            <a:endParaRPr lang="en-US" sz="2000" b="1" i="1" dirty="0"/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4267200" y="1447800"/>
            <a:ext cx="3810000" cy="1295400"/>
          </a:xfrm>
          <a:prstGeom prst="cloudCallout">
            <a:avLst>
              <a:gd name="adj1" fmla="val -54125"/>
              <a:gd name="adj2" fmla="val 59926"/>
            </a:avLst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37372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hu-HU" sz="2400" b="1" i="1">
                <a:solidFill>
                  <a:srgbClr val="FFFF00"/>
                </a:solidFill>
              </a:rPr>
              <a:t>BEAVATOTT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31877369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0" y="964949"/>
            <a:ext cx="9180512" cy="58631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hu-HU" dirty="0" smtClean="0"/>
              <a:t>ELSŐ BEAVATÁS: „felébredés” </a:t>
            </a:r>
            <a:r>
              <a:rPr lang="hu-HU" i="1" dirty="0" smtClean="0"/>
              <a:t>/karácsony/</a:t>
            </a:r>
            <a:endParaRPr lang="hu-HU" i="1" dirty="0"/>
          </a:p>
          <a:p>
            <a:pPr>
              <a:tabLst>
                <a:tab pos="457200" algn="l"/>
              </a:tabLst>
            </a:pPr>
            <a:endParaRPr lang="hu-HU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hu-HU" b="1" u="sng" dirty="0">
                <a:solidFill>
                  <a:schemeClr val="accent5">
                    <a:lumMod val="75000"/>
                  </a:schemeClr>
                </a:solidFill>
              </a:rPr>
              <a:t>MÁSODIK BEAVATÁSIG</a:t>
            </a: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hu-HU" i="1" dirty="0" smtClean="0"/>
              <a:t>/megkeresztelés/</a:t>
            </a:r>
            <a:endParaRPr lang="hu-HU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1. </a:t>
            </a:r>
            <a:r>
              <a:rPr lang="hu-HU" b="1" dirty="0" smtClean="0">
                <a:solidFill>
                  <a:srgbClr val="0000CC"/>
                </a:solidFill>
              </a:rPr>
              <a:t>A személyes én </a:t>
            </a:r>
            <a:r>
              <a:rPr lang="hu-HU" b="1" dirty="0">
                <a:solidFill>
                  <a:srgbClr val="0000CC"/>
                </a:solidFill>
              </a:rPr>
              <a:t>káprázata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2. </a:t>
            </a: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kétely vagy </a:t>
            </a:r>
            <a:r>
              <a:rPr lang="hu-HU" b="1" dirty="0" smtClean="0">
                <a:solidFill>
                  <a:srgbClr val="0000CC"/>
                </a:solidFill>
              </a:rPr>
              <a:t>bizonytalanság (szkepticizmus)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3. </a:t>
            </a:r>
            <a:r>
              <a:rPr lang="hu-HU" b="1" dirty="0" smtClean="0">
                <a:solidFill>
                  <a:srgbClr val="0000CC"/>
                </a:solidFill>
              </a:rPr>
              <a:t>A babonák (tévhitek, rutin, pótcselekvés)</a:t>
            </a:r>
            <a:endParaRPr lang="hu-HU" dirty="0">
              <a:solidFill>
                <a:srgbClr val="0000CC"/>
              </a:solidFill>
            </a:endParaRPr>
          </a:p>
          <a:p>
            <a:pPr algn="ctr">
              <a:tabLst>
                <a:tab pos="457200" algn="l"/>
              </a:tabLst>
            </a:pPr>
            <a:endParaRPr lang="hu-HU" b="1" u="sng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u="sng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HARMADIK </a:t>
            </a:r>
            <a:r>
              <a:rPr lang="hu-HU" b="1" u="sng" dirty="0">
                <a:solidFill>
                  <a:schemeClr val="accent5">
                    <a:lumMod val="75000"/>
                  </a:schemeClr>
                </a:solidFill>
              </a:rPr>
              <a:t>BEAVATÁSIG</a:t>
            </a: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hu-HU" i="1" dirty="0" smtClean="0"/>
              <a:t>/színeváltozás/</a:t>
            </a:r>
            <a:endParaRPr lang="hu-HU" i="1" dirty="0"/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4. </a:t>
            </a:r>
            <a:r>
              <a:rPr lang="hu-HU" b="1" dirty="0" smtClean="0">
                <a:solidFill>
                  <a:srgbClr val="0000CC"/>
                </a:solidFill>
              </a:rPr>
              <a:t>Ragaszkodás </a:t>
            </a:r>
            <a:r>
              <a:rPr lang="hu-HU" b="1" dirty="0">
                <a:solidFill>
                  <a:srgbClr val="0000CC"/>
                </a:solidFill>
              </a:rPr>
              <a:t>az érzelmek keltette </a:t>
            </a:r>
            <a:r>
              <a:rPr lang="hu-HU" b="1" dirty="0" smtClean="0">
                <a:solidFill>
                  <a:srgbClr val="0000CC"/>
                </a:solidFill>
              </a:rPr>
              <a:t>örömökhöz, érzékiséghez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5. </a:t>
            </a: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harag vagy gyűlölködés minden lehetősége</a:t>
            </a:r>
            <a:endParaRPr lang="hu-HU" dirty="0">
              <a:solidFill>
                <a:srgbClr val="0000CC"/>
              </a:solidFill>
            </a:endParaRPr>
          </a:p>
          <a:p>
            <a:pPr algn="ctr">
              <a:tabLst>
                <a:tab pos="457200" algn="l"/>
              </a:tabLst>
            </a:pPr>
            <a:endParaRPr lang="hu-HU" b="1" u="sng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A NEGYEDIK BEAVATÁSIG: </a:t>
            </a:r>
            <a:r>
              <a:rPr lang="hu-HU" i="1" u="sng" dirty="0" smtClean="0"/>
              <a:t>/húsvéti ünnepkör/ </a:t>
            </a:r>
            <a:endParaRPr lang="hu-HU" i="1" dirty="0"/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6. </a:t>
            </a: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formabeli szépség vagy a formákban levő lét után </a:t>
            </a:r>
            <a:r>
              <a:rPr lang="hu-HU" b="1" dirty="0" smtClean="0">
                <a:solidFill>
                  <a:srgbClr val="0000CC"/>
                </a:solidFill>
              </a:rPr>
              <a:t>való vágyakozás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7. </a:t>
            </a: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forma nélküli élet utáni vágyakozás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8. </a:t>
            </a:r>
            <a:r>
              <a:rPr lang="hu-HU" b="1" dirty="0" smtClean="0">
                <a:solidFill>
                  <a:srgbClr val="0000CC"/>
                </a:solidFill>
              </a:rPr>
              <a:t>Hiúság</a:t>
            </a:r>
            <a:r>
              <a:rPr lang="hu-HU" b="1" dirty="0">
                <a:solidFill>
                  <a:srgbClr val="0000CC"/>
                </a:solidFill>
              </a:rPr>
              <a:t>, </a:t>
            </a:r>
            <a:r>
              <a:rPr lang="hu-HU" b="1" dirty="0" smtClean="0">
                <a:solidFill>
                  <a:srgbClr val="0000CC"/>
                </a:solidFill>
              </a:rPr>
              <a:t>büszkeség, gőg</a:t>
            </a:r>
            <a:r>
              <a:rPr lang="hu-HU" b="1" dirty="0">
                <a:solidFill>
                  <a:srgbClr val="0000CC"/>
                </a:solidFill>
              </a:rPr>
              <a:t>.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9. </a:t>
            </a:r>
            <a:r>
              <a:rPr lang="hu-HU" b="1" dirty="0" smtClean="0">
                <a:solidFill>
                  <a:srgbClr val="0000CC"/>
                </a:solidFill>
              </a:rPr>
              <a:t>Izgatottság</a:t>
            </a:r>
            <a:r>
              <a:rPr lang="hu-HU" b="1" dirty="0">
                <a:solidFill>
                  <a:srgbClr val="0000CC"/>
                </a:solidFill>
              </a:rPr>
              <a:t>, ingerlékenység, annak lehetősége, hogy valami az </a:t>
            </a:r>
            <a:r>
              <a:rPr lang="hu-HU" b="1" dirty="0" smtClean="0">
                <a:solidFill>
                  <a:srgbClr val="0000CC"/>
                </a:solidFill>
              </a:rPr>
              <a:t>ember </a:t>
            </a:r>
            <a:r>
              <a:rPr lang="hu-HU" b="1" dirty="0">
                <a:solidFill>
                  <a:srgbClr val="0000CC"/>
                </a:solidFill>
              </a:rPr>
              <a:t>nyugalmát </a:t>
            </a:r>
            <a:r>
              <a:rPr lang="hu-HU" b="1" dirty="0" smtClean="0">
                <a:solidFill>
                  <a:srgbClr val="0000CC"/>
                </a:solidFill>
              </a:rPr>
              <a:t>   megzavarja</a:t>
            </a:r>
            <a:r>
              <a:rPr lang="hu-HU" b="1" dirty="0">
                <a:solidFill>
                  <a:srgbClr val="0000CC"/>
                </a:solidFill>
              </a:rPr>
              <a:t>.</a:t>
            </a:r>
            <a:endParaRPr lang="hu-HU" dirty="0">
              <a:solidFill>
                <a:srgbClr val="0000CC"/>
              </a:solidFill>
            </a:endParaRPr>
          </a:p>
          <a:p>
            <a:pPr>
              <a:tabLst>
                <a:tab pos="457200" algn="l"/>
              </a:tabLst>
            </a:pPr>
            <a:r>
              <a:rPr lang="hu-HU" b="1" dirty="0">
                <a:solidFill>
                  <a:srgbClr val="0000CC"/>
                </a:solidFill>
              </a:rPr>
              <a:t>10. </a:t>
            </a:r>
            <a:r>
              <a:rPr lang="hu-HU" b="1" dirty="0" smtClean="0">
                <a:solidFill>
                  <a:srgbClr val="0000CC"/>
                </a:solidFill>
              </a:rPr>
              <a:t>Tudatlanság, nem-tudás, illúzió. </a:t>
            </a:r>
          </a:p>
          <a:p>
            <a:pPr>
              <a:tabLst>
                <a:tab pos="457200" algn="l"/>
              </a:tabLst>
            </a:pPr>
            <a:endParaRPr lang="hu-HU" dirty="0" smtClean="0"/>
          </a:p>
          <a:p>
            <a:pPr>
              <a:tabLst>
                <a:tab pos="457200" algn="l"/>
              </a:tabLst>
            </a:pPr>
            <a:r>
              <a:rPr lang="hu-HU" dirty="0" smtClean="0"/>
              <a:t>ÖTÖDIK BEAVATÁS /túl az emberin – </a:t>
            </a:r>
            <a:r>
              <a:rPr lang="hu-HU" i="1" dirty="0" smtClean="0"/>
              <a:t>feltámadás és mennybemenetel/ </a:t>
            </a:r>
          </a:p>
          <a:p>
            <a:pPr>
              <a:tabLst>
                <a:tab pos="457200" algn="l"/>
              </a:tabLst>
            </a:pPr>
            <a:r>
              <a:rPr lang="hu-HU" i="1" dirty="0" smtClean="0"/>
              <a:t>ÉS - </a:t>
            </a:r>
            <a:r>
              <a:rPr lang="hu-HU" b="1" i="1" dirty="0" smtClean="0">
                <a:solidFill>
                  <a:srgbClr val="FF0000"/>
                </a:solidFill>
              </a:rPr>
              <a:t>az útnak nincs vége</a:t>
            </a:r>
            <a:r>
              <a:rPr lang="hu-HU" i="1" dirty="0" smtClean="0"/>
              <a:t>: további 7 haladási, működési lehetőség az </a:t>
            </a:r>
            <a:r>
              <a:rPr lang="hu-HU" i="1" dirty="0" err="1" smtClean="0"/>
              <a:t>Adeptus</a:t>
            </a:r>
            <a:r>
              <a:rPr lang="hu-HU" i="1" dirty="0" smtClean="0"/>
              <a:t> előtt…</a:t>
            </a:r>
            <a:endParaRPr lang="hu-HU" i="1" dirty="0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250825" y="415925"/>
            <a:ext cx="8542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hu-HU" sz="2800" b="1" dirty="0"/>
              <a:t>A 10 BILINCS, AMIKTŐL AZ ÖSVÉNYEN MEG KELL SZABADULNI</a:t>
            </a:r>
          </a:p>
        </p:txBody>
      </p:sp>
    </p:spTree>
    <p:extLst>
      <p:ext uri="{BB962C8B-B14F-4D97-AF65-F5344CB8AC3E}">
        <p14:creationId xmlns:p14="http://schemas.microsoft.com/office/powerpoint/2010/main" val="20292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080120"/>
          </a:xfrm>
        </p:spPr>
        <p:txBody>
          <a:bodyPr/>
          <a:lstStyle/>
          <a:p>
            <a:r>
              <a:rPr lang="hu-HU" sz="3200" dirty="0" smtClean="0"/>
              <a:t>(</a:t>
            </a:r>
            <a:r>
              <a:rPr lang="hu-HU" sz="3200" dirty="0"/>
              <a:t>alsóbb </a:t>
            </a:r>
            <a:r>
              <a:rPr lang="hu-HU" sz="3200" dirty="0" smtClean="0"/>
              <a:t>misztériumok)</a:t>
            </a:r>
            <a:br>
              <a:rPr lang="hu-HU" sz="3200" dirty="0" smtClean="0"/>
            </a:br>
            <a:r>
              <a:rPr lang="hu-HU" sz="3200" dirty="0" smtClean="0"/>
              <a:t>önfegyelem és megtisztulás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632848" cy="3474720"/>
          </a:xfrm>
        </p:spPr>
        <p:txBody>
          <a:bodyPr>
            <a:normAutofit/>
          </a:bodyPr>
          <a:lstStyle/>
          <a:p>
            <a:r>
              <a:rPr lang="hu-HU" dirty="0"/>
              <a:t>Helyszín:	</a:t>
            </a:r>
            <a:r>
              <a:rPr lang="hu-HU" dirty="0" smtClean="0"/>
              <a:t>Vezúv, a </a:t>
            </a:r>
            <a:r>
              <a:rPr lang="hu-HU" dirty="0" smtClean="0">
                <a:solidFill>
                  <a:srgbClr val="FF0000"/>
                </a:solidFill>
              </a:rPr>
              <a:t>FÖLD</a:t>
            </a:r>
            <a:r>
              <a:rPr lang="hu-HU" dirty="0" smtClean="0"/>
              <a:t> mélye (alvilág, </a:t>
            </a:r>
            <a:r>
              <a:rPr lang="hu-HU" dirty="0" err="1" smtClean="0"/>
              <a:t>Hádész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25" y="1340768"/>
            <a:ext cx="2623390" cy="3816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98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848871" cy="1008112"/>
          </a:xfrm>
        </p:spPr>
        <p:txBody>
          <a:bodyPr/>
          <a:lstStyle/>
          <a:p>
            <a:r>
              <a:rPr lang="hu-HU" dirty="0" smtClean="0"/>
              <a:t>Az ember fejlődési útja</a:t>
            </a:r>
            <a:endParaRPr lang="hu-HU" dirty="0"/>
          </a:p>
        </p:txBody>
      </p:sp>
      <p:pic>
        <p:nvPicPr>
          <p:cNvPr id="7" name="Picture 13" descr="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458" y="1113936"/>
            <a:ext cx="3687686" cy="3934848"/>
          </a:xfr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5" descr="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404664"/>
            <a:ext cx="3015866" cy="331236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1F2B2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766" r="40991" b="55598"/>
          <a:stretch>
            <a:fillRect/>
          </a:stretch>
        </p:blipFill>
        <p:spPr bwMode="auto">
          <a:xfrm>
            <a:off x="1960" y="260648"/>
            <a:ext cx="2304256" cy="29519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10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452813" cy="502443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artalom helye 9"/>
          <p:cNvSpPr>
            <a:spLocks noGrp="1"/>
          </p:cNvSpPr>
          <p:nvPr>
            <p:ph sz="quarter" idx="4294967295"/>
          </p:nvPr>
        </p:nvSpPr>
        <p:spPr>
          <a:xfrm>
            <a:off x="4283968" y="549274"/>
            <a:ext cx="4104456" cy="5688037"/>
          </a:xfrm>
        </p:spPr>
        <p:txBody>
          <a:bodyPr>
            <a:noAutofit/>
          </a:bodyPr>
          <a:lstStyle/>
          <a:p>
            <a:r>
              <a:rPr lang="hu-HU" sz="1400" i="1" dirty="0" smtClean="0"/>
              <a:t>„Fejemen vászonlepel, kezemben aranyág, félelem nélkül haladtam előre a hely felé, ahol a parancs szerint az éjszakát töltenem kell. …a Vezúv felüvöltött.”</a:t>
            </a:r>
          </a:p>
          <a:p>
            <a:r>
              <a:rPr lang="hu-HU" sz="1400" i="1" dirty="0" smtClean="0"/>
              <a:t>Mellettem hosszú, fehér köntös feküdt, lazaszövésű anyaga, mintha vászonból lett volna. …A szavak azt az utat jelölték meg, amit követnem kell. … A folyosó három mérföld hosszú volt… Nem bántam a múltat és nem féltem a jövőtől. Az út egyre nehezebbé vált.”</a:t>
            </a:r>
          </a:p>
          <a:p>
            <a:r>
              <a:rPr lang="hu-HU" sz="1400" i="1" dirty="0" smtClean="0"/>
              <a:t>„A terem közepén négyszögletes tömb, ennek közepén kristályos csillag ragyogott. Északi oldalán övig meztelen nőt ábrázoló képet láttam, térdig érő, fekete redős anyag hullott alá derekáról. Kezében pálcát tartott és azt a vele szemben álló férfi homlokához érintette, kettőjük között asztal, az asztalon serleg és egy lándzsahegy állt. Hirtelen láng csapott fel a földből, és mintha a férfi felé lobogna.”</a:t>
            </a:r>
          </a:p>
          <a:p>
            <a:r>
              <a:rPr lang="hu-HU" sz="1400" i="1" dirty="0" smtClean="0"/>
              <a:t>„Láttam, hogy a csillag felvillan, helyéről felemelkedik, megfordul és azután a fehér ajtón át gyorsan kiröpül. Azonnal követtem.”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23008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0879" cy="864096"/>
          </a:xfrm>
        </p:spPr>
        <p:txBody>
          <a:bodyPr/>
          <a:lstStyle/>
          <a:p>
            <a:pPr algn="ctr"/>
            <a:r>
              <a:rPr lang="hu-HU" dirty="0" smtClean="0"/>
              <a:t>Szimbólumok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338870" cy="4857281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3995936" y="548680"/>
            <a:ext cx="4968552" cy="5328592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Az asztal talapzatán Nap  és Hold egyesített jele</a:t>
            </a:r>
          </a:p>
          <a:p>
            <a:r>
              <a:rPr lang="hu-HU" sz="1400" dirty="0" smtClean="0"/>
              <a:t>Különböző színű egymásra helyezett lapok – a Mű változásai; az elemek – a 4 alsót megkoronázza a kvintesszencia, a bölcsek étere. </a:t>
            </a:r>
          </a:p>
          <a:p>
            <a:r>
              <a:rPr lang="hu-HU" sz="1400" dirty="0" smtClean="0"/>
              <a:t>Körben: hermetikus férfi és nő jele, okkult monogram, 2 görög betű – jelentése: „Isten Világossága”, a „Felismerés Világossága”</a:t>
            </a:r>
          </a:p>
          <a:p>
            <a:r>
              <a:rPr lang="hu-HU" sz="1400" dirty="0" smtClean="0"/>
              <a:t>Felirat (kék és vörös téglalapban): az arany összetételének formulája. A felső tábla felirata elmondja a lélek gyorsítását.</a:t>
            </a:r>
          </a:p>
          <a:p>
            <a:r>
              <a:rPr lang="hu-HU" sz="1400" dirty="0" smtClean="0"/>
              <a:t>A nőalak: </a:t>
            </a:r>
            <a:r>
              <a:rPr lang="hu-HU" sz="1400" dirty="0" err="1" smtClean="0"/>
              <a:t>Izisz</a:t>
            </a:r>
            <a:r>
              <a:rPr lang="hu-HU" sz="1400" dirty="0" smtClean="0"/>
              <a:t>, a beavató szerepében. Ő a Természet. Fekete szoknyája a testi világ.</a:t>
            </a:r>
          </a:p>
          <a:p>
            <a:r>
              <a:rPr lang="hu-HU" sz="1400" dirty="0" smtClean="0"/>
              <a:t>A meztelen férfi a jelölt. Nem vihet a templomba semmit (rang, hatalom), csupán azt, ami önmaga.</a:t>
            </a:r>
          </a:p>
          <a:p>
            <a:r>
              <a:rPr lang="hu-HU" sz="1400" dirty="0" smtClean="0"/>
              <a:t>Kerek asztal, lábánál az örök tűz = világ</a:t>
            </a:r>
          </a:p>
          <a:p>
            <a:r>
              <a:rPr lang="hu-HU" sz="1400" dirty="0" smtClean="0"/>
              <a:t>Rajta kehely: víz, lándzsahegy: tűz, pálca: levegő szimbóluma. </a:t>
            </a:r>
          </a:p>
          <a:p>
            <a:r>
              <a:rPr lang="hu-HU" sz="1400" dirty="0" smtClean="0"/>
              <a:t>Héber felirat (</a:t>
            </a:r>
            <a:r>
              <a:rPr lang="hu-HU" sz="1400" dirty="0" err="1" smtClean="0"/>
              <a:t>Izisz</a:t>
            </a:r>
            <a:r>
              <a:rPr lang="hu-HU" sz="1400" dirty="0" smtClean="0"/>
              <a:t> fölött), jelentése: akik belefáradtak a világi dolgokba, a bölcsesség felé fordulnak, minden áldásos dolog adományozójához.</a:t>
            </a:r>
          </a:p>
          <a:p>
            <a:endParaRPr lang="hu-HU" sz="1400" dirty="0" smtClean="0"/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896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4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811159" cy="1080120"/>
          </a:xfrm>
        </p:spPr>
        <p:txBody>
          <a:bodyPr/>
          <a:lstStyle/>
          <a:p>
            <a:r>
              <a:rPr lang="hu-HU" sz="3200" dirty="0" smtClean="0"/>
              <a:t>(</a:t>
            </a:r>
            <a:r>
              <a:rPr lang="hu-HU" sz="3200" dirty="0"/>
              <a:t>alsóbb misztériumok</a:t>
            </a:r>
            <a:r>
              <a:rPr lang="hu-HU" sz="3200" dirty="0" smtClean="0"/>
              <a:t>)</a:t>
            </a:r>
            <a:br>
              <a:rPr lang="hu-HU" sz="3200" dirty="0" smtClean="0"/>
            </a:br>
            <a:r>
              <a:rPr lang="hu-HU" sz="3200" dirty="0" smtClean="0"/>
              <a:t>önfegyelem és megtisztulás</a:t>
            </a:r>
            <a:endParaRPr lang="hu-HU" sz="3200" dirty="0"/>
          </a:p>
        </p:txBody>
      </p:sp>
      <p:sp>
        <p:nvSpPr>
          <p:cNvPr id="16" name="Tartalom helye 15"/>
          <p:cNvSpPr>
            <a:spLocks noGrp="1"/>
          </p:cNvSpPr>
          <p:nvPr>
            <p:ph sz="quarter" idx="13"/>
          </p:nvPr>
        </p:nvSpPr>
        <p:spPr>
          <a:xfrm>
            <a:off x="2483768" y="476672"/>
            <a:ext cx="5832648" cy="3456384"/>
          </a:xfrm>
        </p:spPr>
        <p:txBody>
          <a:bodyPr/>
          <a:lstStyle/>
          <a:p>
            <a:pPr marL="4572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VÍZ-TŰZ-LEVEGŐ PRÓBA</a:t>
            </a:r>
            <a:r>
              <a:rPr lang="hu-HU" dirty="0" smtClean="0"/>
              <a:t> </a:t>
            </a:r>
          </a:p>
          <a:p>
            <a:pPr marL="4572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17" name="Picture 2" descr="E:\Teozófia\ELŐADÁSOK\SAINTGERMAIN\másod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4303"/>
            <a:ext cx="2304256" cy="30022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2386820" cy="2993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63" y="1268760"/>
            <a:ext cx="2347536" cy="3002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234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08912" cy="792088"/>
          </a:xfrm>
        </p:spPr>
        <p:txBody>
          <a:bodyPr/>
          <a:lstStyle/>
          <a:p>
            <a:r>
              <a:rPr lang="hu-HU" sz="3200" dirty="0" smtClean="0"/>
              <a:t>(magasabb </a:t>
            </a:r>
            <a:r>
              <a:rPr lang="hu-HU" sz="3200" dirty="0"/>
              <a:t>misztériumok</a:t>
            </a:r>
            <a:r>
              <a:rPr lang="hu-HU" sz="3200" dirty="0" smtClean="0"/>
              <a:t>)</a:t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84976" cy="2880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30" y="1124745"/>
            <a:ext cx="2602190" cy="3528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83" y="1124744"/>
            <a:ext cx="2619832" cy="3528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zövegdoboz 3"/>
          <p:cNvSpPr txBox="1"/>
          <p:nvPr/>
        </p:nvSpPr>
        <p:spPr>
          <a:xfrm>
            <a:off x="2267744" y="5486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HALÁL - ÚJJÁSZÜLETÉS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„A </a:t>
            </a:r>
            <a:r>
              <a:rPr lang="hu-HU" dirty="0"/>
              <a:t>természet egésze kíváncsi vizsgálójaként</a:t>
            </a:r>
          </a:p>
          <a:p>
            <a:r>
              <a:rPr lang="hu-HU" dirty="0"/>
              <a:t>Megismertem a nagy egész elvét és végét</a:t>
            </a:r>
          </a:p>
          <a:p>
            <a:r>
              <a:rPr lang="hu-HU" dirty="0"/>
              <a:t>Láttam töméntelen aranyat folyamának alján                             </a:t>
            </a:r>
          </a:p>
          <a:p>
            <a:r>
              <a:rPr lang="hu-HU" dirty="0"/>
              <a:t>Megragadtam anyagát és tetten értem lényegét </a:t>
            </a:r>
          </a:p>
        </p:txBody>
      </p:sp>
      <p:sp>
        <p:nvSpPr>
          <p:cNvPr id="3" name="Téglalap 2"/>
          <p:cNvSpPr/>
          <p:nvPr/>
        </p:nvSpPr>
        <p:spPr>
          <a:xfrm>
            <a:off x="611560" y="191683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Magyaráztam, </a:t>
            </a:r>
            <a:r>
              <a:rPr lang="hu-HU" dirty="0"/>
              <a:t>az anyányi lélek mely művészet útján</a:t>
            </a:r>
          </a:p>
          <a:p>
            <a:r>
              <a:rPr lang="hu-HU" dirty="0"/>
              <a:t>Építi föl házát, jut győzelemre, s egy mag miképp</a:t>
            </a:r>
          </a:p>
          <a:p>
            <a:r>
              <a:rPr lang="hu-HU" dirty="0"/>
              <a:t>Búzaszem mellé helyezve a nedvdús porban                                             </a:t>
            </a:r>
          </a:p>
          <a:p>
            <a:r>
              <a:rPr lang="hu-HU" dirty="0"/>
              <a:t>Hajt palántát, másik szőlőtőt s lesz kenyér és bor </a:t>
            </a:r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611560" y="342900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Isten nem akarja, semmi sincs, semmiből nem lesz </a:t>
            </a:r>
            <a:r>
              <a:rPr lang="hu-HU" dirty="0" smtClean="0"/>
              <a:t>semmi, Sejtettem, kutattam</a:t>
            </a:r>
            <a:r>
              <a:rPr lang="hu-HU" dirty="0"/>
              <a:t>, min alapszik a világegyetem</a:t>
            </a:r>
          </a:p>
          <a:p>
            <a:r>
              <a:rPr lang="hu-HU" dirty="0"/>
              <a:t>Semmi sem őrzi az egyensúlyt, nem szolgál </a:t>
            </a:r>
            <a:r>
              <a:rPr lang="hu-HU" dirty="0" smtClean="0"/>
              <a:t>támaszul</a:t>
            </a:r>
          </a:p>
          <a:p>
            <a:endParaRPr lang="hu-HU" dirty="0"/>
          </a:p>
          <a:p>
            <a:r>
              <a:rPr lang="hu-HU" dirty="0" smtClean="0"/>
              <a:t>		Végül </a:t>
            </a:r>
            <a:r>
              <a:rPr lang="hu-HU" dirty="0"/>
              <a:t>dicséret s megrovás súlyával</a:t>
            </a:r>
          </a:p>
          <a:p>
            <a:r>
              <a:rPr lang="hu-HU" dirty="0" smtClean="0"/>
              <a:t>		Mértem </a:t>
            </a:r>
            <a:r>
              <a:rPr lang="hu-HU" dirty="0"/>
              <a:t>az örökkévalót, mely szólította lelkem:</a:t>
            </a:r>
          </a:p>
          <a:p>
            <a:r>
              <a:rPr lang="hu-HU" dirty="0" smtClean="0"/>
              <a:t>		Meghalok</a:t>
            </a:r>
            <a:r>
              <a:rPr lang="hu-HU" dirty="0"/>
              <a:t>, imádok majd, mindössze ezt </a:t>
            </a:r>
            <a:r>
              <a:rPr lang="hu-HU" dirty="0" smtClean="0"/>
              <a:t>tudtam”</a:t>
            </a:r>
            <a:endParaRPr lang="hu-HU" dirty="0"/>
          </a:p>
          <a:p>
            <a:r>
              <a:rPr lang="hu-HU" dirty="0" smtClean="0"/>
              <a:t>				     </a:t>
            </a:r>
          </a:p>
          <a:p>
            <a:r>
              <a:rPr lang="hu-HU" dirty="0"/>
              <a:t>	</a:t>
            </a:r>
            <a:r>
              <a:rPr lang="hu-HU" dirty="0" smtClean="0"/>
              <a:t>				(</a:t>
            </a:r>
            <a:r>
              <a:rPr lang="hu-HU" dirty="0"/>
              <a:t>Comte de </a:t>
            </a:r>
            <a:r>
              <a:rPr lang="hu-HU" dirty="0" err="1"/>
              <a:t>Saint-Germain</a:t>
            </a:r>
            <a:r>
              <a:rPr lang="hu-HU" dirty="0"/>
              <a:t>) 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E:\Teozófia\ELŐADÁSOK\SAINTGERMAIN\négyesosztás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54" y="476672"/>
            <a:ext cx="2572747" cy="2592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936104"/>
          </a:xfrm>
        </p:spPr>
        <p:txBody>
          <a:bodyPr/>
          <a:lstStyle/>
          <a:p>
            <a:r>
              <a:rPr lang="hu-HU" dirty="0" smtClean="0"/>
              <a:t>Ajánlott irodalmak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9036496" cy="352839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Saint </a:t>
            </a:r>
            <a:r>
              <a:rPr lang="hu-HU" dirty="0" err="1" smtClean="0"/>
              <a:t>Germain</a:t>
            </a:r>
            <a:r>
              <a:rPr lang="hu-HU" dirty="0" smtClean="0"/>
              <a:t> gróf Legszentebb </a:t>
            </a:r>
            <a:r>
              <a:rPr lang="hu-HU" dirty="0" err="1" smtClean="0"/>
              <a:t>Trinozófiája</a:t>
            </a:r>
            <a:r>
              <a:rPr lang="hu-HU" dirty="0" smtClean="0"/>
              <a:t> /</a:t>
            </a:r>
            <a:r>
              <a:rPr lang="hu-HU" dirty="0" err="1" smtClean="0"/>
              <a:t>Biblioteca</a:t>
            </a:r>
            <a:r>
              <a:rPr lang="hu-HU" dirty="0" smtClean="0"/>
              <a:t> </a:t>
            </a:r>
            <a:r>
              <a:rPr lang="hu-HU" dirty="0" err="1" smtClean="0"/>
              <a:t>Hermetica</a:t>
            </a:r>
            <a:r>
              <a:rPr lang="hu-HU" dirty="0" smtClean="0"/>
              <a:t>/</a:t>
            </a:r>
          </a:p>
          <a:p>
            <a:r>
              <a:rPr lang="hu-HU" dirty="0" err="1" smtClean="0"/>
              <a:t>C.W.Leadbeater</a:t>
            </a:r>
            <a:r>
              <a:rPr lang="hu-HU" dirty="0" smtClean="0"/>
              <a:t>: A Mesterek és az ösvény </a:t>
            </a:r>
          </a:p>
          <a:p>
            <a:r>
              <a:rPr lang="hu-HU" dirty="0" err="1"/>
              <a:t>I.Cooper-Oakley</a:t>
            </a:r>
            <a:r>
              <a:rPr lang="hu-HU" dirty="0"/>
              <a:t>: The Comte de </a:t>
            </a:r>
            <a:r>
              <a:rPr lang="hu-HU" dirty="0" err="1"/>
              <a:t>St-Germain</a:t>
            </a:r>
            <a:r>
              <a:rPr lang="hu-HU" dirty="0"/>
              <a:t> és I.C.O. egyéb írásai róla</a:t>
            </a:r>
          </a:p>
          <a:p>
            <a:r>
              <a:rPr lang="hu-HU" dirty="0"/>
              <a:t>Herbert </a:t>
            </a:r>
            <a:r>
              <a:rPr lang="hu-HU" dirty="0" err="1"/>
              <a:t>Silberer</a:t>
            </a:r>
            <a:r>
              <a:rPr lang="hu-HU" dirty="0"/>
              <a:t>: Okkult alkímiai szimbólumok</a:t>
            </a:r>
          </a:p>
          <a:p>
            <a:r>
              <a:rPr lang="hu-HU" dirty="0"/>
              <a:t>Misztériumok (Dr. Bíró Dénes jegyzete)</a:t>
            </a:r>
          </a:p>
          <a:p>
            <a:r>
              <a:rPr lang="hu-HU" dirty="0" err="1" smtClean="0"/>
              <a:t>Reicher</a:t>
            </a:r>
            <a:r>
              <a:rPr lang="hu-HU" dirty="0" smtClean="0"/>
              <a:t> László: Teozófiai panoráma </a:t>
            </a:r>
          </a:p>
          <a:p>
            <a:r>
              <a:rPr lang="hu-HU" dirty="0"/>
              <a:t>Dr. </a:t>
            </a:r>
            <a:r>
              <a:rPr lang="hu-HU" dirty="0" err="1"/>
              <a:t>Minya</a:t>
            </a:r>
            <a:r>
              <a:rPr lang="hu-HU" dirty="0"/>
              <a:t> Klára: A Magyar Mester </a:t>
            </a:r>
          </a:p>
          <a:p>
            <a:r>
              <a:rPr lang="hu-HU" dirty="0" err="1" smtClean="0"/>
              <a:t>H.P.Blavatsky</a:t>
            </a:r>
            <a:r>
              <a:rPr lang="hu-HU" dirty="0" smtClean="0"/>
              <a:t>: Teozófiai szótár</a:t>
            </a:r>
          </a:p>
          <a:p>
            <a:r>
              <a:rPr lang="hu-HU" dirty="0" smtClean="0"/>
              <a:t>Teozófiai lexikon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852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Teozófia\ELŐADÁSOK\SAINTGERMAIN\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0" y="476672"/>
            <a:ext cx="3937223" cy="432047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alag lefelé görbítve 9"/>
          <p:cNvSpPr/>
          <p:nvPr/>
        </p:nvSpPr>
        <p:spPr>
          <a:xfrm>
            <a:off x="539552" y="3501009"/>
            <a:ext cx="3168352" cy="1728192"/>
          </a:xfrm>
          <a:prstGeom prst="ellipseRibbon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Köszönöm figyelmüket!</a:t>
            </a:r>
          </a:p>
        </p:txBody>
      </p:sp>
    </p:spTree>
    <p:extLst>
      <p:ext uri="{BB962C8B-B14F-4D97-AF65-F5344CB8AC3E}">
        <p14:creationId xmlns:p14="http://schemas.microsoft.com/office/powerpoint/2010/main" val="35685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152128"/>
          </a:xfrm>
        </p:spPr>
        <p:txBody>
          <a:bodyPr/>
          <a:lstStyle/>
          <a:p>
            <a:r>
              <a:rPr lang="hu-HU" dirty="0" smtClean="0"/>
              <a:t>Vannak Mesterek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400800" cy="3454673"/>
          </a:xfrm>
        </p:spPr>
        <p:txBody>
          <a:bodyPr/>
          <a:lstStyle/>
          <a:p>
            <a:r>
              <a:rPr lang="en-US" dirty="0"/>
              <a:t>Minden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voltak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, </a:t>
            </a:r>
            <a:r>
              <a:rPr lang="en-US" dirty="0" err="1"/>
              <a:t>akik</a:t>
            </a:r>
            <a:r>
              <a:rPr lang="en-US" dirty="0"/>
              <a:t> a </a:t>
            </a:r>
            <a:r>
              <a:rPr lang="en-US" dirty="0" err="1"/>
              <a:t>helyett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elhagyták</a:t>
            </a:r>
            <a:r>
              <a:rPr lang="en-US" dirty="0"/>
              <a:t> </a:t>
            </a:r>
            <a:r>
              <a:rPr lang="en-US" dirty="0" err="1"/>
              <a:t>volna</a:t>
            </a:r>
            <a:r>
              <a:rPr lang="en-US" dirty="0"/>
              <a:t>  a </a:t>
            </a:r>
            <a:r>
              <a:rPr lang="en-US" dirty="0" err="1"/>
              <a:t>világot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életüket</a:t>
            </a:r>
            <a:r>
              <a:rPr lang="en-US" dirty="0"/>
              <a:t> </a:t>
            </a:r>
            <a:r>
              <a:rPr lang="en-US" dirty="0" err="1"/>
              <a:t>éljék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isteni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emberfeletti</a:t>
            </a:r>
            <a:r>
              <a:rPr lang="en-US" dirty="0"/>
              <a:t> </a:t>
            </a:r>
            <a:r>
              <a:rPr lang="en-US" dirty="0" err="1"/>
              <a:t>világokban</a:t>
            </a:r>
            <a:r>
              <a:rPr lang="en-US" dirty="0"/>
              <a:t>, </a:t>
            </a:r>
            <a:r>
              <a:rPr lang="en-US" dirty="0" err="1"/>
              <a:t>érintkezésben</a:t>
            </a:r>
            <a:r>
              <a:rPr lang="en-US" dirty="0"/>
              <a:t> </a:t>
            </a:r>
            <a:r>
              <a:rPr lang="en-US" dirty="0" err="1"/>
              <a:t>maradtak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emberiséggel</a:t>
            </a:r>
            <a:r>
              <a:rPr lang="en-US" dirty="0"/>
              <a:t>, </a:t>
            </a:r>
            <a:r>
              <a:rPr lang="en-US" dirty="0" err="1"/>
              <a:t>iránta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szeretetből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segítsenek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fejlődni</a:t>
            </a:r>
            <a:r>
              <a:rPr lang="en-US" dirty="0"/>
              <a:t> </a:t>
            </a:r>
            <a:r>
              <a:rPr lang="en-US" dirty="0" err="1"/>
              <a:t>szépségben</a:t>
            </a:r>
            <a:r>
              <a:rPr lang="en-US" dirty="0"/>
              <a:t>, </a:t>
            </a:r>
            <a:r>
              <a:rPr lang="en-US" dirty="0" err="1"/>
              <a:t>szeretetben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igazságban</a:t>
            </a:r>
            <a:r>
              <a:rPr lang="en-US" dirty="0"/>
              <a:t>.</a:t>
            </a:r>
            <a:endParaRPr lang="hu-HU" i="1" dirty="0"/>
          </a:p>
          <a:p>
            <a:endParaRPr lang="hu-HU" dirty="0"/>
          </a:p>
        </p:txBody>
      </p:sp>
      <p:pic>
        <p:nvPicPr>
          <p:cNvPr id="1026" name="Picture 2" descr="E:\MESTEREK\Mesterek\Herme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28212"/>
            <a:ext cx="1209439" cy="16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ESTEREK\Mesterek\jesus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35" y="3210545"/>
            <a:ext cx="1203337" cy="16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ESTEREK\Mesterek\serap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92" y="3230219"/>
            <a:ext cx="936104" cy="16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MESTEREK\Mesterek\Sarnath-Budd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31" y="3247194"/>
            <a:ext cx="1243681" cy="16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MESTEREK\Mesterek\maha_choh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31" y="3242292"/>
            <a:ext cx="1332349" cy="16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MESTEREK\Mesterek\koothoomi2200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2" y="3225385"/>
            <a:ext cx="1180801" cy="1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MESTEREK\Mesterek\St-Germ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10545"/>
            <a:ext cx="1239377" cy="16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Dokumentumok\Képek\MESTEREIM\nagarjuna_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239771"/>
            <a:ext cx="1261447" cy="16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6512511" cy="926976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Adeptus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16824" cy="4641696"/>
          </a:xfrm>
        </p:spPr>
        <p:txBody>
          <a:bodyPr>
            <a:normAutofit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Adeptus</a:t>
            </a:r>
            <a:r>
              <a:rPr lang="en-US" dirty="0"/>
              <a:t> </a:t>
            </a:r>
            <a:r>
              <a:rPr lang="en-US" dirty="0" err="1"/>
              <a:t>kigyomlálta</a:t>
            </a:r>
            <a:r>
              <a:rPr lang="en-US" dirty="0"/>
              <a:t> </a:t>
            </a:r>
            <a:r>
              <a:rPr lang="en-US" dirty="0" err="1"/>
              <a:t>magából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alsóbb</a:t>
            </a:r>
            <a:r>
              <a:rPr lang="en-US" dirty="0"/>
              <a:t> </a:t>
            </a:r>
            <a:r>
              <a:rPr lang="en-US" dirty="0" err="1"/>
              <a:t>ént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magáért</a:t>
            </a: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mindenkiért</a:t>
            </a:r>
            <a:r>
              <a:rPr lang="en-US" dirty="0"/>
              <a:t>.</a:t>
            </a:r>
            <a:endParaRPr lang="hu-HU" i="1" dirty="0"/>
          </a:p>
          <a:p>
            <a:r>
              <a:rPr lang="en-US" dirty="0" err="1"/>
              <a:t>Elérte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fokot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jellemében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fogyatékosság</a:t>
            </a:r>
            <a:r>
              <a:rPr lang="en-US" dirty="0"/>
              <a:t> </a:t>
            </a:r>
            <a:r>
              <a:rPr lang="en-US" dirty="0" err="1"/>
              <a:t>nincsen</a:t>
            </a:r>
            <a:r>
              <a:rPr lang="en-US" dirty="0"/>
              <a:t>,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gondolat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érzés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irányul</a:t>
            </a:r>
            <a:r>
              <a:rPr lang="en-US" dirty="0"/>
              <a:t> a </a:t>
            </a:r>
            <a:r>
              <a:rPr lang="en-US" dirty="0" err="1"/>
              <a:t>személyes</a:t>
            </a:r>
            <a:r>
              <a:rPr lang="en-US" dirty="0"/>
              <a:t>, </a:t>
            </a:r>
            <a:r>
              <a:rPr lang="en-US" dirty="0" err="1"/>
              <a:t>elkülönült</a:t>
            </a:r>
            <a:r>
              <a:rPr lang="en-US" dirty="0"/>
              <a:t> </a:t>
            </a:r>
            <a:r>
              <a:rPr lang="en-US" dirty="0" err="1"/>
              <a:t>Énre</a:t>
            </a:r>
            <a:r>
              <a:rPr lang="en-US" dirty="0"/>
              <a:t>.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indítóoka</a:t>
            </a:r>
            <a:r>
              <a:rPr lang="en-US" dirty="0"/>
              <a:t> a </a:t>
            </a:r>
            <a:r>
              <a:rPr lang="en-US" dirty="0" err="1"/>
              <a:t>fejlődés</a:t>
            </a:r>
            <a:r>
              <a:rPr lang="en-US" dirty="0"/>
              <a:t> </a:t>
            </a:r>
            <a:r>
              <a:rPr lang="en-US" dirty="0" err="1"/>
              <a:t>elősegítése</a:t>
            </a:r>
            <a:r>
              <a:rPr lang="en-US" dirty="0"/>
              <a:t>, </a:t>
            </a:r>
            <a:r>
              <a:rPr lang="en-US" dirty="0" err="1"/>
              <a:t>vagyis</a:t>
            </a:r>
            <a:r>
              <a:rPr lang="en-US" dirty="0"/>
              <a:t> </a:t>
            </a:r>
            <a:r>
              <a:rPr lang="en-US" dirty="0" err="1"/>
              <a:t>összehangzó</a:t>
            </a:r>
            <a:r>
              <a:rPr lang="en-US" dirty="0"/>
              <a:t> </a:t>
            </a:r>
            <a:r>
              <a:rPr lang="en-US" dirty="0" err="1"/>
              <a:t>együttműködés</a:t>
            </a:r>
            <a:r>
              <a:rPr lang="en-US" dirty="0"/>
              <a:t> a </a:t>
            </a:r>
            <a:r>
              <a:rPr lang="en-US" dirty="0" err="1"/>
              <a:t>fejlődést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Logosszal</a:t>
            </a:r>
            <a:r>
              <a:rPr lang="en-US" dirty="0"/>
              <a:t>.</a:t>
            </a:r>
            <a:endParaRPr lang="hu-HU" i="1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Adeptus</a:t>
            </a:r>
            <a:r>
              <a:rPr lang="en-US" dirty="0"/>
              <a:t> </a:t>
            </a:r>
            <a:r>
              <a:rPr lang="en-US" dirty="0" err="1"/>
              <a:t>mindenoldalúan</a:t>
            </a:r>
            <a:r>
              <a:rPr lang="en-US" dirty="0"/>
              <a:t> </a:t>
            </a:r>
            <a:r>
              <a:rPr lang="en-US" dirty="0" err="1"/>
              <a:t>fejlett</a:t>
            </a:r>
            <a:r>
              <a:rPr lang="en-US" dirty="0"/>
              <a:t> ember. </a:t>
            </a:r>
            <a:endParaRPr lang="hu-HU" dirty="0" smtClean="0"/>
          </a:p>
          <a:p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/>
              <a:t>ember, </a:t>
            </a:r>
            <a:r>
              <a:rPr lang="en-US" dirty="0" err="1"/>
              <a:t>kinek</a:t>
            </a:r>
            <a:r>
              <a:rPr lang="en-US" dirty="0"/>
              <a:t> </a:t>
            </a:r>
            <a:r>
              <a:rPr lang="en-US" dirty="0" err="1"/>
              <a:t>odaadása</a:t>
            </a:r>
            <a:r>
              <a:rPr lang="en-US" dirty="0"/>
              <a:t>, </a:t>
            </a:r>
            <a:r>
              <a:rPr lang="en-US" dirty="0" err="1"/>
              <a:t>szeretete</a:t>
            </a:r>
            <a:r>
              <a:rPr lang="en-US" dirty="0"/>
              <a:t>, </a:t>
            </a:r>
            <a:r>
              <a:rPr lang="en-US" dirty="0" err="1"/>
              <a:t>rokonszenve</a:t>
            </a:r>
            <a:r>
              <a:rPr lang="en-US" dirty="0"/>
              <a:t>, </a:t>
            </a:r>
            <a:r>
              <a:rPr lang="en-US" dirty="0" err="1"/>
              <a:t>együttérzése</a:t>
            </a:r>
            <a:r>
              <a:rPr lang="en-US" dirty="0"/>
              <a:t> </a:t>
            </a:r>
            <a:r>
              <a:rPr lang="en-US" dirty="0" err="1"/>
              <a:t>tökéletes</a:t>
            </a:r>
            <a:r>
              <a:rPr lang="en-US" dirty="0"/>
              <a:t>, </a:t>
            </a:r>
            <a:r>
              <a:rPr lang="en-US" dirty="0" err="1"/>
              <a:t>értelmét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tudjuk</a:t>
            </a:r>
            <a:r>
              <a:rPr lang="en-US" dirty="0"/>
              <a:t> </a:t>
            </a:r>
            <a:r>
              <a:rPr lang="en-US" dirty="0" err="1"/>
              <a:t>fogni</a:t>
            </a:r>
            <a:r>
              <a:rPr lang="en-US" dirty="0"/>
              <a:t>, </a:t>
            </a:r>
            <a:r>
              <a:rPr lang="en-US" dirty="0" err="1"/>
              <a:t>spirituálitása</a:t>
            </a:r>
            <a:r>
              <a:rPr lang="en-US" dirty="0"/>
              <a:t> </a:t>
            </a:r>
            <a:r>
              <a:rPr lang="en-US" dirty="0" err="1"/>
              <a:t>csodálatos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isteni</a:t>
            </a:r>
            <a:r>
              <a:rPr lang="en-US" dirty="0"/>
              <a:t>.</a:t>
            </a:r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76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Leadbeater</a:t>
            </a:r>
            <a:r>
              <a:rPr lang="hu-HU" dirty="0" smtClean="0"/>
              <a:t> Gróf Saint </a:t>
            </a:r>
            <a:r>
              <a:rPr lang="hu-HU" dirty="0" err="1" smtClean="0"/>
              <a:t>Germain</a:t>
            </a:r>
            <a:r>
              <a:rPr lang="hu-HU" dirty="0" smtClean="0"/>
              <a:t> Mesterről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683568" y="620713"/>
            <a:ext cx="5040560" cy="3528367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„A másik Mester, aki azzal tüntetett ki, hogy találkozásunk ideje alatt fizikai testében mutatkozott: Gróf </a:t>
            </a:r>
            <a:r>
              <a:rPr lang="hu-HU" dirty="0" err="1" smtClean="0"/>
              <a:t>St.Germain</a:t>
            </a:r>
            <a:r>
              <a:rPr lang="hu-HU" dirty="0" smtClean="0"/>
              <a:t> Mester, kit Rákóczi fejedelemnek is hívnak. Teljesen mindennapi körülmények között találkoztam vele (minden előzetes megbeszélés nélkül, mintegy véletlenül) Rómában, lent a korzón, teljesen úgy volt öltözve, mint ahogyan egy olasz úriember szokott öltözni. Felvezetett a </a:t>
            </a:r>
            <a:r>
              <a:rPr lang="hu-HU" dirty="0" err="1" smtClean="0"/>
              <a:t>Pinció</a:t>
            </a:r>
            <a:r>
              <a:rPr lang="hu-HU" dirty="0" smtClean="0"/>
              <a:t> dombon levő kertekbe, s több mint egy óra hosszat ültünk ott a Társulatról és annak munkájáról beszélgetve; jobban mondva Ő beszélt és én hallgattam, de ha kérdezett, feleltem.”</a:t>
            </a:r>
            <a:endParaRPr lang="hu-HU" dirty="0"/>
          </a:p>
        </p:txBody>
      </p:sp>
      <p:pic>
        <p:nvPicPr>
          <p:cNvPr id="2050" name="Picture 2" descr="Leadbeater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 b="24916"/>
          <a:stretch>
            <a:fillRect/>
          </a:stretch>
        </p:blipFill>
        <p:spPr bwMode="auto">
          <a:xfrm>
            <a:off x="6300192" y="836712"/>
            <a:ext cx="2327906" cy="1769280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hely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b="21872"/>
          <a:stretch>
            <a:fillRect/>
          </a:stretch>
        </p:blipFill>
        <p:spPr>
          <a:xfrm>
            <a:off x="179512" y="4005064"/>
            <a:ext cx="3065940" cy="2330530"/>
          </a:xfrm>
          <a:prstGeom prst="roundRect">
            <a:avLst>
              <a:gd name="adj" fmla="val 4230"/>
            </a:avLst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4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839095" y="908720"/>
            <a:ext cx="3636085" cy="1728192"/>
          </a:xfrm>
        </p:spPr>
        <p:txBody>
          <a:bodyPr/>
          <a:lstStyle/>
          <a:p>
            <a:r>
              <a:rPr lang="hu-HU" dirty="0" smtClean="0"/>
              <a:t>Neve </a:t>
            </a:r>
            <a:r>
              <a:rPr lang="hu-HU" dirty="0"/>
              <a:t>egyértelmű magával a titokzatossággal.</a:t>
            </a:r>
            <a:br>
              <a:rPr lang="hu-HU" dirty="0"/>
            </a:br>
            <a:endParaRPr lang="hu-HU" dirty="0"/>
          </a:p>
        </p:txBody>
      </p:sp>
      <p:sp>
        <p:nvSpPr>
          <p:cNvPr id="18" name="Tartalom helye 17"/>
          <p:cNvSpPr>
            <a:spLocks noGrp="1"/>
          </p:cNvSpPr>
          <p:nvPr>
            <p:ph idx="1"/>
          </p:nvPr>
        </p:nvSpPr>
        <p:spPr>
          <a:xfrm>
            <a:off x="4427984" y="548680"/>
            <a:ext cx="4320479" cy="5832648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Külseje</a:t>
            </a:r>
          </a:p>
          <a:p>
            <a:r>
              <a:rPr lang="hu-HU" dirty="0" smtClean="0"/>
              <a:t>Szokásai</a:t>
            </a:r>
            <a:endParaRPr lang="hu-HU" sz="1400" dirty="0" smtClean="0"/>
          </a:p>
          <a:p>
            <a:r>
              <a:rPr lang="hu-HU" dirty="0" smtClean="0"/>
              <a:t>Tulajdonságai</a:t>
            </a:r>
          </a:p>
          <a:p>
            <a:pPr marL="45720" indent="0" algn="just">
              <a:buNone/>
            </a:pPr>
            <a:r>
              <a:rPr lang="hu-HU" sz="1500" dirty="0">
                <a:solidFill>
                  <a:srgbClr val="FF0000"/>
                </a:solidFill>
              </a:rPr>
              <a:t>„Rendkívüli tanultságú ember volt, aki minden civilizált nyelven csodálatosan beszélt, nagy muzsikus és kiváló kémikus. Még a legveszélyesebb ellenfelei is elismerték, hogy a gróf a tudás minden területén hihetetlen jártasságot árult el</a:t>
            </a:r>
            <a:r>
              <a:rPr lang="hu-HU" sz="1500" dirty="0" smtClean="0">
                <a:solidFill>
                  <a:srgbClr val="FF0000"/>
                </a:solidFill>
              </a:rPr>
              <a:t>.”</a:t>
            </a:r>
          </a:p>
          <a:p>
            <a:r>
              <a:rPr lang="hu-HU" sz="2000" dirty="0" smtClean="0"/>
              <a:t>Okkult tudása</a:t>
            </a:r>
            <a:endParaRPr lang="hu-HU" sz="1200" dirty="0"/>
          </a:p>
          <a:p>
            <a:pPr marL="45720" indent="0" algn="just">
              <a:buNone/>
            </a:pPr>
            <a:r>
              <a:rPr lang="hu-HU" b="1" dirty="0" smtClean="0">
                <a:solidFill>
                  <a:srgbClr val="00B0F0"/>
                </a:solidFill>
              </a:rPr>
              <a:t>„Atyám </a:t>
            </a:r>
            <a:r>
              <a:rPr lang="hu-HU" b="1" dirty="0">
                <a:solidFill>
                  <a:srgbClr val="00B0F0"/>
                </a:solidFill>
              </a:rPr>
              <a:t>a Titkos Tudomány volt, Anyám a </a:t>
            </a:r>
            <a:r>
              <a:rPr lang="hu-HU" b="1" dirty="0" smtClean="0">
                <a:solidFill>
                  <a:srgbClr val="00B0F0"/>
                </a:solidFill>
              </a:rPr>
              <a:t>Misztériumok.”</a:t>
            </a:r>
          </a:p>
          <a:p>
            <a:pPr marL="45720" indent="0" algn="just">
              <a:buNone/>
            </a:pPr>
            <a:endParaRPr lang="hu-HU" sz="1400" dirty="0" smtClean="0"/>
          </a:p>
        </p:txBody>
      </p:sp>
      <p:sp>
        <p:nvSpPr>
          <p:cNvPr id="19" name="Szöveg helye 18"/>
          <p:cNvSpPr>
            <a:spLocks noGrp="1"/>
          </p:cNvSpPr>
          <p:nvPr>
            <p:ph type="body" sz="half" idx="2"/>
          </p:nvPr>
        </p:nvSpPr>
        <p:spPr>
          <a:xfrm>
            <a:off x="323528" y="2420888"/>
            <a:ext cx="4140897" cy="4104456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/>
              <a:t>Lehetetlen </a:t>
            </a:r>
            <a:r>
              <a:rPr lang="hu-HU" sz="2000" dirty="0"/>
              <a:t>volt csak különcnek tekinteni, </a:t>
            </a:r>
            <a:endParaRPr lang="hu-HU" sz="2000" dirty="0" smtClean="0"/>
          </a:p>
          <a:p>
            <a:pPr algn="ctr"/>
            <a:r>
              <a:rPr lang="hu-HU" sz="2000" dirty="0" smtClean="0"/>
              <a:t>mivel </a:t>
            </a:r>
            <a:r>
              <a:rPr lang="hu-HU" sz="2000" dirty="0"/>
              <a:t>kiváló volt az egyénisége, </a:t>
            </a:r>
            <a:endParaRPr lang="hu-HU" sz="2000" dirty="0" smtClean="0"/>
          </a:p>
          <a:p>
            <a:pPr algn="ctr"/>
            <a:r>
              <a:rPr lang="hu-HU" sz="2000" dirty="0" smtClean="0"/>
              <a:t>természetfeletti </a:t>
            </a:r>
            <a:r>
              <a:rPr lang="hu-HU" sz="2000" dirty="0"/>
              <a:t>erőkkel rendelkezett, </a:t>
            </a:r>
            <a:endParaRPr lang="hu-HU" sz="2000" dirty="0" smtClean="0"/>
          </a:p>
          <a:p>
            <a:pPr algn="ctr"/>
            <a:r>
              <a:rPr lang="hu-HU" sz="2000" dirty="0" smtClean="0"/>
              <a:t>emberfeletti </a:t>
            </a:r>
            <a:r>
              <a:rPr lang="hu-HU" sz="2000" dirty="0"/>
              <a:t>nagysága vitathatatlan volt</a:t>
            </a:r>
            <a:r>
              <a:rPr lang="hu-HU" sz="2000" dirty="0" smtClean="0"/>
              <a:t>.</a:t>
            </a:r>
            <a:r>
              <a:rPr lang="hu-HU" sz="2000" dirty="0"/>
              <a:t> </a:t>
            </a:r>
            <a:endParaRPr lang="hu-HU" sz="2000" dirty="0" smtClean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Lenyűgöző egyéniség, </a:t>
            </a:r>
          </a:p>
          <a:p>
            <a:pPr algn="ctr"/>
            <a:r>
              <a:rPr lang="hu-HU" sz="2000" dirty="0" smtClean="0"/>
              <a:t>rejtélyes ember volt. </a:t>
            </a:r>
          </a:p>
        </p:txBody>
      </p:sp>
      <p:pic>
        <p:nvPicPr>
          <p:cNvPr id="4098" name="Picture 2" descr="E:\MESTEREK\Le_Comte_de_St_Germain_-_Cel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1717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712968" cy="1080120"/>
          </a:xfrm>
        </p:spPr>
        <p:txBody>
          <a:bodyPr/>
          <a:lstStyle/>
          <a:p>
            <a:pPr algn="l"/>
            <a:r>
              <a:rPr lang="hu-HU" dirty="0" smtClean="0"/>
              <a:t>Atyám a </a:t>
            </a:r>
            <a:r>
              <a:rPr lang="hu-HU" dirty="0" err="1" smtClean="0"/>
              <a:t>TitkosTudomány</a:t>
            </a:r>
            <a:r>
              <a:rPr lang="hu-HU" dirty="0" smtClean="0"/>
              <a:t> volt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5536" y="306896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1600" dirty="0" smtClean="0"/>
          </a:p>
          <a:p>
            <a:pPr algn="just"/>
            <a:endParaRPr lang="hu-HU" dirty="0" smtClean="0"/>
          </a:p>
          <a:p>
            <a:pPr algn="ctr"/>
            <a:endParaRPr lang="hu-H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hu-H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71600" y="6206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bg1"/>
                </a:solidFill>
              </a:rPr>
              <a:t>Alkímia</a:t>
            </a:r>
            <a:endParaRPr lang="hu-HU" sz="2800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9E924E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r="22560" b="17308"/>
          <a:stretch>
            <a:fillRect/>
          </a:stretch>
        </p:blipFill>
        <p:spPr bwMode="auto">
          <a:xfrm>
            <a:off x="395536" y="404664"/>
            <a:ext cx="3530921" cy="49677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artalom helye 14"/>
          <p:cNvSpPr>
            <a:spLocks noGrp="1"/>
          </p:cNvSpPr>
          <p:nvPr>
            <p:ph sz="quarter" idx="13"/>
          </p:nvPr>
        </p:nvSpPr>
        <p:spPr>
          <a:xfrm>
            <a:off x="4355976" y="882297"/>
            <a:ext cx="4176464" cy="44901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művelet alapanyaga, mellyel az alkimista dolgozik, az úgynevezett </a:t>
            </a:r>
            <a:r>
              <a:rPr lang="hu-HU" dirty="0" err="1"/>
              <a:t>prima</a:t>
            </a:r>
            <a:r>
              <a:rPr lang="hu-HU" dirty="0"/>
              <a:t> </a:t>
            </a:r>
            <a:r>
              <a:rPr lang="hu-HU" dirty="0" err="1" smtClean="0"/>
              <a:t>materia</a:t>
            </a:r>
            <a:r>
              <a:rPr lang="hu-HU" dirty="0" smtClean="0"/>
              <a:t> (ősanyag). </a:t>
            </a:r>
          </a:p>
          <a:p>
            <a:r>
              <a:rPr lang="hu-HU" dirty="0" smtClean="0"/>
              <a:t>Ez </a:t>
            </a:r>
            <a:r>
              <a:rPr lang="hu-HU" dirty="0"/>
              <a:t>a </a:t>
            </a:r>
            <a:r>
              <a:rPr lang="hu-HU" dirty="0" smtClean="0"/>
              <a:t>tökéletlen, közönséges </a:t>
            </a:r>
            <a:r>
              <a:rPr lang="hu-HU" dirty="0"/>
              <a:t>anyag magában foglalja a Bölcsek Kövének </a:t>
            </a:r>
            <a:r>
              <a:rPr lang="hu-HU" dirty="0" err="1" smtClean="0"/>
              <a:t>kvintesszen-ciáját</a:t>
            </a:r>
            <a:r>
              <a:rPr lang="hu-HU" dirty="0"/>
              <a:t>: a tökéletességet, mely a tudatlanok előtt rejtve marad. </a:t>
            </a:r>
          </a:p>
          <a:p>
            <a:pPr algn="just"/>
            <a:r>
              <a:rPr lang="hu-HU" dirty="0"/>
              <a:t>Az alkimista a </a:t>
            </a:r>
            <a:r>
              <a:rPr lang="hu-HU" dirty="0" err="1"/>
              <a:t>transzmutáció</a:t>
            </a:r>
            <a:r>
              <a:rPr lang="hu-HU" dirty="0"/>
              <a:t> során művével együtt alakul, formálódik, testével, lelkével és szellemével vele van, mígnem ő maga is a Bölcsek Kövévé válik. </a:t>
            </a:r>
            <a:endParaRPr lang="hu-H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98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84976" cy="864096"/>
          </a:xfrm>
        </p:spPr>
        <p:txBody>
          <a:bodyPr/>
          <a:lstStyle/>
          <a:p>
            <a:pPr algn="just"/>
            <a:r>
              <a:rPr lang="hu-HU" dirty="0" smtClean="0"/>
              <a:t>Atyám a Titkos Tudomány volt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4248472" cy="5112568"/>
          </a:xfrm>
        </p:spPr>
        <p:txBody>
          <a:bodyPr>
            <a:normAutofit fontScale="77500" lnSpcReduction="20000"/>
          </a:bodyPr>
          <a:lstStyle/>
          <a:p>
            <a:r>
              <a:rPr lang="hu-HU" sz="2600" dirty="0"/>
              <a:t>Az </a:t>
            </a:r>
            <a:r>
              <a:rPr lang="hu-HU" sz="2600" dirty="0" smtClean="0"/>
              <a:t>alkímia </a:t>
            </a:r>
            <a:r>
              <a:rPr lang="hu-HU" sz="2600" dirty="0"/>
              <a:t>elsődleges célja a teremtés, és ez által a világ működésének tökéletes </a:t>
            </a:r>
            <a:r>
              <a:rPr lang="hu-HU" sz="2600" dirty="0" smtClean="0"/>
              <a:t>megfejtése.</a:t>
            </a:r>
          </a:p>
          <a:p>
            <a:r>
              <a:rPr lang="hu-HU" sz="2600" dirty="0" smtClean="0"/>
              <a:t>Az anyag átalakítható.</a:t>
            </a:r>
          </a:p>
          <a:p>
            <a:r>
              <a:rPr lang="hu-HU" sz="2600" dirty="0" smtClean="0"/>
              <a:t>Az értéktelen anyag értékessé alakítható, a beteg anyag meggyógyítható, megnemesíthető. </a:t>
            </a:r>
          </a:p>
          <a:p>
            <a:r>
              <a:rPr lang="hu-HU" sz="2600" dirty="0" smtClean="0"/>
              <a:t>(Bölcsek Köve, Örök Élet </a:t>
            </a:r>
            <a:r>
              <a:rPr lang="hu-HU" sz="2600" dirty="0" err="1" smtClean="0"/>
              <a:t>Elixirje</a:t>
            </a:r>
            <a:r>
              <a:rPr lang="hu-HU" sz="2600" dirty="0" smtClean="0"/>
              <a:t>)</a:t>
            </a:r>
          </a:p>
          <a:p>
            <a:r>
              <a:rPr lang="hu-HU" sz="2600" dirty="0" smtClean="0"/>
              <a:t>Műveletek, folyamatok (pl. tisztítás, átmosás, lebomlás, rothasztás)</a:t>
            </a:r>
          </a:p>
          <a:p>
            <a:r>
              <a:rPr lang="hu-HU" sz="2600" dirty="0" smtClean="0"/>
              <a:t>Az ólom </a:t>
            </a:r>
            <a:r>
              <a:rPr lang="hu-HU" sz="2600" dirty="0"/>
              <a:t>arannyá változtatása </a:t>
            </a:r>
            <a:r>
              <a:rPr lang="hu-HU" sz="2600" dirty="0" smtClean="0"/>
              <a:t>nem más, </a:t>
            </a:r>
            <a:r>
              <a:rPr lang="hu-HU" sz="2600" dirty="0"/>
              <a:t>mint az emberi természet visszanemesítése az eredeti ősállapotra</a:t>
            </a:r>
            <a:endParaRPr lang="hu-HU" sz="26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13" name="Picture 2" descr="E310366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b="43428"/>
          <a:stretch>
            <a:fillRect/>
          </a:stretch>
        </p:blipFill>
        <p:spPr bwMode="auto">
          <a:xfrm>
            <a:off x="4860032" y="980728"/>
            <a:ext cx="3975972" cy="37092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640960" cy="720080"/>
          </a:xfrm>
        </p:spPr>
        <p:txBody>
          <a:bodyPr/>
          <a:lstStyle/>
          <a:p>
            <a:pPr algn="ctr"/>
            <a:r>
              <a:rPr lang="hu-HU" sz="4400" dirty="0" smtClean="0"/>
              <a:t>Atyám a Titkos Tudomány volt</a:t>
            </a:r>
            <a:endParaRPr lang="hu-HU" sz="4400" dirty="0"/>
          </a:p>
        </p:txBody>
      </p:sp>
      <p:pic>
        <p:nvPicPr>
          <p:cNvPr id="4" name="Picture 2" descr="CE48A92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r="18628" b="50365"/>
          <a:stretch>
            <a:fillRect/>
          </a:stretch>
        </p:blipFill>
        <p:spPr bwMode="auto">
          <a:xfrm>
            <a:off x="2123728" y="332656"/>
            <a:ext cx="459682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5576" y="414908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„… Nézzétek: feltártam nektek, ami rejtve volt. A mű veletek van és nálatok van, bennetek található ugyanis, és örök, mindig jelenlévő, akárhol vagytok is, szárazföldön vagy tengeren.”(Hermész)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1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ulenci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2271</TotalTime>
  <Words>1792</Words>
  <Application>Microsoft Office PowerPoint</Application>
  <PresentationFormat>Diavetítés a képernyőre (4:3 oldalarány)</PresentationFormat>
  <Paragraphs>245</Paragraphs>
  <Slides>26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Turbulencia</vt:lpstr>
      <vt:lpstr>SAINT-GERMAIN titokzatos könyve</vt:lpstr>
      <vt:lpstr>Az ember fejlődési útja</vt:lpstr>
      <vt:lpstr>Vannak Mesterek</vt:lpstr>
      <vt:lpstr>Az Adeptus</vt:lpstr>
      <vt:lpstr>Leadbeater Gróf Saint Germain Mesterről</vt:lpstr>
      <vt:lpstr>Neve egyértelmű magával a titokzatossággal. </vt:lpstr>
      <vt:lpstr>Atyám a TitkosTudomány volt</vt:lpstr>
      <vt:lpstr>Atyám a Titkos Tudomány volt</vt:lpstr>
      <vt:lpstr>Atyám a Titkos Tudomány volt</vt:lpstr>
      <vt:lpstr>Anyám a misztériumok</vt:lpstr>
      <vt:lpstr>A titokzatos könyv</vt:lpstr>
      <vt:lpstr>Szimbólum-nyelv</vt:lpstr>
      <vt:lpstr>A címlap – kulcs a műhöz</vt:lpstr>
      <vt:lpstr>Melyik ajtón, merre? A választott ajtóról felismerjük a Nagy Mű irányát, amit a jelölt követ. </vt:lpstr>
      <vt:lpstr>A tökéletességhez vezető út…</vt:lpstr>
      <vt:lpstr>A Nagy Fehér Testvériség</vt:lpstr>
      <vt:lpstr>A tanítványság fokozatai</vt:lpstr>
      <vt:lpstr>PowerPoint bemutató</vt:lpstr>
      <vt:lpstr>(alsóbb misztériumok) önfegyelem és megtisztulás</vt:lpstr>
      <vt:lpstr>PowerPoint bemutató</vt:lpstr>
      <vt:lpstr>Szimbólumok</vt:lpstr>
      <vt:lpstr>(alsóbb misztériumok) önfegyelem és megtisztulás</vt:lpstr>
      <vt:lpstr>(magasabb misztériumok) </vt:lpstr>
      <vt:lpstr>PowerPoint bemutató</vt:lpstr>
      <vt:lpstr>Ajánlott irodalmak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SAINT-Germain titokzatos könyve</dc:title>
  <dc:creator>user</dc:creator>
  <cp:lastModifiedBy>user</cp:lastModifiedBy>
  <cp:revision>188</cp:revision>
  <dcterms:created xsi:type="dcterms:W3CDTF">2012-03-04T09:49:35Z</dcterms:created>
  <dcterms:modified xsi:type="dcterms:W3CDTF">2012-04-14T05:39:05Z</dcterms:modified>
</cp:coreProperties>
</file>