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58" r:id="rId2"/>
    <p:sldMasterId id="2147483762" r:id="rId3"/>
    <p:sldMasterId id="2147483764" r:id="rId4"/>
    <p:sldMasterId id="2147483766" r:id="rId5"/>
    <p:sldMasterId id="2147483830" r:id="rId6"/>
  </p:sldMasterIdLst>
  <p:notesMasterIdLst>
    <p:notesMasterId r:id="rId29"/>
  </p:notesMasterIdLst>
  <p:handoutMasterIdLst>
    <p:handoutMasterId r:id="rId30"/>
  </p:handoutMasterIdLst>
  <p:sldIdLst>
    <p:sldId id="262" r:id="rId7"/>
    <p:sldId id="27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0" r:id="rId16"/>
    <p:sldId id="299" r:id="rId17"/>
    <p:sldId id="284" r:id="rId18"/>
    <p:sldId id="300" r:id="rId19"/>
    <p:sldId id="291" r:id="rId20"/>
    <p:sldId id="301" r:id="rId21"/>
    <p:sldId id="307" r:id="rId22"/>
    <p:sldId id="302" r:id="rId23"/>
    <p:sldId id="303" r:id="rId24"/>
    <p:sldId id="279" r:id="rId25"/>
    <p:sldId id="305" r:id="rId26"/>
    <p:sldId id="306" r:id="rId27"/>
    <p:sldId id="261" r:id="rId28"/>
  </p:sldIdLst>
  <p:sldSz cx="9144000" cy="6858000" type="screen4x3"/>
  <p:notesSz cx="6797675" cy="9926638"/>
  <p:defaultTextStyle>
    <a:defPPr>
      <a:defRPr lang="hu-HU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00FF00"/>
    <a:srgbClr val="FFCCFF"/>
    <a:srgbClr val="FFCC66"/>
    <a:srgbClr val="99FFCC"/>
    <a:srgbClr val="FF99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6398" autoAdjust="0"/>
  </p:normalViewPr>
  <p:slideViewPr>
    <p:cSldViewPr>
      <p:cViewPr varScale="1">
        <p:scale>
          <a:sx n="70" d="100"/>
          <a:sy n="70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C032F5B6-2E8F-45C4-AF39-37DB7F82122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CF147187-4F23-43DC-A7D7-62019D30D52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517DE-1FD9-4645-8A3D-2844095D3400}" type="slidenum">
              <a:rPr lang="hu-HU"/>
              <a:pPr/>
              <a:t>22</a:t>
            </a:fld>
            <a:endParaRPr lang="hu-H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0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40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40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40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440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34409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4409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4409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347266-1E77-4D40-96F0-6801BEB2AF7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EE578-2898-46D8-9E08-71B1DD1C21E0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316A91-6C64-49EE-AA8E-D12C41AD2CE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13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2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2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2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3216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2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2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321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321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3217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321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321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28731D-8CED-4280-805D-4294DC326A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F83C-2663-4466-8E49-74A81EBDA2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E5D19-9A80-4505-9065-66BE4D06FDC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F85-466B-4762-9394-B9B428516D1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E6BB1-EF4D-4199-BF9A-BC6E067F00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DF7A-4C18-4F8E-A683-3E9B903C75E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FBDA0-8434-44B8-AA63-5FF2DF7150D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F295-E778-472D-8771-B843A27D904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295CFB-0B4C-40D4-AA6B-4F2DD6C71A3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DCE6B-4ADC-4D27-80F6-3B175AFD5F7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A7BF-432B-44B5-B8A1-26261374D8B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AED06-CCAC-48CF-A56C-4B8BD247201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741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A73809-89A2-43F3-9A59-9ABF394B57B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D70D8-FE78-4B63-A868-6D867316DDE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E1006-F4C8-41A4-9DF1-8564F2E1B9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37C22-6ECB-49C6-AEB6-5665755B9F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73866-B8EC-4E8C-A9C4-9E7135E051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3339-59C9-4B4A-966D-AEFC101B8B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4D7D-18DE-4534-9B24-39FE8744745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3676A3-A234-45F6-8B3C-11B7AAD1F18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E1F-66F5-48C9-AD77-97CB5D5CA3B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7C5A-5140-4307-BDD0-A16541B44BF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5B34-2238-415A-8670-1A45A5E01D2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B2D13-D93E-48B3-96E9-39AA554AFA6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812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3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13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813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8130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8130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813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6D5DD2-606F-4BF0-8A95-126B06F9C0A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630B0-459D-4009-A513-2C82C3EC1D3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DF1D-3758-439F-BFAF-E327CEA064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9C0D-97D0-4477-8131-23E8FDB6BCB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60D0-5142-4C55-9607-4629ACE9251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1387-9C04-4E5A-8AA0-4202AC3C45C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E61D8-0E25-4E1F-914E-326B07FA52A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8B2C-CDBA-44C3-A4F1-ECE809CAFBE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3245-E7B5-4B6D-9997-9CAF953FB2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48B1-5BE5-4EE2-9E03-7E9763C3A6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DF560-4DCA-43B6-9C37-14FB0FE6DA8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37D6-26F2-4700-AACD-A017BA80EE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59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4945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481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9481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9481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9481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9481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B8018F-CE8A-47C2-9819-9AE437A74A7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32500-21F2-49E1-8B27-73F7ACCBFE1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2D70E6-5F74-4B1C-B436-F25202D81C7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2C78E-BB88-44FA-82C1-5DF8A9CEE8C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61490-04B6-40C2-9E72-B2BE161F142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5F1F0A-8392-46BE-84BD-1AB983BEEE7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276AE-8754-4ED3-9C72-A524A1B5922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B75D5-1039-409C-BB0C-49EE1DD1E51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7F0DA-CB9C-40D8-AE83-C3F9F6078E0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B3D85E-D3C7-47E7-A8E7-FFD699E9AF09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2F0F6A-57F2-4B38-8A9A-8ACF2373169A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D18F3-98BF-453E-9F55-172BAC1816D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18F-CE8A-47C2-9819-9AE437A74A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2500-21F2-49E1-8B27-73F7ACCBFE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0E6-5F74-4B1C-B436-F25202D81C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C78E-BB88-44FA-82C1-5DF8A9CEE8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7BD06F-7D50-4243-9880-72872C3B42D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490-04B6-40C2-9E72-B2BE161F1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6AE-8754-4ED3-9C72-A524A1B592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5D5-1039-409C-BB0C-49EE1DD1E5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F0DA-CB9C-40D8-AE83-C3F9F6078E0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B3D85E-D3C7-47E7-A8E7-FFD699E9AF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0F6A-57F2-4B38-8A9A-8ACF23731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18F3-98BF-453E-9F55-172BAC18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647E8-2229-46FD-A2CA-A5AC5F1CEB2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CAAA55-5E49-4F41-A8D8-A5F1388F378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87F0E0-C3E5-4698-A571-AEC2BAF6182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30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30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30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430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430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3430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D5E4402-F193-4472-BD5E-C6115C55EFA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3430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0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11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11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11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3114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11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11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311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311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311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311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311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475B81D-2DBE-4D5D-AD33-83C17922F0C0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730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BBDF3B0-1F33-4674-9BFC-4D3B34AC1EE1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2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802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02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80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802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4802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4802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C4F149-7CC3-471E-94EE-726382B22202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57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935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378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E4AE98-6F2A-4B1C-A548-4EB6A8D1829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9378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9378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9378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379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E4402-F193-4472-BD5E-C6115C55EFA7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5.jpg@01CCE4AD.AE4A93E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hyperlink" Target="http://www.teozofia.hu/index.php?fent=olvasnival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jpeg"/><Relationship Id="rId5" Type="http://schemas.openxmlformats.org/officeDocument/2006/relationships/hyperlink" Target="http://www.teozofia.hu/" TargetMode="External"/><Relationship Id="rId4" Type="http://schemas.openxmlformats.org/officeDocument/2006/relationships/hyperlink" Target="mailto:jszabari@mol.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93175" cy="1125538"/>
          </a:xfrm>
        </p:spPr>
        <p:txBody>
          <a:bodyPr/>
          <a:lstStyle/>
          <a:p>
            <a:r>
              <a:rPr lang="hu-HU" sz="4800" b="1" dirty="0" smtClean="0"/>
              <a:t>Tér, idő, relativitás</a:t>
            </a:r>
            <a:endParaRPr lang="hu-HU" sz="4800" b="1" dirty="0"/>
          </a:p>
        </p:txBody>
      </p:sp>
      <p:pic>
        <p:nvPicPr>
          <p:cNvPr id="6" name="Kép 5" descr="[]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596" y="1000108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572132" y="1357298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Tahoma" pitchFamily="34" charset="0"/>
                <a:cs typeface="Tahoma" pitchFamily="34" charset="0"/>
              </a:rPr>
              <a:t>A teozófia és a modern fizika</a:t>
            </a:r>
            <a:endParaRPr lang="hu-HU" sz="48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Az ősrobbanás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642918"/>
            <a:ext cx="5464183" cy="41434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smtClean="0">
                <a:latin typeface="Times New Roman" pitchFamily="18" charset="0"/>
              </a:rPr>
              <a:t>Kezdetben, mintegy 15 milliárd éve, abszolút </a:t>
            </a:r>
            <a:r>
              <a:rPr lang="hu-HU" sz="2400" i="1" dirty="0" smtClean="0">
                <a:latin typeface="Times New Roman" pitchFamily="18" charset="0"/>
              </a:rPr>
              <a:t>semmi</a:t>
            </a:r>
            <a:r>
              <a:rPr lang="hu-HU" sz="2400" dirty="0" smtClean="0">
                <a:latin typeface="Times New Roman" pitchFamily="18" charset="0"/>
              </a:rPr>
              <a:t> sem volt. Nem volt anyag, nem volt energia, nem volt tudat, sőt még tér sem volt. Majd hirtelen ebből a semmiből az univerzum belerobbant a létezésbe egy „véletlen kvantum-hullámzás” eredményeként. A keletkezés után, amikor egy végtelen sűrűségű és hőmérsékletű végtelen kicsi pont volt, a tér feltehetően mint egy gumiszalag kezdett kiterjedni, és ez a folyamat azóta is tart.</a:t>
            </a:r>
          </a:p>
        </p:txBody>
      </p:sp>
      <p:pic>
        <p:nvPicPr>
          <p:cNvPr id="8" name="Picture 7" descr="Osrobbana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3428992" cy="342899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0" y="4714884"/>
            <a:ext cx="9001156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Viszont ha nem volt tér, és nem volt anyag vagy energia ez előtt a feltételezett ősrobbanás előtt, nyilvánvalóan nem volt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semmi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ami keresztülmehetett „hullámzáson”, és nem volt olyan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sem, ahol ez bekövetkezzen.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sz="2400" dirty="0" smtClean="0">
                <a:latin typeface="+mj-lt"/>
              </a:rPr>
              <a:t>Nem az anyag távolodik egymástól, hanem a tér tágul. Csak a galaxisok közötti tér tágul, a galaxisokon, naprendszereken belül nem tágul.</a:t>
            </a:r>
          </a:p>
          <a:p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Az ősrobbanás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642918"/>
            <a:ext cx="5464183" cy="41434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/>
              <a:t>A „nyitott univerzum” forgatókönyv azt állítja, hogy bár a tér egy véges időszakkal ezelőtt robbant be a létezésbe, és egy véges sebességgel terjed szét, valahogyan és valószínűleg azonnal végtelenné vált, és bár már most is végtelen, mégis folytatja a tágulását!</a:t>
            </a:r>
            <a:endParaRPr lang="hu-HU" sz="2400" dirty="0" smtClean="0">
              <a:latin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786190"/>
            <a:ext cx="900115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teozófia szerint a természet végtelen térben és időben, határtalan, kezdet és vég nélküli. A tér határtalan végtelenségén belül számtalan világ – minden elképzelhető méretben, amit a fejlődés különböző szintjeit elfoglaló élő és fejlődő entitások népesítenek be és tulajdonképpen építenek fel – jelenik meg és tűnik el folyamatosan, mint „az örökkévalóság szikrái”, amelyek élet és halál, születés és újraszületés ciklusain haladnak.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26" name="Picture 2" descr="F:\Einstein\expandinguni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846518" cy="288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pPr algn="r"/>
            <a:r>
              <a:rPr lang="hu-HU" sz="4000" b="1" dirty="0" smtClean="0"/>
              <a:t>Einstein és az éter</a:t>
            </a:r>
            <a:endParaRPr lang="hu-HU" sz="4000" b="1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0" y="714356"/>
            <a:ext cx="4929190" cy="3500462"/>
          </a:xfrm>
        </p:spPr>
        <p:txBody>
          <a:bodyPr/>
          <a:lstStyle/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XIX. században a tudósok általánosan elfogadták egy egyetemes közeg vagy éter létezését, ami finomabb típusú anyagból áll, és amelyen keresztül a fényhullámok terjednek, az erők átadódnak, és – néhány elmélet szerint – amiből az anyag keletkezik.</a:t>
            </a:r>
            <a:r>
              <a:rPr lang="hu-HU" sz="2400" dirty="0"/>
              <a:t> 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0" y="4031969"/>
            <a:ext cx="9144000" cy="2826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562" tIns="46038" rIns="182562" bIns="46038">
            <a:spAutoFit/>
          </a:bodyPr>
          <a:lstStyle/>
          <a:p>
            <a:r>
              <a:rPr lang="hu-HU" sz="2400" dirty="0" err="1"/>
              <a:t>Blavatsky</a:t>
            </a:r>
            <a:r>
              <a:rPr lang="hu-HU" sz="2400" dirty="0"/>
              <a:t> előre megjósolta 1888-ban, hogy az étert el fogják utasítani. </a:t>
            </a:r>
            <a:r>
              <a:rPr lang="hu-HU" sz="2400" dirty="0" smtClean="0"/>
              <a:t>AXX</a:t>
            </a:r>
            <a:r>
              <a:rPr lang="hu-HU" sz="2400" dirty="0"/>
              <a:t>. század korai szakaszában a tudomány hivatalosan eltörölte az étert. Megszüntetésében vezető szerepet játszott Albert Einstein.</a:t>
            </a:r>
            <a:r>
              <a:rPr lang="hu-HU" sz="2400" dirty="0" smtClean="0"/>
              <a:t> </a:t>
            </a:r>
          </a:p>
          <a:p>
            <a:r>
              <a:rPr lang="hu-HU" sz="2400" dirty="0"/>
              <a:t>A XX. század első öt évében </a:t>
            </a:r>
            <a:r>
              <a:rPr lang="hu-HU" sz="2400" dirty="0" smtClean="0"/>
              <a:t>Lorentz </a:t>
            </a:r>
            <a:r>
              <a:rPr lang="hu-HU" sz="2400" dirty="0"/>
              <a:t>kifejlesztette a relativitás elméletét, amely határozottan egy állandó éter létezésén alapult. A Lorentz transzformáció egyenletei szerint az éteren keresztül történő mozgás eredményeként a tárgyak a mozgás irányában némileg összehúzódnak, az órák lassabban járnak, a tömeg pedig növekszik. </a:t>
            </a:r>
          </a:p>
        </p:txBody>
      </p:sp>
      <p:pic>
        <p:nvPicPr>
          <p:cNvPr id="488455" name="Picture 7" descr="http://mandaland.hupont.hu/felhasznalok_uj/4/5/45622/kepfeltoltes/eter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504" cy="4000504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pPr algn="r"/>
            <a:r>
              <a:rPr lang="hu-HU" sz="4000" b="1" dirty="0" smtClean="0"/>
              <a:t>Einstein és az éter</a:t>
            </a:r>
            <a:endParaRPr lang="hu-HU" sz="4000" b="1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0" y="714356"/>
            <a:ext cx="4929190" cy="3500462"/>
          </a:xfrm>
        </p:spPr>
        <p:txBody>
          <a:bodyPr/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Einstein eltörölte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az étert, mint „fölöslegességet”, és helyettesítette azt az elektromágneses hullámok elképzelésével, amelyek részecskékként (fotonokként) terjednek az „üres térben”.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hosszúság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összehúzódását és az idő lassulását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nem az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éteren keresztül történő mozgás eredményének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tekintette, hanem abból a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rendkívül eltérő kiindulási alapból származtatta azt,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minden, egymáshoz képest állandó sebességgel mozgó megfigyelő által mért fénysebesség egy abszolút állandó. </a:t>
            </a:r>
          </a:p>
        </p:txBody>
      </p:sp>
      <p:pic>
        <p:nvPicPr>
          <p:cNvPr id="572418" name="Picture 2" descr="http://www.children-wall.com/magyar/02-galeria/02-01-galeria-mandalak/rozsaablak-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8871" cy="3429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0" y="3367814"/>
            <a:ext cx="45720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1938: </a:t>
            </a:r>
            <a:r>
              <a:rPr lang="hu-HU" sz="2400" dirty="0"/>
              <a:t>„ez az a pillanat, amikor teljesen el kell felejteni az étert, és meg kell próbálni soha többet nem említeni a nevét”. </a:t>
            </a:r>
            <a:endParaRPr lang="hu-HU" sz="2400" dirty="0" smtClean="0"/>
          </a:p>
          <a:p>
            <a:r>
              <a:rPr lang="hu-HU" sz="2400" dirty="0" smtClean="0"/>
              <a:t>1949: </a:t>
            </a:r>
            <a:r>
              <a:rPr lang="hu-HU" sz="2400" dirty="0"/>
              <a:t>„Nincs olyan egyszerű elképzelés sem, amiről én meg vagyok győződve, ami fenn fog maradni, és nem vagyok abban biztos, vajon egyáltalán jó úton járok-e.”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Hosszúság, idő, tömeg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70"/>
            <a:ext cx="9144000" cy="52562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200" dirty="0" smtClean="0">
                <a:solidFill>
                  <a:schemeClr val="bg2"/>
                </a:solidFill>
              </a:rPr>
              <a:t>A </a:t>
            </a:r>
            <a:r>
              <a:rPr lang="hu-HU" sz="2200" dirty="0" err="1" smtClean="0">
                <a:solidFill>
                  <a:schemeClr val="bg2"/>
                </a:solidFill>
              </a:rPr>
              <a:t>lorentzi</a:t>
            </a:r>
            <a:r>
              <a:rPr lang="hu-HU" sz="2200" dirty="0" smtClean="0">
                <a:solidFill>
                  <a:schemeClr val="bg2"/>
                </a:solidFill>
              </a:rPr>
              <a:t> relativitás szerint a </a:t>
            </a:r>
            <a:r>
              <a:rPr lang="hu-HU" sz="2200" i="1" dirty="0" smtClean="0">
                <a:solidFill>
                  <a:schemeClr val="bg2"/>
                </a:solidFill>
              </a:rPr>
              <a:t>méréshez</a:t>
            </a:r>
            <a:r>
              <a:rPr lang="hu-HU" sz="2200" dirty="0" smtClean="0">
                <a:solidFill>
                  <a:schemeClr val="bg2"/>
                </a:solidFill>
              </a:rPr>
              <a:t> használt mérő rudakat és órákat befolyásolja az éteren keresztül történő mozgás, míg a szabványos einsteini relativitás kijelenti, hogy maga a tér és az idő terjed ki vagy húzódik össze.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200" dirty="0" smtClean="0">
                <a:solidFill>
                  <a:schemeClr val="bg2"/>
                </a:solidFill>
              </a:rPr>
              <a:t>Nem számít, mennyi energiát fektetünk be, nem tudjuk elérni, hogy a részecskék elérjék vagy túllépjék a </a:t>
            </a:r>
            <a:r>
              <a:rPr lang="hu-HU" sz="2200" i="1" dirty="0" smtClean="0">
                <a:solidFill>
                  <a:schemeClr val="bg2"/>
                </a:solidFill>
              </a:rPr>
              <a:t>c</a:t>
            </a:r>
            <a:r>
              <a:rPr lang="hu-HU" sz="2200" dirty="0" smtClean="0">
                <a:solidFill>
                  <a:schemeClr val="bg2"/>
                </a:solidFill>
              </a:rPr>
              <a:t> sebességet. Ugyanez igaz azonban egy propeller meghajtású repülőgép esetében, amely megpróbálja átlépni a hangsebességet. A levegő molekulákat nem lehet a hangsebességnél gyorsabban hajtani, így nem számít, milyen gyorsan forgatjuk a propellereket, a hangsebességet soha nem érhetjük el, vagy léphetjük túl. Azonban egy hangsebességnél gyorsabban átadódó erő, vagy egy folyamatos gyorsító erő, mint a sugárhajtás sikeres lehet ott, ahol a propellerek kudarcot vallanak. Analóg módon egy fénysebességnél gyorsabban átadódó erőnek, mint például a gravitációnak, képesnek kell lennie, hogy egy testtel elérje és túllépje a fénysebességi „gátat”, még ha az ilyen erők a részecskegyorsítókban a fénysebességen történő átadódásra és tolóerőre is korlátozódnak is.</a:t>
            </a:r>
            <a:endParaRPr lang="hu-HU" sz="2200" dirty="0">
              <a:solidFill>
                <a:schemeClr val="bg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fénysebesség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400" dirty="0" smtClean="0">
                <a:solidFill>
                  <a:schemeClr val="bg2"/>
                </a:solidFill>
              </a:rPr>
              <a:t>Az általános relativitás-elmélet egyik alapdogmája: a fénysebesség ugyanaz minden irányban, minden megfigyelő számára, és független mind a fényforrás mozgásától, mind az érzékelő mozgásától.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400" dirty="0" smtClean="0">
                <a:solidFill>
                  <a:schemeClr val="bg2"/>
                </a:solidFill>
              </a:rPr>
              <a:t>A mérések szerint a fénysebesség a Föld felszínén ingadozik, és a különböző frekvenciájú elektromágneses sugarak picit eltérő sebességgel haladnak.</a:t>
            </a:r>
          </a:p>
          <a:p>
            <a:pPr>
              <a:buNone/>
            </a:pPr>
            <a:r>
              <a:rPr lang="hu-HU" sz="2400" dirty="0" smtClean="0">
                <a:solidFill>
                  <a:schemeClr val="bg2"/>
                </a:solidFill>
              </a:rPr>
              <a:t>A teozófia azt állítja, hogy a fénysebesség nagyobb az atmoszférán kívül, mint azon belül. Ez azért van, mert a Föld felszínét közvetlenül körülvevő éter sűrűbb, mint a bolygóközi vagy a csillagközi éter. </a:t>
            </a:r>
          </a:p>
          <a:p>
            <a:pPr>
              <a:buNone/>
            </a:pPr>
            <a:r>
              <a:rPr lang="hu-HU" sz="2400" dirty="0" err="1" smtClean="0">
                <a:solidFill>
                  <a:schemeClr val="bg2"/>
                </a:solidFill>
              </a:rPr>
              <a:t>Tachyonok</a:t>
            </a:r>
            <a:r>
              <a:rPr lang="hu-HU" sz="2400" dirty="0" smtClean="0">
                <a:solidFill>
                  <a:schemeClr val="bg2"/>
                </a:solidFill>
              </a:rPr>
              <a:t>: olyan részecskék, amelyek mindig gyorsabban haladnak a fénysebességnél. A következő tulajdonságokkal rendelkeznek: saját hosszúságuk és saját idejük imaginárius számok, tömegük, energiájuk, lendületük imaginárius számok, sebességük csökken, ahogy több energiát vesznek fel, és visszafelé haladnak az időben.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fénysebesség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m.blog.hu/cs/csillagzat/image/Szaturnu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64" y="1142960"/>
            <a:ext cx="9182164" cy="571504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téridő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300" dirty="0" smtClean="0">
                <a:solidFill>
                  <a:schemeClr val="bg1"/>
                </a:solidFill>
              </a:rPr>
              <a:t>Einstein egyesítette a teret és az időt valami olyanba, amit a kritikusok „a téridőnek nevezett szörnyetegnek” hívnak. Ebben az elvont, négydimenziós kontinuumban az időt negatív hosszúságként kezelik, a métereket és a másodperceket pedig összeadják, hogy megkapjanak egy „eseményt”.</a:t>
            </a:r>
          </a:p>
          <a:p>
            <a:pPr>
              <a:buNone/>
            </a:pPr>
            <a:r>
              <a:rPr lang="hu-HU" sz="2300" dirty="0" smtClean="0">
                <a:solidFill>
                  <a:schemeClr val="bg1"/>
                </a:solidFill>
              </a:rPr>
              <a:t>Minden eseménynek valamilyen területet kell elfoglalnia a térben és valamilyen időtartam alatt kell történnie. Ebben az értelemben a tér és az idő elválaszthatatlanok. De ez nem változtatja meg azt a tényt, hogy ezek nagyon különböző dolgok, és </a:t>
            </a:r>
            <a:r>
              <a:rPr lang="hu-HU" sz="2300" i="1" dirty="0" smtClean="0">
                <a:solidFill>
                  <a:schemeClr val="bg1"/>
                </a:solidFill>
              </a:rPr>
              <a:t>nem</a:t>
            </a:r>
            <a:r>
              <a:rPr lang="hu-HU" sz="2300" dirty="0" smtClean="0">
                <a:solidFill>
                  <a:schemeClr val="bg1"/>
                </a:solidFill>
              </a:rPr>
              <a:t> cserélhetők fel: a tér szubsztancia, éter az étereken belül, míg az idő egy fogalom, amely a változásból és a mozgásból, ezért az ok és okozat sorrendiségéből áll.</a:t>
            </a:r>
            <a:endParaRPr lang="hu-HU" sz="23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hu-HU" sz="2300" dirty="0" smtClean="0">
                <a:solidFill>
                  <a:schemeClr val="bg1"/>
                </a:solidFill>
              </a:rPr>
              <a:t>Az idő és a távolság relatívak abban az értelemben, hogy a „gyors” és a „lassú”, a „nagy” és a „kicsi”, a „hosszú” és a „rövid” jelzőknek nincs abszolút értelmük, az idő és a távolság mérésére szolgáló eszközök és eljárások vagy az idő és távolság egységeinek meghatározása pedig soha nem lehetnek abszolút megváltoztathatatlanok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téridő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4" name="Tartalom helye 3" descr="téridő_flin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633" y="785813"/>
            <a:ext cx="6672733" cy="6072187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Görbült tér, görbült logika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857232"/>
            <a:ext cx="6072198" cy="6000768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Nincs valódi bizonyíték a tér görbületére.</a:t>
            </a:r>
            <a:endParaRPr lang="hu-HU" altLang="ko-KR" sz="2400" dirty="0"/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sz="2400" dirty="0" smtClean="0">
                <a:solidFill>
                  <a:srgbClr val="FFFF00"/>
                </a:solidFill>
              </a:rPr>
              <a:t>G. de </a:t>
            </a:r>
            <a:r>
              <a:rPr lang="hu-HU" sz="2400" dirty="0" err="1" smtClean="0">
                <a:solidFill>
                  <a:srgbClr val="FFFF00"/>
                </a:solidFill>
              </a:rPr>
              <a:t>Purucker</a:t>
            </a:r>
            <a:r>
              <a:rPr lang="hu-HU" sz="2400" dirty="0" smtClean="0"/>
              <a:t> a görbült tér koncepcióját egy „matematikai képzelgésnek” nevezte.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sz="2000" dirty="0" smtClean="0"/>
              <a:t>Az általános relativitási elméletben a gravitációra nem úgy tekintenek, mint egy szétterjedő erőre, hanem azt mondják, a „téridő szövedékét” valamilyen felfoghatatlan módon eltorzító, környékbeli tömegek eredménye. Így ahelyett, hogy a Nap vonzaná a Földet, az inkább feltételezetten a legközelebbi azonos értékű egyenes vonalat követi, ami számára elérhető a meggörbült téridőben a Nap körül. Hasonló módon, a Földön levő tárgyaknak azért van súlyuk, mert az idő meghajlik, a tér pedig meggörbül. Nyilvánvalóan ezt az elvont geometriai modellt semmilyen értelemben nem lehet a gravitáció magyarázatának tekinteni.</a:t>
            </a:r>
            <a:r>
              <a:rPr lang="hu-HU" altLang="ko-KR" dirty="0"/>
              <a:t/>
            </a:r>
            <a:br>
              <a:rPr lang="hu-HU" altLang="ko-KR" dirty="0"/>
            </a:br>
            <a:endParaRPr lang="hu-HU" dirty="0"/>
          </a:p>
        </p:txBody>
      </p:sp>
      <p:pic>
        <p:nvPicPr>
          <p:cNvPr id="4" name="Kép 3" descr="GdePuru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2990697" cy="421481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00457"/>
            <a:ext cx="9144000" cy="2857543"/>
          </a:xfrm>
        </p:spPr>
        <p:txBody>
          <a:bodyPr/>
          <a:lstStyle/>
          <a:p>
            <a:pPr algn="just">
              <a:buNone/>
            </a:pPr>
            <a:r>
              <a:rPr lang="hu-HU" sz="2400" dirty="0">
                <a:effectLst/>
              </a:rPr>
              <a:t>A Tér az </a:t>
            </a:r>
            <a:r>
              <a:rPr lang="hu-HU" sz="2400" i="1" dirty="0">
                <a:effectLst/>
              </a:rPr>
              <a:t>egyetlen örök dolog</a:t>
            </a:r>
            <a:r>
              <a:rPr lang="hu-HU" sz="2400" dirty="0">
                <a:effectLst/>
              </a:rPr>
              <a:t>, amelyet a legkönnyebben elképzelhetünk, elvontságában megváltozhatatlan, és nem befolyásolja, hogy van vagy nincs benne tárgyiasult Világegyetem. Minden értelemben dimenzió nélküli, és önmagában létező. </a:t>
            </a:r>
            <a:r>
              <a:rPr lang="hu-HU" sz="2400" dirty="0" smtClean="0">
                <a:effectLst/>
              </a:rPr>
              <a:t>Az </a:t>
            </a:r>
            <a:r>
              <a:rPr lang="hu-HU" sz="2400" dirty="0">
                <a:effectLst/>
              </a:rPr>
              <a:t>Ezoterikus Káté tanítása szerint sem „határtalan üresség”, sem „feltételekhez kötött teltség”, hanem mind a kettő. Volt és mindig lesz. </a:t>
            </a:r>
            <a:r>
              <a:rPr lang="hu-HU" sz="2400" dirty="0" smtClean="0">
                <a:effectLst/>
              </a:rPr>
              <a:t>(Titkos Tanítás I.)</a:t>
            </a:r>
            <a:endParaRPr lang="hu-HU" sz="2400" dirty="0">
              <a:effectLst/>
            </a:endParaRPr>
          </a:p>
          <a:p>
            <a:pPr>
              <a:buFont typeface="Wingdings" pitchFamily="2" charset="2"/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 tér fogalma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  <p:pic>
        <p:nvPicPr>
          <p:cNvPr id="7" name="Kép 6" descr="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714356"/>
            <a:ext cx="6143668" cy="327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Görbült tér, görbült logika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857232"/>
            <a:ext cx="5572132" cy="6000768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Azt mondják, az általános relativitás megmagyarázza a következőket: 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sz="2200" dirty="0" smtClean="0"/>
              <a:t>1. A gravitációs vörös eltolódás 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sz="2200" dirty="0" smtClean="0"/>
              <a:t>2. A fény gravitációs elhajlása 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sz="2200" dirty="0" smtClean="0"/>
              <a:t>3. A relativitás-elmélet a tér egyenletes görbülését feltételezi egy égitest körül, ezért képtelen megmagyarázni, hogy a bolygók keringési pályái miért ellipszis alakúak.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sz="2200" dirty="0" smtClean="0"/>
              <a:t> Ezek a jelenségek mind megmagyarázhatók az éter fogalmának segítségével. Mivel az éter sűrűsége megnövekszik olyan nagy testek körül, mint a csillagok és bolygók, ezért fénytörő közegként működik, és hatással van a fény és az elektromágneses erők terjedési sebességére. </a:t>
            </a:r>
            <a:r>
              <a:rPr lang="hu-HU" altLang="ko-KR" dirty="0"/>
              <a:t/>
            </a:r>
            <a:br>
              <a:rPr lang="hu-HU" altLang="ko-KR" dirty="0"/>
            </a:br>
            <a:endParaRPr lang="hu-HU" dirty="0"/>
          </a:p>
        </p:txBody>
      </p:sp>
      <p:pic>
        <p:nvPicPr>
          <p:cNvPr id="5" name="Kép 4" descr="görbült té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928670"/>
            <a:ext cx="3564301" cy="250033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</a:t>
            </a:r>
            <a:r>
              <a:rPr lang="hu-HU" b="1" dirty="0" err="1" smtClean="0">
                <a:solidFill>
                  <a:srgbClr val="FFFF00"/>
                </a:solidFill>
              </a:rPr>
              <a:t>teozófus</a:t>
            </a:r>
            <a:r>
              <a:rPr lang="hu-HU" b="1" dirty="0" smtClean="0">
                <a:solidFill>
                  <a:srgbClr val="FFFF00"/>
                </a:solidFill>
              </a:rPr>
              <a:t> következtetése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714356"/>
            <a:ext cx="5572132" cy="6000768"/>
          </a:xfrm>
        </p:spPr>
        <p:txBody>
          <a:bodyPr/>
          <a:lstStyle/>
          <a:p>
            <a:pPr>
              <a:buNone/>
            </a:pPr>
            <a:r>
              <a:rPr lang="hu-HU" sz="2200" dirty="0" smtClean="0"/>
              <a:t>A szabványosnak tekintett relativitás-elmélet illogikus és ellentmondásos. Az idő, a tér és a mozgás relativitást olyan módon értelmezi, hogy tagad bármilyen objektív, egyetemes valóságot a tökéletlen megfigyeléseink mögött. Kijelenti, hogy a fénysebesség a mi konkrét világunkban egy abszolút állandó, és egy abszolút sebességi korlátot jelent az egész egyetemes természetben. Nem sikerül felismernie, hogy a térnek végtelennek kell lennie, és hogy a világok és az azokat felépítő lények tartományának hasonló módon végtelennek kell lennie, valamint figyelmen kívül hagyja a nem fizikai állapotú energia-anyagból felépülő magasabb világok lehetőségét. </a:t>
            </a:r>
            <a:endParaRPr lang="hu-HU" sz="2200" dirty="0"/>
          </a:p>
        </p:txBody>
      </p:sp>
      <p:pic>
        <p:nvPicPr>
          <p:cNvPr id="1026" name="Picture 2" descr="F:\Einstein\GRBLTT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85794"/>
            <a:ext cx="3568753" cy="300039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0" y="4214818"/>
            <a:ext cx="3857620" cy="210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hlinkClick r:id="rId4"/>
              </a:rPr>
              <a:t>http://www.teozofia.hu/index.php?fent=olvasnivalo</a:t>
            </a:r>
            <a:endParaRPr lang="hu-HU" sz="2600" dirty="0" smtClean="0"/>
          </a:p>
          <a:p>
            <a:endParaRPr lang="hu-HU" dirty="0" smtClean="0"/>
          </a:p>
          <a:p>
            <a:r>
              <a:rPr lang="hu-HU" sz="3200" b="1" dirty="0" err="1" smtClean="0">
                <a:solidFill>
                  <a:srgbClr val="FFFF00"/>
                </a:solidFill>
              </a:rPr>
              <a:t>Pratt</a:t>
            </a:r>
            <a:r>
              <a:rPr lang="hu-HU" sz="3200" b="1" dirty="0" smtClean="0">
                <a:solidFill>
                  <a:srgbClr val="FFFF00"/>
                </a:solidFill>
              </a:rPr>
              <a:t>, David: Tér, idő, relativitás</a:t>
            </a:r>
            <a:endParaRPr lang="hu-HU" sz="3200" b="1" dirty="0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6172200"/>
            <a:ext cx="7777162" cy="685800"/>
          </a:xfrm>
        </p:spPr>
        <p:txBody>
          <a:bodyPr/>
          <a:lstStyle/>
          <a:p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Szabari János,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jszabari@mol.hu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0630/9254-936</a:t>
            </a:r>
            <a:b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www.teozofia.hu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hu-HU" sz="2400" u="sng">
                <a:solidFill>
                  <a:schemeClr val="hlink"/>
                </a:solidFill>
              </a:rPr>
              <a:t>www.sziddhartha.hu</a:t>
            </a:r>
            <a:endParaRPr lang="en-US" sz="2400" u="sng">
              <a:solidFill>
                <a:schemeClr val="hlink"/>
              </a:solidFill>
            </a:endParaRP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5218"/>
              </a:avLst>
            </a:prstTxWarp>
          </a:bodyPr>
          <a:lstStyle/>
          <a:p>
            <a:pPr algn="ctr"/>
            <a:r>
              <a:rPr lang="hu-H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rial Black"/>
              </a:rPr>
              <a:t>KÖSZÖNÖM FIGYELMÜKET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7" y="1571612"/>
            <a:ext cx="6352267" cy="40719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pPr>
              <a:buNone/>
            </a:pPr>
            <a:r>
              <a:rPr lang="hu-HU" sz="2400" dirty="0"/>
              <a:t>A teozófiában különbséget teszünk az absztrakt és a konkrét tér között. Az absztrakt tér a határtalan Minden, a mindenhol jelenlevő isteni esszencia, a megmérhetetlen és a szavakkal kifejezhetetlen. Ez az egyetemes tudat, élet, szubsztancia, erő, energia – és mindezek alapjában véve egyek. A végtelen tér magában foglal korlátlan számú konkrét, véges teret vagy térbeli egységet, amelyek mindegyikét kisebb egységek alkotnak, amelyek a nagyobb egységek hierarchiájába ágyazódnak. A hierarchikus rendszerek nem csak „horizontálisan” (ugyanazon a síkon), hanem „vertikálisan” vagy befelé (magasabb és alacsonyabb síkokra) is kiterjednek, mert a tudat – élet – szubsztancia egyetlen esszenciája a rezgés vagy sűrűség végtelen spektrumában nyilvánul meg, és a világokon belül az egymást átható és egymásra ható világok vég nélküli sorát hozza létre, rendszereket a rendszereken belül. </a:t>
            </a:r>
          </a:p>
          <a:p>
            <a:pPr>
              <a:buFont typeface="Wingdings" pitchFamily="2" charset="2"/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 tér fogalma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r>
              <a:rPr lang="hu-HU" sz="2400" dirty="0"/>
              <a:t>Bár a határtalan térre gondolhatunk úgy, mint egy üres tartályra, amely lényekkel és dolgokkal van megtöltve, helyesebb lenne azt mondani, hogy a világokon belüli világok végtelen összessége és a hozzájuk kapcsolódó élő, szubsztanciális, tudatos entitások végtelen sokasága az, ami valójában a teret alkotja. Ebből a megközelítésből a valóság egyfajta telítettség vagy megtöltöttség. Egy másik szempontból azonban a valóságra tekinthetünk úgy, mint egyfajta </a:t>
            </a:r>
            <a:r>
              <a:rPr lang="hu-HU" sz="2400" dirty="0" smtClean="0"/>
              <a:t>ürességre, </a:t>
            </a:r>
            <a:r>
              <a:rPr lang="hu-HU" sz="2400" dirty="0"/>
              <a:t>mert minden végtelen sík, ami a valóságot alkotja, láthatatlan számunkra, saját anyagi síkunk kivételével, ami maga is csak egy átmeneti megnyilvánulás, amely főleg üres térből áll. </a:t>
            </a:r>
          </a:p>
          <a:p>
            <a:pPr>
              <a:buFont typeface="Wingdings" pitchFamily="2" charset="2"/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 tér fogalma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r>
              <a:rPr lang="hu-HU" sz="2400" dirty="0"/>
              <a:t>Amik a számunkra láthatatlan világok, azok szigorúan véve nem jelentenek további „dimenziókat”, valamennyi szubsztanciális, konkrét rendszer, amely bármely konkrét világot alkot, </a:t>
            </a:r>
            <a:r>
              <a:rPr lang="hu-HU" sz="2400" u="sng" dirty="0"/>
              <a:t>három és nem több térdimenziós kiterjedésű</a:t>
            </a:r>
            <a:r>
              <a:rPr lang="hu-HU" sz="2400" dirty="0"/>
              <a:t>. </a:t>
            </a:r>
            <a:endParaRPr lang="hu-HU" sz="2400" dirty="0" smtClean="0"/>
          </a:p>
          <a:p>
            <a:r>
              <a:rPr lang="hu-HU" sz="2400" dirty="0" smtClean="0"/>
              <a:t>„</a:t>
            </a:r>
            <a:r>
              <a:rPr lang="hu-HU" sz="2400" dirty="0"/>
              <a:t>Az átlagos józanész joggal lázad fel az elképzelés ellen, hogy vannak olyan körülmények, amelyekben a hosszúság, szélesség és magasság három dimenziójánál több dimenzió </a:t>
            </a:r>
            <a:r>
              <a:rPr lang="hu-HU" sz="2400" dirty="0" smtClean="0"/>
              <a:t>lehet”. (Titkos Tanítás I.) </a:t>
            </a:r>
          </a:p>
          <a:p>
            <a:r>
              <a:rPr lang="hu-HU" sz="2400" dirty="0" smtClean="0"/>
              <a:t>Szigorúan </a:t>
            </a:r>
            <a:r>
              <a:rPr lang="hu-HU" sz="2400" dirty="0"/>
              <a:t>fogalmazva tehát, a végtelen térnek nincsenek dimenziói, sem </a:t>
            </a:r>
            <a:r>
              <a:rPr lang="hu-HU" sz="2400" dirty="0" err="1"/>
              <a:t>térbelileg</a:t>
            </a:r>
            <a:r>
              <a:rPr lang="hu-HU" sz="2400" dirty="0"/>
              <a:t>, </a:t>
            </a:r>
            <a:r>
              <a:rPr lang="hu-HU" sz="2400" dirty="0" err="1"/>
              <a:t>sem</a:t>
            </a:r>
            <a:r>
              <a:rPr lang="hu-HU" sz="2400" dirty="0"/>
              <a:t> máshogyan, mivel absztrakcióként nem mérhető – a hosszúság, szélesség, vastagság csak a megnyilvánult entitásokra, mint például az atomokra, emberekre és csillagokra vonatkoznak.</a:t>
            </a:r>
            <a:r>
              <a:rPr lang="hu-HU" sz="2400" dirty="0" smtClean="0"/>
              <a:t> </a:t>
            </a:r>
            <a:endParaRPr lang="hu-HU" sz="2400" dirty="0"/>
          </a:p>
          <a:p>
            <a:pPr>
              <a:buFont typeface="Wingdings" pitchFamily="2" charset="2"/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9144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 dimenzió fogalma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r>
              <a:rPr lang="hu-HU" sz="2200" dirty="0"/>
              <a:t>Az idő csupán érzékcsalódás, amelyet tudatunk állapotainak egymásutánja idéz elő, miközben az örök állandóságon áthaladunk, és ahol nincs tudat, amelyben ez az illúzió létrejöhet, ott nem létezik, hanem „alszik”. A jelen csak egy matematikai vonal, amely az örök állandóság azon részét, amelyet jövőnek nevezünk, elválasztja attól, amelyet múltnak hívunk. A világon semminek nincs valódi állandósága, mert semmi sem marad </a:t>
            </a:r>
            <a:r>
              <a:rPr lang="hu-HU" sz="2200" dirty="0" smtClean="0"/>
              <a:t>változatlan, vagyis ugyanaz (Titkos Tanítás I.)</a:t>
            </a:r>
          </a:p>
          <a:p>
            <a:r>
              <a:rPr lang="hu-HU" sz="2200" dirty="0" smtClean="0"/>
              <a:t>Az </a:t>
            </a:r>
            <a:r>
              <a:rPr lang="hu-HU" sz="2200" dirty="0"/>
              <a:t>idő egy olyan fogalom, amit annak a mértéknek a számszerűsítésére használunk, amely során az események megtörténnek. A változás és a mozgás függvénye, és előre feltételezi az ok és az okozat egymásutániságát. Minden entitás a térben terjed ki, és az időben változik. Ebből a nézőpontból semmi nem létezhet teljesen a téren és az időn „túl”, noha a tér és az idő szubjektív megtapasztalása rendkívül széles skálán változhat, a létformának, a tudatosság állapotának és a fejlődés szintjének megfelelően.</a:t>
            </a:r>
          </a:p>
          <a:p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Az idő fogalma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r>
              <a:rPr lang="hu-HU" sz="2400" dirty="0"/>
              <a:t>Ha az entitások végtelen mérettartományban létezhetnek, akkor az idő és a távolság egységeinek is hasonlóképpen végtelen tartományt kell felölelniük. A távolság és az idő ezért relatívak: egy atom hasonlít egy aprócska naprendszerhez, amely talán milliószor is újra testet ölt az alatt, ami a számunkra egyetlen másodperc, az egész galaxisunk pedig talán csak egyetlen molekula valamilyen szuper-kozmikus entitásban, amely számára a mi évmilliónk éppen csak egy másodperc. Az absztrakció szintjén a jelenlegi pillanat egy végtelen kicsi entitás számára végtelen kicsi, míg a határtalan tér számára egy örökkévalóságot jelent. E két absztrakt korlát között húzódik meg a relatíve valós világ végtelen sokfélesége, amely véges, konkrét entitásokból áll, amik számára a jelenlegi pillanat mindig véges. </a:t>
            </a:r>
          </a:p>
          <a:p>
            <a:pPr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Az idő fogalma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r>
              <a:rPr lang="hu-HU" sz="2400" dirty="0"/>
              <a:t>A tudat </a:t>
            </a:r>
            <a:r>
              <a:rPr lang="hu-HU" sz="2400" dirty="0" smtClean="0"/>
              <a:t>végtelen </a:t>
            </a:r>
            <a:r>
              <a:rPr lang="hu-HU" sz="2400" dirty="0"/>
              <a:t>isteni esszenciája a formák végtelen változatosságában, a méretek végtelen variációjában és az </a:t>
            </a:r>
            <a:r>
              <a:rPr lang="hu-HU" sz="2400" dirty="0" err="1"/>
              <a:t>éterikusság</a:t>
            </a:r>
            <a:r>
              <a:rPr lang="hu-HU" sz="2400" dirty="0"/>
              <a:t> vagy anyagiság végtelenül változatos fokában nyilvánul meg. A </a:t>
            </a:r>
            <a:r>
              <a:rPr lang="hu-HU" sz="2400" dirty="0" smtClean="0"/>
              <a:t>végtelenséget </a:t>
            </a:r>
            <a:r>
              <a:rPr lang="hu-HU" sz="2400" dirty="0"/>
              <a:t>felépítő valamennyi véges, konkrét, „megnyilvánult” rendszer mozog és változik, cselekszik és reagál, és tulajdonságokkal rendelkezik. Ezek összetettek, inhomogének és végül is múlandóak. Semmi sem teljesen független vagy elkülönült a többi dologtól, minden összekapcsolódó és egymástól függő, és résztvevő az oki kölcsönhatások bonyolult, rezonáló hálózatában. Minden konkrét világ vagy entitás a megtestesülés és test nélküliség, a tevékenység és a pihenés soha véget nem érő ciklusain megy keresztül. Nincsenek abszolút kezdetek és befejeződések a fejlődés számára, csak relatíve kezdő pontok és leállási vagy pihenési szakaszok.</a:t>
            </a:r>
          </a:p>
          <a:p>
            <a:pPr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relativitás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3"/>
            <a:ext cx="9144000" cy="6000768"/>
          </a:xfrm>
        </p:spPr>
        <p:txBody>
          <a:bodyPr/>
          <a:lstStyle/>
          <a:p>
            <a:r>
              <a:rPr lang="hu-HU" sz="2400" dirty="0"/>
              <a:t>A relativitás – ami egyetemesen előforduló kapcsolatokat jelent a térben és az időben – a kozmosz, mint a fejlődő entitások összessége fogalmának legbelsőbb lényege, a végtelen mozgás, a végtelen élet, a végtelen fejlődés állandó kiáradását jelenti.</a:t>
            </a:r>
          </a:p>
          <a:p>
            <a:r>
              <a:rPr lang="hu-HU" sz="2400" dirty="0"/>
              <a:t>Minden relatív, nincsenek sehol abszolútok, kivéve magát a relativitást, nincsenek kiindulópontok, nincsenek véglegesek, nincsenek határok, amiket a fejlődő szellem át ne tudna lépni. Minden összefügg minden mással.</a:t>
            </a:r>
          </a:p>
          <a:p>
            <a:r>
              <a:rPr lang="hu-HU" sz="2400" dirty="0"/>
              <a:t>A megnyilvánult lények és dolgok végtelen változatossága és sokasága mögött azonban a végtelen tudat – élet – szubsztancia egységes isteni lényege húzódik meg.</a:t>
            </a:r>
          </a:p>
          <a:p>
            <a:pPr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relativitás a teozófiában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gital Dots">
  <a:themeElements>
    <a:clrScheme name="Digital Dots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 8">
    <a:dk1>
      <a:srgbClr val="881700"/>
    </a:dk1>
    <a:lt1>
      <a:srgbClr val="FAF9E6"/>
    </a:lt1>
    <a:dk2>
      <a:srgbClr val="990000"/>
    </a:dk2>
    <a:lt2>
      <a:srgbClr val="EADC78"/>
    </a:lt2>
    <a:accent1>
      <a:srgbClr val="FF6600"/>
    </a:accent1>
    <a:accent2>
      <a:srgbClr val="B86D52"/>
    </a:accent2>
    <a:accent3>
      <a:srgbClr val="CAAAAA"/>
    </a:accent3>
    <a:accent4>
      <a:srgbClr val="D6D5C4"/>
    </a:accent4>
    <a:accent5>
      <a:srgbClr val="FFB8AA"/>
    </a:accent5>
    <a:accent6>
      <a:srgbClr val="A66249"/>
    </a:accent6>
    <a:hlink>
      <a:srgbClr val="D78D15"/>
    </a:hlink>
    <a:folHlink>
      <a:srgbClr val="C6B37E"/>
    </a:folHlink>
  </a:clrScheme>
</a:themeOverride>
</file>

<file path=ppt/theme/themeOverride2.xml><?xml version="1.0" encoding="utf-8"?>
<a:themeOverride xmlns:a="http://schemas.openxmlformats.org/drawingml/2006/main">
  <a:clrScheme name="Beam 8">
    <a:dk1>
      <a:srgbClr val="881700"/>
    </a:dk1>
    <a:lt1>
      <a:srgbClr val="FAF9E6"/>
    </a:lt1>
    <a:dk2>
      <a:srgbClr val="990000"/>
    </a:dk2>
    <a:lt2>
      <a:srgbClr val="EADC78"/>
    </a:lt2>
    <a:accent1>
      <a:srgbClr val="FF6600"/>
    </a:accent1>
    <a:accent2>
      <a:srgbClr val="B86D52"/>
    </a:accent2>
    <a:accent3>
      <a:srgbClr val="CAAAAA"/>
    </a:accent3>
    <a:accent4>
      <a:srgbClr val="D6D5C4"/>
    </a:accent4>
    <a:accent5>
      <a:srgbClr val="FFB8AA"/>
    </a:accent5>
    <a:accent6>
      <a:srgbClr val="A66249"/>
    </a:accent6>
    <a:hlink>
      <a:srgbClr val="D78D15"/>
    </a:hlink>
    <a:folHlink>
      <a:srgbClr val="C6B37E"/>
    </a:folHlink>
  </a:clrScheme>
</a:themeOverride>
</file>

<file path=ppt/theme/themeOverride3.xml><?xml version="1.0" encoding="utf-8"?>
<a:themeOverride xmlns:a="http://schemas.openxmlformats.org/drawingml/2006/main">
  <a:clrScheme name="Beam 8">
    <a:dk1>
      <a:srgbClr val="881700"/>
    </a:dk1>
    <a:lt1>
      <a:srgbClr val="FAF9E6"/>
    </a:lt1>
    <a:dk2>
      <a:srgbClr val="990000"/>
    </a:dk2>
    <a:lt2>
      <a:srgbClr val="EADC78"/>
    </a:lt2>
    <a:accent1>
      <a:srgbClr val="FF6600"/>
    </a:accent1>
    <a:accent2>
      <a:srgbClr val="B86D52"/>
    </a:accent2>
    <a:accent3>
      <a:srgbClr val="CAAAAA"/>
    </a:accent3>
    <a:accent4>
      <a:srgbClr val="D6D5C4"/>
    </a:accent4>
    <a:accent5>
      <a:srgbClr val="FFB8AA"/>
    </a:accent5>
    <a:accent6>
      <a:srgbClr val="A66249"/>
    </a:accent6>
    <a:hlink>
      <a:srgbClr val="D78D15"/>
    </a:hlink>
    <a:folHlink>
      <a:srgbClr val="C6B37E"/>
    </a:folHlink>
  </a:clrScheme>
</a:themeOverride>
</file>

<file path=ppt/theme/themeOverride4.xml><?xml version="1.0" encoding="utf-8"?>
<a:themeOverride xmlns:a="http://schemas.openxmlformats.org/drawingml/2006/main">
  <a:clrScheme name="Clouds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86697</TotalTime>
  <Words>2390</Words>
  <Application>Microsoft Office PowerPoint</Application>
  <PresentationFormat>Diavetítés a képernyőre (4:3 oldalarány)</PresentationFormat>
  <Paragraphs>71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Curtain Call</vt:lpstr>
      <vt:lpstr>Beam</vt:lpstr>
      <vt:lpstr>Clouds</vt:lpstr>
      <vt:lpstr>Maple</vt:lpstr>
      <vt:lpstr>Digital Dots</vt:lpstr>
      <vt:lpstr>Áramlás</vt:lpstr>
      <vt:lpstr>Tér, idő, relativitás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Az ősrobbanás</vt:lpstr>
      <vt:lpstr>Az ősrobbanás</vt:lpstr>
      <vt:lpstr>Einstein és az éter</vt:lpstr>
      <vt:lpstr>Einstein és az éter</vt:lpstr>
      <vt:lpstr>Hosszúság, idő, tömeg</vt:lpstr>
      <vt:lpstr>A fénysebesség</vt:lpstr>
      <vt:lpstr>A fénysebesség</vt:lpstr>
      <vt:lpstr>A téridő</vt:lpstr>
      <vt:lpstr>A téridő</vt:lpstr>
      <vt:lpstr>Görbült tér, görbült logika</vt:lpstr>
      <vt:lpstr>Görbült tér, görbült logika</vt:lpstr>
      <vt:lpstr>A teozófus következtetése</vt:lpstr>
      <vt:lpstr>Szabari János, jszabari@mol.hu, 0630/9254-936      www.teozofia.hu; www.sziddhartha.hu</vt:lpstr>
    </vt:vector>
  </TitlesOfParts>
  <Company>MOL 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Szabari János</dc:creator>
  <cp:lastModifiedBy>JSzabari</cp:lastModifiedBy>
  <cp:revision>1166</cp:revision>
  <dcterms:created xsi:type="dcterms:W3CDTF">2007-10-29T17:14:24Z</dcterms:created>
  <dcterms:modified xsi:type="dcterms:W3CDTF">2012-04-10T21:02:19Z</dcterms:modified>
</cp:coreProperties>
</file>