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765" r:id="rId2"/>
    <p:sldMasterId id="2147483789" r:id="rId3"/>
    <p:sldMasterId id="2147483801" r:id="rId4"/>
    <p:sldMasterId id="2147483813" r:id="rId5"/>
    <p:sldMasterId id="2147483825" r:id="rId6"/>
    <p:sldMasterId id="2147483837" r:id="rId7"/>
  </p:sldMasterIdLst>
  <p:notesMasterIdLst>
    <p:notesMasterId r:id="rId34"/>
  </p:notesMasterIdLst>
  <p:handoutMasterIdLst>
    <p:handoutMasterId r:id="rId35"/>
  </p:handoutMasterIdLst>
  <p:sldIdLst>
    <p:sldId id="256" r:id="rId8"/>
    <p:sldId id="283" r:id="rId9"/>
    <p:sldId id="287" r:id="rId10"/>
    <p:sldId id="288" r:id="rId11"/>
    <p:sldId id="282" r:id="rId12"/>
    <p:sldId id="305" r:id="rId13"/>
    <p:sldId id="306" r:id="rId14"/>
    <p:sldId id="307" r:id="rId15"/>
    <p:sldId id="291" r:id="rId16"/>
    <p:sldId id="284" r:id="rId17"/>
    <p:sldId id="292" r:id="rId18"/>
    <p:sldId id="293" r:id="rId19"/>
    <p:sldId id="294" r:id="rId20"/>
    <p:sldId id="295" r:id="rId21"/>
    <p:sldId id="296" r:id="rId22"/>
    <p:sldId id="297" r:id="rId23"/>
    <p:sldId id="298" r:id="rId24"/>
    <p:sldId id="299" r:id="rId25"/>
    <p:sldId id="285" r:id="rId26"/>
    <p:sldId id="286" r:id="rId27"/>
    <p:sldId id="300" r:id="rId28"/>
    <p:sldId id="301" r:id="rId29"/>
    <p:sldId id="302" r:id="rId30"/>
    <p:sldId id="308" r:id="rId31"/>
    <p:sldId id="303" r:id="rId32"/>
    <p:sldId id="304" r:id="rId33"/>
  </p:sldIdLst>
  <p:sldSz cx="9144000" cy="6858000" type="screen4x3"/>
  <p:notesSz cx="9144000" cy="6858000"/>
  <p:defaultTextStyle>
    <a:defPPr>
      <a:defRPr lang="hu-H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F79"/>
    <a:srgbClr val="000099"/>
    <a:srgbClr val="FF0000"/>
    <a:srgbClr val="000000"/>
    <a:srgbClr val="FF33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5" autoAdjust="0"/>
    <p:restoredTop sz="94660"/>
  </p:normalViewPr>
  <p:slideViewPr>
    <p:cSldViewPr>
      <p:cViewPr varScale="1">
        <p:scale>
          <a:sx n="63" d="100"/>
          <a:sy n="63" d="100"/>
        </p:scale>
        <p:origin x="1288"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hu-HU"/>
          </a:p>
        </p:txBody>
      </p:sp>
      <p:sp>
        <p:nvSpPr>
          <p:cNvPr id="153603" name="Rectangle 3"/>
          <p:cNvSpPr>
            <a:spLocks noGrp="1" noChangeArrowheads="1"/>
          </p:cNvSpPr>
          <p:nvPr>
            <p:ph type="dt" sz="quarter"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hu-HU"/>
          </a:p>
        </p:txBody>
      </p:sp>
      <p:sp>
        <p:nvSpPr>
          <p:cNvPr id="153604" name="Rectangle 4"/>
          <p:cNvSpPr>
            <a:spLocks noGrp="1" noChangeArrowheads="1"/>
          </p:cNvSpPr>
          <p:nvPr>
            <p:ph type="ftr" sz="quarter" idx="2"/>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hu-HU"/>
          </a:p>
        </p:txBody>
      </p:sp>
      <p:sp>
        <p:nvSpPr>
          <p:cNvPr id="153605" name="Rectangle 5"/>
          <p:cNvSpPr>
            <a:spLocks noGrp="1" noChangeArrowheads="1"/>
          </p:cNvSpPr>
          <p:nvPr>
            <p:ph type="sldNum" sz="quarter" idx="3"/>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6D2CA6F-D583-42A1-BA90-1CA736968C63}" type="slidenum">
              <a:rPr lang="hu-HU"/>
              <a:pPr/>
              <a:t>‹#›</a:t>
            </a:fld>
            <a:endParaRPr lang="hu-HU"/>
          </a:p>
        </p:txBody>
      </p:sp>
    </p:spTree>
    <p:extLst>
      <p:ext uri="{BB962C8B-B14F-4D97-AF65-F5344CB8AC3E}">
        <p14:creationId xmlns:p14="http://schemas.microsoft.com/office/powerpoint/2010/main" val="1433843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hu-HU"/>
          </a:p>
        </p:txBody>
      </p:sp>
      <p:sp>
        <p:nvSpPr>
          <p:cNvPr id="37891"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hu-HU"/>
          </a:p>
        </p:txBody>
      </p:sp>
      <p:sp>
        <p:nvSpPr>
          <p:cNvPr id="37892"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ffectLst/>
        </p:spPr>
      </p:sp>
      <p:sp>
        <p:nvSpPr>
          <p:cNvPr id="37893"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37894"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hu-HU"/>
          </a:p>
        </p:txBody>
      </p:sp>
      <p:sp>
        <p:nvSpPr>
          <p:cNvPr id="37895"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69EDDD6-E7B4-4A52-9721-74598ACE1F6F}" type="slidenum">
              <a:rPr lang="hu-HU"/>
              <a:pPr/>
              <a:t>‹#›</a:t>
            </a:fld>
            <a:endParaRPr lang="hu-HU"/>
          </a:p>
        </p:txBody>
      </p:sp>
    </p:spTree>
    <p:extLst>
      <p:ext uri="{BB962C8B-B14F-4D97-AF65-F5344CB8AC3E}">
        <p14:creationId xmlns:p14="http://schemas.microsoft.com/office/powerpoint/2010/main" val="38301417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E05A2D-EBD5-4E81-90B1-D929618D870E}" type="slidenum">
              <a:rPr lang="en-US"/>
              <a:pPr/>
              <a:t>3</a:t>
            </a:fld>
            <a:endParaRPr lang="en-US"/>
          </a:p>
        </p:txBody>
      </p:sp>
      <p:sp>
        <p:nvSpPr>
          <p:cNvPr id="245762" name="Rectangle 2"/>
          <p:cNvSpPr>
            <a:spLocks noGrp="1" noRot="1" noChangeAspect="1" noChangeArrowheads="1" noTextEdit="1"/>
          </p:cNvSpPr>
          <p:nvPr>
            <p:ph type="sldImg"/>
          </p:nvPr>
        </p:nvSpPr>
        <p:spPr>
          <a:xfrm>
            <a:off x="2857500" y="514350"/>
            <a:ext cx="3429000" cy="2571750"/>
          </a:xfrm>
          <a:ln/>
        </p:spPr>
      </p:sp>
      <p:sp>
        <p:nvSpPr>
          <p:cNvPr id="245763" name="Rectangle 3"/>
          <p:cNvSpPr>
            <a:spLocks noGrp="1" noChangeArrowheads="1"/>
          </p:cNvSpPr>
          <p:nvPr>
            <p:ph type="body" idx="1"/>
          </p:nvPr>
        </p:nvSpPr>
        <p:spPr>
          <a:xfrm>
            <a:off x="1422400" y="3257719"/>
            <a:ext cx="6299200" cy="3086438"/>
          </a:xfrm>
        </p:spPr>
        <p:txBody>
          <a:bodyPr/>
          <a:lstStyle/>
          <a:p>
            <a:pPr algn="ctr"/>
            <a:r>
              <a:rPr lang="en-US"/>
              <a:t>Leadbeater C.W.,  </a:t>
            </a:r>
            <a:r>
              <a:rPr lang="en-US" i="1"/>
              <a:t>Man, Visible and Invisible,</a:t>
            </a:r>
            <a:r>
              <a:rPr lang="en-US"/>
              <a:t> TPH, 1971, Plate III</a:t>
            </a:r>
          </a:p>
          <a:p>
            <a:endParaRPr lang="en-US"/>
          </a:p>
          <a:p>
            <a:pPr algn="ctr"/>
            <a:r>
              <a:rPr lang="hu-HU" sz="1600" b="1"/>
              <a:t>A Hármasság az egyes vallásokban</a:t>
            </a:r>
          </a:p>
          <a:p>
            <a:pPr algn="ctr"/>
            <a:endParaRPr lang="en-US" sz="1600"/>
          </a:p>
          <a:p>
            <a:r>
              <a:rPr lang="en-US" sz="1600" i="1" u="sng"/>
              <a:t>VALLÁS		    HÁRMASSÁG	</a:t>
            </a:r>
            <a:endParaRPr lang="en-US" sz="1600" u="sng"/>
          </a:p>
          <a:p>
            <a:r>
              <a:rPr lang="en-US" sz="1600"/>
              <a:t>Kereszténység     Atya             Fiú	Szentlélek</a:t>
            </a:r>
          </a:p>
          <a:p>
            <a:r>
              <a:rPr lang="en-US" sz="1600"/>
              <a:t>Egyptian	          Amun-Ra     Horus	Osiris-Isis</a:t>
            </a:r>
          </a:p>
          <a:p>
            <a:r>
              <a:rPr lang="en-US" sz="1600"/>
              <a:t>Hebrew	          Kether          Chochmah	Binah</a:t>
            </a:r>
          </a:p>
          <a:p>
            <a:r>
              <a:rPr lang="en-US" sz="1600"/>
              <a:t>Hindu	          Shiva            Vishnu	Brahma</a:t>
            </a:r>
          </a:p>
          <a:p>
            <a:endParaRPr lang="en-US" sz="1600"/>
          </a:p>
          <a:p>
            <a:pPr algn="r"/>
            <a:endParaRPr lang="en-US"/>
          </a:p>
        </p:txBody>
      </p:sp>
    </p:spTree>
    <p:extLst>
      <p:ext uri="{BB962C8B-B14F-4D97-AF65-F5344CB8AC3E}">
        <p14:creationId xmlns:p14="http://schemas.microsoft.com/office/powerpoint/2010/main" val="2244601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CD7512-28E1-4AF6-AC8E-FF061B1C00B6}" type="slidenum">
              <a:rPr lang="en-US"/>
              <a:pPr/>
              <a:t>14</a:t>
            </a:fld>
            <a:endParaRPr lang="en-US"/>
          </a:p>
        </p:txBody>
      </p:sp>
      <p:sp>
        <p:nvSpPr>
          <p:cNvPr id="132098" name="Rectangle 2"/>
          <p:cNvSpPr>
            <a:spLocks noGrp="1" noRot="1" noChangeAspect="1" noChangeArrowheads="1" noTextEdit="1"/>
          </p:cNvSpPr>
          <p:nvPr>
            <p:ph type="sldImg"/>
          </p:nvPr>
        </p:nvSpPr>
        <p:spPr>
          <a:xfrm>
            <a:off x="2857500" y="514350"/>
            <a:ext cx="3429000" cy="2571750"/>
          </a:xfrm>
          <a:ln/>
        </p:spPr>
      </p:sp>
      <p:sp>
        <p:nvSpPr>
          <p:cNvPr id="132099" name="Rectangle 3"/>
          <p:cNvSpPr>
            <a:spLocks noGrp="1" noChangeArrowheads="1"/>
          </p:cNvSpPr>
          <p:nvPr>
            <p:ph type="body" idx="1"/>
          </p:nvPr>
        </p:nvSpPr>
        <p:spPr>
          <a:xfrm>
            <a:off x="1219200" y="3257719"/>
            <a:ext cx="6705600" cy="3086438"/>
          </a:xfrm>
          <a:ln/>
        </p:spPr>
        <p:txBody>
          <a:bodyPr/>
          <a:lstStyle/>
          <a:p>
            <a:pPr algn="ctr"/>
            <a:r>
              <a:rPr lang="en-US"/>
              <a:t>Besant A. and Leadbeater C.W., </a:t>
            </a:r>
            <a:r>
              <a:rPr lang="en-US" i="1"/>
              <a:t>Thought-Forms,</a:t>
            </a:r>
            <a:r>
              <a:rPr lang="en-US"/>
              <a:t> TPH, 1978</a:t>
            </a:r>
          </a:p>
          <a:p>
            <a:pPr algn="ctr"/>
            <a:endParaRPr lang="en-US"/>
          </a:p>
          <a:p>
            <a:pPr algn="just"/>
            <a:r>
              <a:rPr lang="en-US"/>
              <a:t>	In this we see an exhibition of anger of a totally different character.  Here is no sustained hatred, but simply a vigorous explosion of irritation.  The vacant center shows that the feeling that caused it is already forgotten and no further force is released.</a:t>
            </a:r>
          </a:p>
        </p:txBody>
      </p:sp>
    </p:spTree>
    <p:extLst>
      <p:ext uri="{BB962C8B-B14F-4D97-AF65-F5344CB8AC3E}">
        <p14:creationId xmlns:p14="http://schemas.microsoft.com/office/powerpoint/2010/main" val="510721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84930-45B0-42DD-A813-82FB55052077}" type="slidenum">
              <a:rPr lang="en-US"/>
              <a:pPr/>
              <a:t>15</a:t>
            </a:fld>
            <a:endParaRPr lang="en-US"/>
          </a:p>
        </p:txBody>
      </p:sp>
      <p:sp>
        <p:nvSpPr>
          <p:cNvPr id="138242" name="Rectangle 2"/>
          <p:cNvSpPr>
            <a:spLocks noGrp="1" noRot="1" noChangeAspect="1" noChangeArrowheads="1" noTextEdit="1"/>
          </p:cNvSpPr>
          <p:nvPr>
            <p:ph type="sldImg"/>
          </p:nvPr>
        </p:nvSpPr>
        <p:spPr>
          <a:xfrm>
            <a:off x="2857500" y="514350"/>
            <a:ext cx="3429000" cy="2571750"/>
          </a:xfrm>
          <a:ln/>
        </p:spPr>
      </p:sp>
      <p:sp>
        <p:nvSpPr>
          <p:cNvPr id="138243" name="Rectangle 3"/>
          <p:cNvSpPr>
            <a:spLocks noGrp="1" noChangeArrowheads="1"/>
          </p:cNvSpPr>
          <p:nvPr>
            <p:ph type="body" idx="1"/>
          </p:nvPr>
        </p:nvSpPr>
        <p:spPr>
          <a:xfrm>
            <a:off x="1219200" y="3257719"/>
            <a:ext cx="6705600" cy="3086438"/>
          </a:xfrm>
          <a:ln/>
        </p:spPr>
        <p:txBody>
          <a:bodyPr/>
          <a:lstStyle/>
          <a:p>
            <a:pPr algn="ctr"/>
            <a:r>
              <a:rPr lang="en-US"/>
              <a:t>Besant A. and Leadbeater C.W., </a:t>
            </a:r>
            <a:r>
              <a:rPr lang="en-US" i="1"/>
              <a:t>Thought-Forms,</a:t>
            </a:r>
            <a:r>
              <a:rPr lang="en-US"/>
              <a:t> TPH, 1978</a:t>
            </a:r>
          </a:p>
          <a:p>
            <a:pPr algn="ctr"/>
            <a:endParaRPr lang="en-US"/>
          </a:p>
          <a:p>
            <a:pPr algn="just"/>
            <a:r>
              <a:rPr lang="en-US"/>
              <a:t>	From the tinge of muddy green it is evident that the person who is projecting this is ready to employ deceit in order to obtain her desire.  The craving is indicated by the reaching hooks.  Envy and jealousy are also mixed.</a:t>
            </a:r>
          </a:p>
        </p:txBody>
      </p:sp>
    </p:spTree>
    <p:extLst>
      <p:ext uri="{BB962C8B-B14F-4D97-AF65-F5344CB8AC3E}">
        <p14:creationId xmlns:p14="http://schemas.microsoft.com/office/powerpoint/2010/main" val="957729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EBE228-ED33-4C2B-8A30-1FBDF31E34EF}" type="slidenum">
              <a:rPr lang="en-US"/>
              <a:pPr/>
              <a:t>16</a:t>
            </a:fld>
            <a:endParaRPr lang="en-US"/>
          </a:p>
        </p:txBody>
      </p:sp>
      <p:sp>
        <p:nvSpPr>
          <p:cNvPr id="142338" name="Rectangle 2"/>
          <p:cNvSpPr>
            <a:spLocks noGrp="1" noRot="1" noChangeAspect="1" noChangeArrowheads="1" noTextEdit="1"/>
          </p:cNvSpPr>
          <p:nvPr>
            <p:ph type="sldImg"/>
          </p:nvPr>
        </p:nvSpPr>
        <p:spPr>
          <a:xfrm>
            <a:off x="2857500" y="514350"/>
            <a:ext cx="3429000" cy="2571750"/>
          </a:xfrm>
          <a:ln/>
        </p:spPr>
      </p:sp>
      <p:sp>
        <p:nvSpPr>
          <p:cNvPr id="142339" name="Rectangle 3"/>
          <p:cNvSpPr>
            <a:spLocks noGrp="1" noChangeArrowheads="1"/>
          </p:cNvSpPr>
          <p:nvPr>
            <p:ph type="body" idx="1"/>
          </p:nvPr>
        </p:nvSpPr>
        <p:spPr>
          <a:xfrm>
            <a:off x="1219200" y="3257719"/>
            <a:ext cx="6705600" cy="3086438"/>
          </a:xfrm>
          <a:ln/>
        </p:spPr>
        <p:txBody>
          <a:bodyPr/>
          <a:lstStyle/>
          <a:p>
            <a:pPr algn="ctr"/>
            <a:r>
              <a:rPr lang="en-US"/>
              <a:t>Besant A. and Leadbeater C.W., </a:t>
            </a:r>
            <a:r>
              <a:rPr lang="en-US" i="1"/>
              <a:t>Thought-Forms,</a:t>
            </a:r>
            <a:r>
              <a:rPr lang="en-US"/>
              <a:t> TPH, 1978</a:t>
            </a:r>
          </a:p>
          <a:p>
            <a:pPr algn="ctr"/>
            <a:endParaRPr lang="en-US"/>
          </a:p>
          <a:p>
            <a:pPr algn="just"/>
            <a:r>
              <a:rPr lang="en-US"/>
              <a:t>	This shows ambition of a lower type: we have here a large stain of the dull brown-grey of selfishness.  The form is rising steadily onward toward a definite object with an acquisitiveness to grasp.</a:t>
            </a:r>
          </a:p>
        </p:txBody>
      </p:sp>
    </p:spTree>
    <p:extLst>
      <p:ext uri="{BB962C8B-B14F-4D97-AF65-F5344CB8AC3E}">
        <p14:creationId xmlns:p14="http://schemas.microsoft.com/office/powerpoint/2010/main" val="1165503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25484D-97C0-4421-AEE0-85D00AFBDED6}" type="slidenum">
              <a:rPr lang="en-US"/>
              <a:pPr/>
              <a:t>17</a:t>
            </a:fld>
            <a:endParaRPr lang="en-US"/>
          </a:p>
        </p:txBody>
      </p:sp>
      <p:sp>
        <p:nvSpPr>
          <p:cNvPr id="156674" name="Rectangle 2"/>
          <p:cNvSpPr>
            <a:spLocks noGrp="1" noRot="1" noChangeAspect="1" noChangeArrowheads="1" noTextEdit="1"/>
          </p:cNvSpPr>
          <p:nvPr>
            <p:ph type="sldImg"/>
          </p:nvPr>
        </p:nvSpPr>
        <p:spPr>
          <a:xfrm>
            <a:off x="2857500" y="514350"/>
            <a:ext cx="3429000" cy="2571750"/>
          </a:xfrm>
          <a:ln/>
        </p:spPr>
      </p:sp>
      <p:sp>
        <p:nvSpPr>
          <p:cNvPr id="156675" name="Rectangle 3"/>
          <p:cNvSpPr>
            <a:spLocks noGrp="1" noChangeArrowheads="1"/>
          </p:cNvSpPr>
          <p:nvPr>
            <p:ph type="body" idx="1"/>
          </p:nvPr>
        </p:nvSpPr>
        <p:spPr>
          <a:xfrm>
            <a:off x="1219200" y="3257719"/>
            <a:ext cx="6705600" cy="3086438"/>
          </a:xfrm>
          <a:ln/>
        </p:spPr>
        <p:txBody>
          <a:bodyPr/>
          <a:lstStyle/>
          <a:p>
            <a:pPr algn="ctr"/>
            <a:r>
              <a:rPr lang="en-US"/>
              <a:t>Besant A. and Leadbeater C.W., </a:t>
            </a:r>
            <a:r>
              <a:rPr lang="en-US" i="1"/>
              <a:t>Thought-Forms,</a:t>
            </a:r>
            <a:r>
              <a:rPr lang="en-US"/>
              <a:t> TPH, 1978</a:t>
            </a:r>
          </a:p>
          <a:p>
            <a:pPr algn="ctr"/>
            <a:endParaRPr lang="en-US"/>
          </a:p>
          <a:p>
            <a:pPr algn="just"/>
            <a:r>
              <a:rPr lang="en-US"/>
              <a:t>	The splendid spire of highly developed devotion shows virile vigor, and leaps into being.  The sharpness shows clarity, peerless purity of color his utter unselfishness and the upward rush points to courage and conviction.</a:t>
            </a:r>
          </a:p>
          <a:p>
            <a:pPr algn="just"/>
            <a:r>
              <a:rPr lang="en-US"/>
              <a:t>	The response of the Logos to the appeal made to Him is shown.  (Answer to the prayer.)  An infinite flood of higher forces is always waiting to pour thru’ when a channel is offered.</a:t>
            </a:r>
          </a:p>
        </p:txBody>
      </p:sp>
    </p:spTree>
    <p:extLst>
      <p:ext uri="{BB962C8B-B14F-4D97-AF65-F5344CB8AC3E}">
        <p14:creationId xmlns:p14="http://schemas.microsoft.com/office/powerpoint/2010/main" val="709767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6C66FE-917E-4D10-90F7-E0867F0F7164}" type="slidenum">
              <a:rPr lang="en-US"/>
              <a:pPr/>
              <a:t>18</a:t>
            </a:fld>
            <a:endParaRPr lang="en-US"/>
          </a:p>
        </p:txBody>
      </p:sp>
      <p:sp>
        <p:nvSpPr>
          <p:cNvPr id="164866" name="Rectangle 2"/>
          <p:cNvSpPr>
            <a:spLocks noGrp="1" noRot="1" noChangeAspect="1" noChangeArrowheads="1" noTextEdit="1"/>
          </p:cNvSpPr>
          <p:nvPr>
            <p:ph type="sldImg"/>
          </p:nvPr>
        </p:nvSpPr>
        <p:spPr>
          <a:xfrm>
            <a:off x="2857500" y="514350"/>
            <a:ext cx="3429000" cy="2571750"/>
          </a:xfrm>
          <a:ln/>
        </p:spPr>
      </p:sp>
      <p:sp>
        <p:nvSpPr>
          <p:cNvPr id="164867" name="Rectangle 3"/>
          <p:cNvSpPr>
            <a:spLocks noGrp="1" noChangeArrowheads="1"/>
          </p:cNvSpPr>
          <p:nvPr>
            <p:ph type="body" idx="1"/>
          </p:nvPr>
        </p:nvSpPr>
        <p:spPr>
          <a:xfrm>
            <a:off x="1219200" y="3257719"/>
            <a:ext cx="6705600" cy="3086438"/>
          </a:xfrm>
          <a:ln/>
        </p:spPr>
        <p:txBody>
          <a:bodyPr/>
          <a:lstStyle/>
          <a:p>
            <a:pPr algn="ctr"/>
            <a:r>
              <a:rPr lang="en-US"/>
              <a:t>Besant A. and Leadbeater C.W., </a:t>
            </a:r>
            <a:r>
              <a:rPr lang="en-US" i="1"/>
              <a:t>Thought-Forms,</a:t>
            </a:r>
            <a:r>
              <a:rPr lang="en-US"/>
              <a:t> TPH, 1978</a:t>
            </a:r>
          </a:p>
          <a:p>
            <a:pPr algn="ctr"/>
            <a:endParaRPr lang="en-US"/>
          </a:p>
          <a:p>
            <a:pPr algn="just"/>
            <a:r>
              <a:rPr lang="en-US"/>
              <a:t>	This is a thought of love and peace, protection and benediction, sent forth by one who has the power to bless.  The affection shows up as the lovely rose-color, and the intellect which guided it shone forth like sunlight at its heart and central support.</a:t>
            </a:r>
          </a:p>
        </p:txBody>
      </p:sp>
    </p:spTree>
    <p:extLst>
      <p:ext uri="{BB962C8B-B14F-4D97-AF65-F5344CB8AC3E}">
        <p14:creationId xmlns:p14="http://schemas.microsoft.com/office/powerpoint/2010/main" val="4115079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B12CE3-9DCC-4751-BA21-C9393CB6BB80}" type="slidenum">
              <a:rPr lang="hu-HU"/>
              <a:pPr/>
              <a:t>19</a:t>
            </a:fld>
            <a:endParaRPr lang="hu-HU"/>
          </a:p>
        </p:txBody>
      </p:sp>
      <p:sp>
        <p:nvSpPr>
          <p:cNvPr id="472066" name="Rectangle 2"/>
          <p:cNvSpPr>
            <a:spLocks noGrp="1" noRot="1" noChangeAspect="1" noChangeArrowheads="1" noTextEdit="1"/>
          </p:cNvSpPr>
          <p:nvPr>
            <p:ph type="sldImg"/>
          </p:nvPr>
        </p:nvSpPr>
        <p:spPr>
          <a:xfrm>
            <a:off x="2857500" y="514350"/>
            <a:ext cx="3429000" cy="2571750"/>
          </a:xfrm>
          <a:ln/>
        </p:spPr>
      </p:sp>
      <p:sp>
        <p:nvSpPr>
          <p:cNvPr id="472067" name="Rectangle 3"/>
          <p:cNvSpPr>
            <a:spLocks noGrp="1" noChangeArrowheads="1"/>
          </p:cNvSpPr>
          <p:nvPr>
            <p:ph type="body" idx="1"/>
          </p:nvPr>
        </p:nvSpPr>
        <p:spPr>
          <a:xfrm>
            <a:off x="1219200" y="3256966"/>
            <a:ext cx="6705600" cy="3086601"/>
          </a:xfrm>
        </p:spPr>
        <p:txBody>
          <a:bodyPr/>
          <a:lstStyle/>
          <a:p>
            <a:pPr algn="ctr"/>
            <a:r>
              <a:rPr lang="en-US" dirty="0"/>
              <a:t>Pearson N.,  </a:t>
            </a:r>
            <a:r>
              <a:rPr lang="en-US" i="1" dirty="0"/>
              <a:t>Space, Time and Self,</a:t>
            </a:r>
            <a:r>
              <a:rPr lang="en-US" dirty="0"/>
              <a:t> TPH, 1964, Fig. 58, p. 161</a:t>
            </a:r>
          </a:p>
          <a:p>
            <a:endParaRPr lang="en-US" dirty="0"/>
          </a:p>
          <a:p>
            <a:pPr algn="just"/>
            <a:r>
              <a:rPr lang="en-US" dirty="0"/>
              <a:t>        This slide is to help show that all the bodies have their own </a:t>
            </a:r>
            <a:r>
              <a:rPr lang="en-US" b="1" dirty="0"/>
              <a:t>elemental intelligence</a:t>
            </a:r>
            <a:r>
              <a:rPr lang="en-US" dirty="0"/>
              <a:t> and that the direction of </a:t>
            </a:r>
            <a:r>
              <a:rPr lang="en-US" i="1" dirty="0"/>
              <a:t>their</a:t>
            </a:r>
            <a:r>
              <a:rPr lang="en-US" dirty="0"/>
              <a:t> evolution is on the ‘downward arc,’ while the direction of the evolution of the in-dwelling Soul is on the ‘upward arc.’ (See the slide on “The Seven Kingdoms.”)</a:t>
            </a:r>
          </a:p>
          <a:p>
            <a:pPr algn="just"/>
            <a:r>
              <a:rPr lang="en-US" dirty="0"/>
              <a:t>      Therefore it is important to realize that the temptations, drives, feelings and likes of the elementals should not be mistaken for those of the Soul.</a:t>
            </a:r>
          </a:p>
          <a:p>
            <a:endParaRPr lang="en-US" dirty="0"/>
          </a:p>
          <a:p>
            <a:endParaRPr lang="en-US" dirty="0"/>
          </a:p>
        </p:txBody>
      </p:sp>
    </p:spTree>
    <p:extLst>
      <p:ext uri="{BB962C8B-B14F-4D97-AF65-F5344CB8AC3E}">
        <p14:creationId xmlns:p14="http://schemas.microsoft.com/office/powerpoint/2010/main" val="4203781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EE941-207E-4EBA-837C-7E4543AB30B7}" type="slidenum">
              <a:rPr lang="hu-HU"/>
              <a:pPr/>
              <a:t>20</a:t>
            </a:fld>
            <a:endParaRPr lang="hu-HU"/>
          </a:p>
        </p:txBody>
      </p:sp>
      <p:sp>
        <p:nvSpPr>
          <p:cNvPr id="431106" name="Rectangle 2"/>
          <p:cNvSpPr>
            <a:spLocks noGrp="1" noRot="1" noChangeAspect="1" noChangeArrowheads="1" noTextEdit="1"/>
          </p:cNvSpPr>
          <p:nvPr>
            <p:ph type="sldImg"/>
          </p:nvPr>
        </p:nvSpPr>
        <p:spPr>
          <a:xfrm>
            <a:off x="2857500" y="514350"/>
            <a:ext cx="3429000" cy="2571750"/>
          </a:xfrm>
          <a:ln/>
        </p:spPr>
      </p:sp>
      <p:sp>
        <p:nvSpPr>
          <p:cNvPr id="431107" name="Rectangle 3"/>
          <p:cNvSpPr>
            <a:spLocks noGrp="1" noChangeArrowheads="1"/>
          </p:cNvSpPr>
          <p:nvPr>
            <p:ph type="body" idx="1"/>
          </p:nvPr>
        </p:nvSpPr>
        <p:spPr>
          <a:xfrm>
            <a:off x="1320800" y="3256966"/>
            <a:ext cx="6604000" cy="3086601"/>
          </a:xfrm>
        </p:spPr>
        <p:txBody>
          <a:bodyPr/>
          <a:lstStyle/>
          <a:p>
            <a:pPr algn="ctr"/>
            <a:r>
              <a:rPr lang="en-US"/>
              <a:t>Jinarajadasa C.,  </a:t>
            </a:r>
            <a:r>
              <a:rPr lang="en-US" i="1"/>
              <a:t>First Principles of Theosophy, </a:t>
            </a:r>
            <a:r>
              <a:rPr lang="en-US"/>
              <a:t>TPH, 1960, Fig. 44, p. 115</a:t>
            </a:r>
          </a:p>
          <a:p>
            <a:pPr algn="ctr"/>
            <a:endParaRPr lang="en-US"/>
          </a:p>
          <a:p>
            <a:pPr algn="ctr"/>
            <a:r>
              <a:rPr lang="en-US" i="1"/>
              <a:t>“</a:t>
            </a:r>
            <a:r>
              <a:rPr lang="en-US" b="1" i="1"/>
              <a:t>Karma</a:t>
            </a:r>
            <a:r>
              <a:rPr lang="en-US" i="1"/>
              <a:t>” </a:t>
            </a:r>
            <a:r>
              <a:rPr lang="en-US"/>
              <a:t>= Activity</a:t>
            </a:r>
          </a:p>
          <a:p>
            <a:endParaRPr lang="en-US"/>
          </a:p>
          <a:p>
            <a:pPr algn="just"/>
            <a:r>
              <a:rPr lang="en-US"/>
              <a:t>        This slide brings forth that there is a </a:t>
            </a:r>
            <a:r>
              <a:rPr lang="en-US" b="1"/>
              <a:t>Cause-and-Effect Law</a:t>
            </a:r>
            <a:r>
              <a:rPr lang="en-US"/>
              <a:t> behind the evolution of the human individual.</a:t>
            </a:r>
          </a:p>
          <a:p>
            <a:pPr algn="just"/>
            <a:endParaRPr lang="en-US"/>
          </a:p>
          <a:p>
            <a:endParaRPr lang="en-US"/>
          </a:p>
        </p:txBody>
      </p:sp>
    </p:spTree>
    <p:extLst>
      <p:ext uri="{BB962C8B-B14F-4D97-AF65-F5344CB8AC3E}">
        <p14:creationId xmlns:p14="http://schemas.microsoft.com/office/powerpoint/2010/main" val="4191569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79B6AD-1710-422A-BDA3-E4EAA48C5F22}" type="slidenum">
              <a:rPr lang="hu-HU"/>
              <a:pPr/>
              <a:t>21</a:t>
            </a:fld>
            <a:endParaRPr lang="hu-HU"/>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xfrm>
            <a:off x="1422400" y="3257550"/>
            <a:ext cx="6299200" cy="3086100"/>
          </a:xfrm>
        </p:spPr>
        <p:txBody>
          <a:bodyPr/>
          <a:lstStyle/>
          <a:p>
            <a:pPr algn="just"/>
            <a:r>
              <a:rPr lang="en-US"/>
              <a:t>      This slide depicts how Death is a process of successive withdrawal from the Physical Plane ‘upwards.’  The discarded Astral and Mental bodies linger as </a:t>
            </a:r>
            <a:r>
              <a:rPr lang="en-US" b="1"/>
              <a:t>Shells</a:t>
            </a:r>
            <a:r>
              <a:rPr lang="en-US"/>
              <a:t> and gradually disintegrate.  The respective permanent atoms become dormant. All the gains from the experiences are stored in the </a:t>
            </a:r>
            <a:r>
              <a:rPr lang="en-US" b="1"/>
              <a:t>Causal body</a:t>
            </a:r>
            <a:r>
              <a:rPr lang="en-US"/>
              <a:t> (shown here as a change of color of the Causal body).</a:t>
            </a:r>
          </a:p>
        </p:txBody>
      </p:sp>
    </p:spTree>
    <p:extLst>
      <p:ext uri="{BB962C8B-B14F-4D97-AF65-F5344CB8AC3E}">
        <p14:creationId xmlns:p14="http://schemas.microsoft.com/office/powerpoint/2010/main" val="3512658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56BE33-5AB7-45CC-A81A-4C4EA3DD19BC}" type="slidenum">
              <a:rPr lang="hu-HU"/>
              <a:pPr/>
              <a:t>22</a:t>
            </a:fld>
            <a:endParaRPr lang="hu-HU"/>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xfrm>
            <a:off x="1422400" y="3257550"/>
            <a:ext cx="6299200" cy="3086100"/>
          </a:xfrm>
        </p:spPr>
        <p:txBody>
          <a:bodyPr/>
          <a:lstStyle/>
          <a:p>
            <a:pPr algn="just"/>
            <a:r>
              <a:rPr lang="en-US"/>
              <a:t>	On discarding the Physical, Astral and the Mental bodies and after a time of recluse in the </a:t>
            </a:r>
            <a:r>
              <a:rPr lang="en-US" b="1"/>
              <a:t>Causal body</a:t>
            </a:r>
            <a:r>
              <a:rPr lang="en-US"/>
              <a:t>, when the time comes for the next incarnation, the Mental, Astral and the Physical </a:t>
            </a:r>
            <a:r>
              <a:rPr lang="en-US" b="1"/>
              <a:t>Permanent Atoms</a:t>
            </a:r>
            <a:r>
              <a:rPr lang="en-US"/>
              <a:t> get re-activated successively, in that order.  Each acquires matter of their respective Planes, conducive to the new incarnation and gradually builds them into organized bodies.</a:t>
            </a:r>
          </a:p>
          <a:p>
            <a:pPr algn="just"/>
            <a:endParaRPr lang="en-US"/>
          </a:p>
        </p:txBody>
      </p:sp>
    </p:spTree>
    <p:extLst>
      <p:ext uri="{BB962C8B-B14F-4D97-AF65-F5344CB8AC3E}">
        <p14:creationId xmlns:p14="http://schemas.microsoft.com/office/powerpoint/2010/main" val="4222569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buClr>
                <a:srgbClr val="1F497D"/>
              </a:buClr>
            </a:pPr>
            <a:fld id="{B49517DE-1FD9-4645-8A3D-2844095D3400}" type="slidenum">
              <a:rPr lang="hu-HU">
                <a:solidFill>
                  <a:prstClr val="black"/>
                </a:solidFill>
              </a:rPr>
              <a:pPr>
                <a:buClr>
                  <a:srgbClr val="1F497D"/>
                </a:buClr>
              </a:pPr>
              <a:t>26</a:t>
            </a:fld>
            <a:endParaRPr lang="hu-HU">
              <a:solidFill>
                <a:prstClr val="black"/>
              </a:solidFill>
            </a:endParaRPr>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xfrm>
            <a:off x="1219344" y="3257359"/>
            <a:ext cx="6705315" cy="3086264"/>
          </a:xfrm>
        </p:spPr>
        <p:txBody>
          <a:bodyPr/>
          <a:lstStyle/>
          <a:p>
            <a:endParaRPr lang="hu-HU"/>
          </a:p>
        </p:txBody>
      </p:sp>
    </p:spTree>
    <p:extLst>
      <p:ext uri="{BB962C8B-B14F-4D97-AF65-F5344CB8AC3E}">
        <p14:creationId xmlns:p14="http://schemas.microsoft.com/office/powerpoint/2010/main" val="94276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9D7C41-CC92-4D3C-9E2E-9DC28FF48C4F}" type="slidenum">
              <a:rPr lang="en-US"/>
              <a:pPr/>
              <a:t>4</a:t>
            </a:fld>
            <a:endParaRPr lang="en-US"/>
          </a:p>
        </p:txBody>
      </p:sp>
      <p:sp>
        <p:nvSpPr>
          <p:cNvPr id="249858" name="Rectangle 2"/>
          <p:cNvSpPr>
            <a:spLocks noGrp="1" noRot="1" noChangeAspect="1" noChangeArrowheads="1" noTextEdit="1"/>
          </p:cNvSpPr>
          <p:nvPr>
            <p:ph type="sldImg"/>
          </p:nvPr>
        </p:nvSpPr>
        <p:spPr>
          <a:xfrm>
            <a:off x="2857500" y="514350"/>
            <a:ext cx="3429000" cy="2571750"/>
          </a:xfrm>
          <a:ln/>
        </p:spPr>
      </p:sp>
      <p:sp>
        <p:nvSpPr>
          <p:cNvPr id="249859" name="Rectangle 3"/>
          <p:cNvSpPr>
            <a:spLocks noGrp="1" noChangeArrowheads="1"/>
          </p:cNvSpPr>
          <p:nvPr>
            <p:ph type="body" idx="1"/>
          </p:nvPr>
        </p:nvSpPr>
        <p:spPr>
          <a:xfrm>
            <a:off x="1219200" y="3257719"/>
            <a:ext cx="6908800" cy="3086438"/>
          </a:xfrm>
        </p:spPr>
        <p:txBody>
          <a:bodyPr/>
          <a:lstStyle/>
          <a:p>
            <a:pPr algn="ctr"/>
            <a:r>
              <a:rPr lang="en-US"/>
              <a:t>Pearson N., </a:t>
            </a:r>
            <a:r>
              <a:rPr lang="en-US" i="1"/>
              <a:t>Space, Time and Self,</a:t>
            </a:r>
            <a:r>
              <a:rPr lang="en-US"/>
              <a:t> TPH, 1964, Fig. 36, p. 93</a:t>
            </a:r>
          </a:p>
          <a:p>
            <a:endParaRPr lang="en-US"/>
          </a:p>
          <a:p>
            <a:pPr algn="ctr"/>
            <a:r>
              <a:rPr lang="hu-HU" sz="1600" b="1"/>
              <a:t>Az élet hierarchikus lépcsőfokai</a:t>
            </a:r>
            <a:endParaRPr lang="en-US" sz="1600" b="1"/>
          </a:p>
          <a:p>
            <a:pPr algn="r"/>
            <a:r>
              <a:rPr lang="en-US"/>
              <a:t>[Barborka G., </a:t>
            </a:r>
            <a:r>
              <a:rPr lang="en-US" i="1"/>
              <a:t>The Divine Plan,</a:t>
            </a:r>
            <a:r>
              <a:rPr lang="en-US"/>
              <a:t> TPH, 1964, p. 59]</a:t>
            </a:r>
            <a:endParaRPr lang="en-US" sz="1600"/>
          </a:p>
          <a:p>
            <a:pPr>
              <a:spcBef>
                <a:spcPct val="100000"/>
              </a:spcBef>
            </a:pPr>
            <a:r>
              <a:rPr lang="en-US" sz="1600"/>
              <a:t>	A tudatosság csökkenő sorrendjében…</a:t>
            </a:r>
          </a:p>
          <a:p>
            <a:pPr>
              <a:spcBef>
                <a:spcPct val="70000"/>
              </a:spcBef>
            </a:pPr>
            <a:r>
              <a:rPr lang="en-US" sz="1600"/>
              <a:t>1.    </a:t>
            </a:r>
            <a:r>
              <a:rPr lang="hu-HU" sz="1600"/>
              <a:t>I. fokozatú    Dhyani-Csoháni Birodalom</a:t>
            </a:r>
            <a:endParaRPr lang="en-US" sz="1600"/>
          </a:p>
          <a:p>
            <a:pPr>
              <a:lnSpc>
                <a:spcPct val="80000"/>
              </a:lnSpc>
              <a:spcBef>
                <a:spcPct val="0"/>
              </a:spcBef>
            </a:pPr>
            <a:r>
              <a:rPr lang="en-US" sz="1600"/>
              <a:t>2.    II. </a:t>
            </a:r>
            <a:r>
              <a:rPr lang="hu-HU" sz="1600"/>
              <a:t>fokozatú   Dhyani-Csoháni Birodalom</a:t>
            </a:r>
            <a:endParaRPr lang="en-US" sz="1600"/>
          </a:p>
          <a:p>
            <a:pPr>
              <a:lnSpc>
                <a:spcPct val="80000"/>
              </a:lnSpc>
              <a:spcBef>
                <a:spcPct val="0"/>
              </a:spcBef>
            </a:pPr>
            <a:r>
              <a:rPr lang="en-US" sz="1600"/>
              <a:t>3.    III. </a:t>
            </a:r>
            <a:r>
              <a:rPr lang="hu-HU" sz="1600"/>
              <a:t>fokozatú  Dhyani-Csoháni Birodalom</a:t>
            </a:r>
            <a:endParaRPr lang="en-US" sz="1600"/>
          </a:p>
          <a:p>
            <a:pPr>
              <a:lnSpc>
                <a:spcPct val="80000"/>
              </a:lnSpc>
              <a:spcBef>
                <a:spcPct val="20000"/>
              </a:spcBef>
            </a:pPr>
            <a:r>
              <a:rPr lang="en-US" sz="1600"/>
              <a:t>4.    </a:t>
            </a:r>
            <a:r>
              <a:rPr lang="hu-HU" sz="1600"/>
              <a:t>Az emberi birodalom  (a fizikai síkon is megnyilvánul)</a:t>
            </a:r>
            <a:endParaRPr lang="en-US" sz="1600"/>
          </a:p>
          <a:p>
            <a:pPr>
              <a:lnSpc>
                <a:spcPct val="80000"/>
              </a:lnSpc>
              <a:spcBef>
                <a:spcPct val="0"/>
              </a:spcBef>
            </a:pPr>
            <a:r>
              <a:rPr lang="en-US" sz="1600"/>
              <a:t>5.    </a:t>
            </a:r>
            <a:r>
              <a:rPr lang="hu-HU" sz="1600"/>
              <a:t>Az állati birodalom     (a fizikai síkon is megnyilvánul)</a:t>
            </a:r>
            <a:endParaRPr lang="en-US" sz="1600"/>
          </a:p>
          <a:p>
            <a:pPr>
              <a:lnSpc>
                <a:spcPct val="80000"/>
              </a:lnSpc>
              <a:spcBef>
                <a:spcPct val="0"/>
              </a:spcBef>
            </a:pPr>
            <a:r>
              <a:rPr lang="en-US" sz="1600"/>
              <a:t>6.    </a:t>
            </a:r>
            <a:r>
              <a:rPr lang="hu-HU" sz="1600"/>
              <a:t>A növényi birodalom  (a fizikai síkon is megnyilvánul) </a:t>
            </a:r>
          </a:p>
          <a:p>
            <a:pPr>
              <a:lnSpc>
                <a:spcPct val="80000"/>
              </a:lnSpc>
              <a:spcBef>
                <a:spcPct val="0"/>
              </a:spcBef>
            </a:pPr>
            <a:r>
              <a:rPr lang="hu-HU" sz="1600"/>
              <a:t>7.    Az ásványi birodalom (a fizikai síkon is megnyilvánul) </a:t>
            </a:r>
          </a:p>
          <a:p>
            <a:pPr>
              <a:lnSpc>
                <a:spcPct val="80000"/>
              </a:lnSpc>
            </a:pPr>
            <a:r>
              <a:rPr lang="hu-HU" sz="1600"/>
              <a:t>8.    I. fokozatú elementáli birodalom</a:t>
            </a:r>
          </a:p>
          <a:p>
            <a:pPr>
              <a:lnSpc>
                <a:spcPct val="80000"/>
              </a:lnSpc>
              <a:spcBef>
                <a:spcPct val="0"/>
              </a:spcBef>
            </a:pPr>
            <a:r>
              <a:rPr lang="hu-HU" sz="1600"/>
              <a:t>9.    II. fokozatú elementáli birodalom</a:t>
            </a:r>
          </a:p>
          <a:p>
            <a:pPr>
              <a:lnSpc>
                <a:spcPct val="80000"/>
              </a:lnSpc>
              <a:spcBef>
                <a:spcPct val="0"/>
              </a:spcBef>
            </a:pPr>
            <a:r>
              <a:rPr lang="hu-HU" sz="1600"/>
              <a:t>10.  III. fokozatú elementáli birodalom</a:t>
            </a:r>
          </a:p>
          <a:p>
            <a:pPr algn="r"/>
            <a:r>
              <a:rPr lang="en-US" sz="1600"/>
              <a:t>(See also </a:t>
            </a:r>
            <a:r>
              <a:rPr lang="en-US" sz="1600" i="1"/>
              <a:t>The Theosophical Glossary,</a:t>
            </a:r>
            <a:r>
              <a:rPr lang="en-US" sz="1600"/>
              <a:t> p. 112)</a:t>
            </a:r>
          </a:p>
          <a:p>
            <a:endParaRPr lang="en-US" sz="1600"/>
          </a:p>
        </p:txBody>
      </p:sp>
    </p:spTree>
    <p:extLst>
      <p:ext uri="{BB962C8B-B14F-4D97-AF65-F5344CB8AC3E}">
        <p14:creationId xmlns:p14="http://schemas.microsoft.com/office/powerpoint/2010/main" val="3633613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C576C5-0758-463A-AA06-2F27B4C2FC52}" type="slidenum">
              <a:rPr lang="hu-HU"/>
              <a:pPr/>
              <a:t>5</a:t>
            </a:fld>
            <a:endParaRPr lang="hu-HU"/>
          </a:p>
        </p:txBody>
      </p:sp>
      <p:sp>
        <p:nvSpPr>
          <p:cNvPr id="457730" name="Rectangle 2"/>
          <p:cNvSpPr>
            <a:spLocks noGrp="1" noRot="1" noChangeAspect="1" noChangeArrowheads="1" noTextEdit="1"/>
          </p:cNvSpPr>
          <p:nvPr>
            <p:ph type="sldImg"/>
          </p:nvPr>
        </p:nvSpPr>
        <p:spPr>
          <a:xfrm>
            <a:off x="2857500" y="514350"/>
            <a:ext cx="3429000" cy="2571750"/>
          </a:xfrm>
          <a:ln/>
        </p:spPr>
      </p:sp>
      <p:sp>
        <p:nvSpPr>
          <p:cNvPr id="457731" name="Rectangle 3"/>
          <p:cNvSpPr>
            <a:spLocks noGrp="1" noChangeArrowheads="1"/>
          </p:cNvSpPr>
          <p:nvPr>
            <p:ph type="body" idx="1"/>
          </p:nvPr>
        </p:nvSpPr>
        <p:spPr>
          <a:xfrm>
            <a:off x="1219200" y="3256966"/>
            <a:ext cx="6705600" cy="3086601"/>
          </a:xfrm>
        </p:spPr>
        <p:txBody>
          <a:bodyPr/>
          <a:lstStyle/>
          <a:p>
            <a:pPr indent="190500" algn="ctr"/>
            <a:r>
              <a:rPr lang="en-US"/>
              <a:t>Jinarajadasa C., </a:t>
            </a:r>
            <a:r>
              <a:rPr lang="en-US" i="1"/>
              <a:t>First Principles of Theosophy,</a:t>
            </a:r>
            <a:r>
              <a:rPr lang="en-US"/>
              <a:t> TPH, 1960, Fig. 55, p. 166</a:t>
            </a:r>
          </a:p>
          <a:p>
            <a:pPr indent="190500" algn="ctr"/>
            <a:r>
              <a:rPr lang="en-US"/>
              <a:t>(Also see Leadbeater C.W., </a:t>
            </a:r>
            <a:r>
              <a:rPr lang="en-US" i="1"/>
              <a:t>Man, Visible and Invisible,</a:t>
            </a:r>
            <a:r>
              <a:rPr lang="en-US"/>
              <a:t> TPH, 1971, Plate II)</a:t>
            </a:r>
          </a:p>
          <a:p>
            <a:pPr indent="190500" algn="ctr"/>
            <a:endParaRPr lang="en-US"/>
          </a:p>
          <a:p>
            <a:pPr indent="190500" algn="just"/>
            <a:r>
              <a:rPr lang="en-US"/>
              <a:t>The </a:t>
            </a:r>
            <a:r>
              <a:rPr lang="en-US" b="1"/>
              <a:t>Monad </a:t>
            </a:r>
            <a:r>
              <a:rPr lang="en-US" i="1"/>
              <a:t>(Turîyâtma)</a:t>
            </a:r>
            <a:r>
              <a:rPr lang="en-US" b="1" i="1"/>
              <a:t>, </a:t>
            </a:r>
            <a:r>
              <a:rPr lang="en-US"/>
              <a:t>existing on the </a:t>
            </a:r>
            <a:r>
              <a:rPr lang="en-US" i="1"/>
              <a:t>Anupâdaka</a:t>
            </a:r>
            <a:r>
              <a:rPr lang="en-US"/>
              <a:t> Plane, puts forth a reflection of itself and acquires vehicles on the lower Planes for the sake of gaining experience.  The Permanent Atoms and Principles get attached to the Monad with the help of the seven </a:t>
            </a:r>
            <a:r>
              <a:rPr lang="en-US" b="1"/>
              <a:t>Creative Hierarchies</a:t>
            </a:r>
            <a:r>
              <a:rPr lang="en-US"/>
              <a:t>.</a:t>
            </a:r>
          </a:p>
          <a:p>
            <a:pPr indent="190500" algn="just"/>
            <a:r>
              <a:rPr lang="en-US"/>
              <a:t>The four lower Principles constitute the perishable </a:t>
            </a:r>
            <a:r>
              <a:rPr lang="en-US" b="1"/>
              <a:t>Personality</a:t>
            </a:r>
            <a:r>
              <a:rPr lang="en-US"/>
              <a:t>, which is renewed every incarnation.  The real </a:t>
            </a:r>
            <a:r>
              <a:rPr lang="en-US" b="1"/>
              <a:t>Individual</a:t>
            </a:r>
            <a:r>
              <a:rPr lang="en-US"/>
              <a:t>, the Self </a:t>
            </a:r>
            <a:r>
              <a:rPr lang="en-US" i="1"/>
              <a:t>(Jîvâtma)</a:t>
            </a:r>
            <a:r>
              <a:rPr lang="en-US"/>
              <a:t> continues in the Causal Body, lasts throughout the Human stage.</a:t>
            </a:r>
          </a:p>
          <a:p>
            <a:pPr indent="190500"/>
            <a:endParaRPr lang="en-US"/>
          </a:p>
        </p:txBody>
      </p:sp>
    </p:spTree>
    <p:extLst>
      <p:ext uri="{BB962C8B-B14F-4D97-AF65-F5344CB8AC3E}">
        <p14:creationId xmlns:p14="http://schemas.microsoft.com/office/powerpoint/2010/main" val="48970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CAAED4-6F39-44A4-8B22-969EC08A8EB6}" type="slidenum">
              <a:rPr lang="en-US"/>
              <a:pPr/>
              <a:t>7</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xfrm>
            <a:off x="1422400" y="3257720"/>
            <a:ext cx="6705600" cy="3085311"/>
          </a:xfrm>
        </p:spPr>
        <p:txBody>
          <a:bodyPr/>
          <a:lstStyle/>
          <a:p>
            <a:r>
              <a:rPr lang="en-US"/>
              <a:t>Leadbeater C. W., </a:t>
            </a:r>
            <a:r>
              <a:rPr lang="en-US" i="1"/>
              <a:t>Man Visible and Invisible, </a:t>
            </a:r>
            <a:r>
              <a:rPr lang="en-US"/>
              <a:t>TPH, 1988, Plate 21, between pages 86 and 87</a:t>
            </a:r>
          </a:p>
          <a:p>
            <a:endParaRPr lang="en-US"/>
          </a:p>
        </p:txBody>
      </p:sp>
    </p:spTree>
    <p:extLst>
      <p:ext uri="{BB962C8B-B14F-4D97-AF65-F5344CB8AC3E}">
        <p14:creationId xmlns:p14="http://schemas.microsoft.com/office/powerpoint/2010/main" val="420858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CAAED4-6F39-44A4-8B22-969EC08A8EB6}" type="slidenum">
              <a:rPr lang="en-US"/>
              <a:pPr/>
              <a:t>8</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xfrm>
            <a:off x="1422400" y="3257720"/>
            <a:ext cx="6705600" cy="3085311"/>
          </a:xfrm>
        </p:spPr>
        <p:txBody>
          <a:bodyPr/>
          <a:lstStyle/>
          <a:p>
            <a:r>
              <a:rPr lang="en-US"/>
              <a:t>Leadbeater C. W., </a:t>
            </a:r>
            <a:r>
              <a:rPr lang="en-US" i="1"/>
              <a:t>Man Visible and Invisible, </a:t>
            </a:r>
            <a:r>
              <a:rPr lang="en-US"/>
              <a:t>TPH, 1988, Plate 21, between pages 86 and 87</a:t>
            </a:r>
          </a:p>
          <a:p>
            <a:endParaRPr lang="en-US"/>
          </a:p>
        </p:txBody>
      </p:sp>
    </p:spTree>
    <p:extLst>
      <p:ext uri="{BB962C8B-B14F-4D97-AF65-F5344CB8AC3E}">
        <p14:creationId xmlns:p14="http://schemas.microsoft.com/office/powerpoint/2010/main" val="3815212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CAAED4-6F39-44A4-8B22-969EC08A8EB6}" type="slidenum">
              <a:rPr lang="en-US"/>
              <a:pPr/>
              <a:t>9</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xfrm>
            <a:off x="1422400" y="3257720"/>
            <a:ext cx="6705600" cy="3085311"/>
          </a:xfrm>
        </p:spPr>
        <p:txBody>
          <a:bodyPr/>
          <a:lstStyle/>
          <a:p>
            <a:r>
              <a:rPr lang="en-US"/>
              <a:t>Leadbeater C. W., </a:t>
            </a:r>
            <a:r>
              <a:rPr lang="en-US" i="1"/>
              <a:t>Man Visible and Invisible, </a:t>
            </a:r>
            <a:r>
              <a:rPr lang="en-US"/>
              <a:t>TPH, 1988, Plate 21, between pages 86 and 87</a:t>
            </a:r>
          </a:p>
          <a:p>
            <a:endParaRPr lang="en-US"/>
          </a:p>
        </p:txBody>
      </p:sp>
    </p:spTree>
    <p:extLst>
      <p:ext uri="{BB962C8B-B14F-4D97-AF65-F5344CB8AC3E}">
        <p14:creationId xmlns:p14="http://schemas.microsoft.com/office/powerpoint/2010/main" val="3463056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EFADF-18E6-4CC3-9AD9-FA029333CA0B}" type="slidenum">
              <a:rPr lang="en-US"/>
              <a:pPr/>
              <a:t>11</a:t>
            </a:fld>
            <a:endParaRPr lang="en-US"/>
          </a:p>
        </p:txBody>
      </p:sp>
      <p:sp>
        <p:nvSpPr>
          <p:cNvPr id="119810" name="Rectangle 2"/>
          <p:cNvSpPr>
            <a:spLocks noGrp="1" noRot="1" noChangeAspect="1" noChangeArrowheads="1" noTextEdit="1"/>
          </p:cNvSpPr>
          <p:nvPr>
            <p:ph type="sldImg"/>
          </p:nvPr>
        </p:nvSpPr>
        <p:spPr>
          <a:xfrm>
            <a:off x="2857500" y="514350"/>
            <a:ext cx="3429000" cy="2571750"/>
          </a:xfrm>
          <a:ln/>
        </p:spPr>
      </p:sp>
      <p:sp>
        <p:nvSpPr>
          <p:cNvPr id="119811" name="Rectangle 3"/>
          <p:cNvSpPr>
            <a:spLocks noGrp="1" noChangeArrowheads="1"/>
          </p:cNvSpPr>
          <p:nvPr>
            <p:ph type="body" idx="1"/>
          </p:nvPr>
        </p:nvSpPr>
        <p:spPr>
          <a:xfrm>
            <a:off x="1219200" y="3257719"/>
            <a:ext cx="6705600" cy="3086438"/>
          </a:xfrm>
          <a:ln/>
        </p:spPr>
        <p:txBody>
          <a:bodyPr/>
          <a:lstStyle/>
          <a:p>
            <a:pPr algn="ctr"/>
            <a:r>
              <a:rPr lang="en-US"/>
              <a:t>Besant A. and Leadbeater C.W., </a:t>
            </a:r>
            <a:r>
              <a:rPr lang="en-US" i="1"/>
              <a:t>Thought-Forms,</a:t>
            </a:r>
            <a:r>
              <a:rPr lang="en-US"/>
              <a:t> TPH, 1978, pp. 11-17</a:t>
            </a:r>
          </a:p>
          <a:p>
            <a:pPr algn="ctr"/>
            <a:endParaRPr lang="en-US"/>
          </a:p>
          <a:p>
            <a:pPr algn="just"/>
            <a:r>
              <a:rPr lang="en-US"/>
              <a:t>A thought produces four effects:</a:t>
            </a:r>
          </a:p>
          <a:p>
            <a:pPr algn="just"/>
            <a:r>
              <a:rPr lang="en-US"/>
              <a:t>	(1) Creates </a:t>
            </a:r>
            <a:r>
              <a:rPr lang="en-US" b="1"/>
              <a:t>Habit</a:t>
            </a:r>
            <a:r>
              <a:rPr lang="en-US"/>
              <a:t>--an oft-repeated vibration renders the Mental Body more amenable to that vibration.</a:t>
            </a:r>
          </a:p>
          <a:p>
            <a:pPr algn="just"/>
            <a:r>
              <a:rPr lang="en-US"/>
              <a:t>	(2) A vibration pertaining to the </a:t>
            </a:r>
            <a:r>
              <a:rPr lang="en-US" b="1"/>
              <a:t>lower Mental </a:t>
            </a:r>
            <a:r>
              <a:rPr lang="en-US"/>
              <a:t>levels can, to a certain extent, produce sympathetic vibrations in the </a:t>
            </a:r>
            <a:r>
              <a:rPr lang="en-US" b="1"/>
              <a:t>Astral Body</a:t>
            </a:r>
            <a:r>
              <a:rPr lang="en-US"/>
              <a:t> (lower ‘octave’), as well as the </a:t>
            </a:r>
            <a:r>
              <a:rPr lang="en-US" b="1"/>
              <a:t>Causal Body</a:t>
            </a:r>
            <a:r>
              <a:rPr lang="en-US"/>
              <a:t> (higher ‘octave’).  Wholly unselfish and loving thoughts can even draw down the power of the </a:t>
            </a:r>
            <a:r>
              <a:rPr lang="en-US" b="1"/>
              <a:t>Buddhic </a:t>
            </a:r>
            <a:r>
              <a:rPr lang="en-US"/>
              <a:t>levels.</a:t>
            </a:r>
          </a:p>
          <a:p>
            <a:pPr algn="just"/>
            <a:r>
              <a:rPr lang="en-US"/>
              <a:t>	(3) A </a:t>
            </a:r>
            <a:r>
              <a:rPr lang="en-US" b="1"/>
              <a:t>Vibration</a:t>
            </a:r>
            <a:r>
              <a:rPr lang="en-US"/>
              <a:t> generates thoughts of the </a:t>
            </a:r>
            <a:r>
              <a:rPr lang="en-US" i="1"/>
              <a:t>same type</a:t>
            </a:r>
            <a:r>
              <a:rPr lang="en-US"/>
              <a:t> in the recipient’s Mental Body.</a:t>
            </a:r>
          </a:p>
          <a:p>
            <a:pPr algn="just"/>
            <a:r>
              <a:rPr lang="en-US"/>
              <a:t>	(4) A </a:t>
            </a:r>
            <a:r>
              <a:rPr lang="en-US" b="1"/>
              <a:t>Thought-form</a:t>
            </a:r>
            <a:r>
              <a:rPr lang="en-US"/>
              <a:t> clothes in the living matter of the Elemental Essence of the Mental and Astral Planes.  Becomes an </a:t>
            </a:r>
            <a:r>
              <a:rPr lang="en-US" b="1"/>
              <a:t>Elemental</a:t>
            </a:r>
            <a:r>
              <a:rPr lang="en-US"/>
              <a:t>.  It reproduces in the recipient, not just the same kind of thought, but exactly the same thought.</a:t>
            </a:r>
          </a:p>
        </p:txBody>
      </p:sp>
    </p:spTree>
    <p:extLst>
      <p:ext uri="{BB962C8B-B14F-4D97-AF65-F5344CB8AC3E}">
        <p14:creationId xmlns:p14="http://schemas.microsoft.com/office/powerpoint/2010/main" val="1421021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B066DD-945A-4CC8-8DEE-6DD61BF269A8}" type="slidenum">
              <a:rPr lang="en-US"/>
              <a:pPr/>
              <a:t>12</a:t>
            </a:fld>
            <a:endParaRPr lang="en-US"/>
          </a:p>
        </p:txBody>
      </p:sp>
      <p:sp>
        <p:nvSpPr>
          <p:cNvPr id="121858" name="Rectangle 2"/>
          <p:cNvSpPr>
            <a:spLocks noGrp="1" noRot="1" noChangeAspect="1" noChangeArrowheads="1" noTextEdit="1"/>
          </p:cNvSpPr>
          <p:nvPr>
            <p:ph type="sldImg"/>
          </p:nvPr>
        </p:nvSpPr>
        <p:spPr>
          <a:xfrm>
            <a:off x="2857500" y="514350"/>
            <a:ext cx="3429000" cy="2571750"/>
          </a:xfrm>
          <a:ln/>
        </p:spPr>
      </p:sp>
      <p:sp>
        <p:nvSpPr>
          <p:cNvPr id="121859" name="Rectangle 3"/>
          <p:cNvSpPr>
            <a:spLocks noGrp="1" noChangeArrowheads="1"/>
          </p:cNvSpPr>
          <p:nvPr>
            <p:ph type="body" idx="1"/>
          </p:nvPr>
        </p:nvSpPr>
        <p:spPr>
          <a:xfrm>
            <a:off x="1219200" y="3257719"/>
            <a:ext cx="6705600" cy="3086438"/>
          </a:xfrm>
          <a:ln/>
        </p:spPr>
        <p:txBody>
          <a:bodyPr/>
          <a:lstStyle/>
          <a:p>
            <a:pPr algn="ctr"/>
            <a:r>
              <a:rPr lang="en-US"/>
              <a:t>Besant A. and Leadbeater C.W., </a:t>
            </a:r>
            <a:r>
              <a:rPr lang="en-US" i="1"/>
              <a:t>Thought-Forms,</a:t>
            </a:r>
            <a:r>
              <a:rPr lang="en-US"/>
              <a:t> TPH, 1978</a:t>
            </a:r>
          </a:p>
          <a:p>
            <a:pPr algn="ctr"/>
            <a:endParaRPr lang="en-US"/>
          </a:p>
          <a:p>
            <a:pPr algn="just"/>
            <a:r>
              <a:rPr lang="en-US"/>
              <a:t>	</a:t>
            </a:r>
          </a:p>
        </p:txBody>
      </p:sp>
    </p:spTree>
    <p:extLst>
      <p:ext uri="{BB962C8B-B14F-4D97-AF65-F5344CB8AC3E}">
        <p14:creationId xmlns:p14="http://schemas.microsoft.com/office/powerpoint/2010/main" val="1701494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4BDB56-D267-4B0C-A92C-2505E2DBF920}" type="slidenum">
              <a:rPr lang="en-US"/>
              <a:pPr/>
              <a:t>13</a:t>
            </a:fld>
            <a:endParaRPr lang="en-US"/>
          </a:p>
        </p:txBody>
      </p:sp>
      <p:sp>
        <p:nvSpPr>
          <p:cNvPr id="125954" name="Rectangle 2"/>
          <p:cNvSpPr>
            <a:spLocks noGrp="1" noRot="1" noChangeAspect="1" noChangeArrowheads="1" noTextEdit="1"/>
          </p:cNvSpPr>
          <p:nvPr>
            <p:ph type="sldImg"/>
          </p:nvPr>
        </p:nvSpPr>
        <p:spPr>
          <a:xfrm>
            <a:off x="2857500" y="514350"/>
            <a:ext cx="3429000" cy="2571750"/>
          </a:xfrm>
          <a:ln/>
        </p:spPr>
      </p:sp>
      <p:sp>
        <p:nvSpPr>
          <p:cNvPr id="125955" name="Rectangle 3"/>
          <p:cNvSpPr>
            <a:spLocks noGrp="1" noChangeArrowheads="1"/>
          </p:cNvSpPr>
          <p:nvPr>
            <p:ph type="body" idx="1"/>
          </p:nvPr>
        </p:nvSpPr>
        <p:spPr>
          <a:xfrm>
            <a:off x="1219200" y="3257719"/>
            <a:ext cx="6705600" cy="3086438"/>
          </a:xfrm>
          <a:ln/>
        </p:spPr>
        <p:txBody>
          <a:bodyPr/>
          <a:lstStyle/>
          <a:p>
            <a:pPr algn="ctr"/>
            <a:r>
              <a:rPr lang="en-US"/>
              <a:t>Besant A. and Leadbeater C.W., </a:t>
            </a:r>
            <a:r>
              <a:rPr lang="en-US" i="1"/>
              <a:t>Thought-Forms,</a:t>
            </a:r>
            <a:r>
              <a:rPr lang="en-US"/>
              <a:t> TPH, 1978, pp. 26-30</a:t>
            </a:r>
          </a:p>
          <a:p>
            <a:pPr algn="ctr"/>
            <a:endParaRPr lang="en-US"/>
          </a:p>
          <a:p>
            <a:pPr algn="just"/>
            <a:r>
              <a:rPr lang="en-US"/>
              <a:t>	1. One type takes on the image of the thinker (like when he thinks of himself going to distant places).</a:t>
            </a:r>
          </a:p>
          <a:p>
            <a:pPr algn="just"/>
            <a:r>
              <a:rPr lang="en-US"/>
              <a:t>	2.  It may take on the image of some material form (like when thinking of a friend, a theme, novel etc.  Explains why “the characters develop a will of their” when someone else can influence the original thought).</a:t>
            </a:r>
          </a:p>
          <a:p>
            <a:pPr algn="just"/>
            <a:r>
              <a:rPr lang="en-US"/>
              <a:t>	3.  It may take on a form which is entirely its own.  Ex.: Protecting thought forms/shields.  “Pure heart and mind are the best protectors against inimical assaults.”  The evil thought, finding no entry, returns to the creator.</a:t>
            </a:r>
          </a:p>
        </p:txBody>
      </p:sp>
    </p:spTree>
    <p:extLst>
      <p:ext uri="{BB962C8B-B14F-4D97-AF65-F5344CB8AC3E}">
        <p14:creationId xmlns:p14="http://schemas.microsoft.com/office/powerpoint/2010/main" val="119929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11266" name="Group 2"/>
          <p:cNvGrpSpPr>
            <a:grpSpLocks/>
          </p:cNvGrpSpPr>
          <p:nvPr/>
        </p:nvGrpSpPr>
        <p:grpSpPr bwMode="auto">
          <a:xfrm>
            <a:off x="0" y="3902075"/>
            <a:ext cx="3400425" cy="2949575"/>
            <a:chOff x="0" y="2458"/>
            <a:chExt cx="2142" cy="1858"/>
          </a:xfrm>
        </p:grpSpPr>
        <p:sp>
          <p:nvSpPr>
            <p:cNvPr id="11267"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hu-HU"/>
            </a:p>
          </p:txBody>
        </p:sp>
        <p:sp>
          <p:nvSpPr>
            <p:cNvPr id="11268"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hu-HU"/>
            </a:p>
          </p:txBody>
        </p:sp>
        <p:sp>
          <p:nvSpPr>
            <p:cNvPr id="11269"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hu-HU"/>
            </a:p>
          </p:txBody>
        </p:sp>
        <p:sp>
          <p:nvSpPr>
            <p:cNvPr id="11270"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hu-HU"/>
            </a:p>
          </p:txBody>
        </p:sp>
        <p:sp>
          <p:nvSpPr>
            <p:cNvPr id="11271"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hu-HU"/>
            </a:p>
          </p:txBody>
        </p:sp>
        <p:sp>
          <p:nvSpPr>
            <p:cNvPr id="11272"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hu-HU"/>
            </a:p>
          </p:txBody>
        </p:sp>
        <p:sp>
          <p:nvSpPr>
            <p:cNvPr id="11273"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hu-HU"/>
            </a:p>
          </p:txBody>
        </p:sp>
      </p:grpSp>
      <p:sp>
        <p:nvSpPr>
          <p:cNvPr id="11274" name="Rectangle 10"/>
          <p:cNvSpPr>
            <a:spLocks noGrp="1" noChangeArrowheads="1"/>
          </p:cNvSpPr>
          <p:nvPr>
            <p:ph type="ctrTitle" sz="quarter"/>
          </p:nvPr>
        </p:nvSpPr>
        <p:spPr>
          <a:xfrm>
            <a:off x="685800" y="1873250"/>
            <a:ext cx="7772400" cy="1555750"/>
          </a:xfrm>
        </p:spPr>
        <p:txBody>
          <a:bodyPr/>
          <a:lstStyle>
            <a:lvl1pPr>
              <a:defRPr sz="4800"/>
            </a:lvl1pPr>
          </a:lstStyle>
          <a:p>
            <a:r>
              <a:rPr lang="hu-HU"/>
              <a:t>Mintacím szerkesztése</a:t>
            </a:r>
          </a:p>
        </p:txBody>
      </p:sp>
      <p:sp>
        <p:nvSpPr>
          <p:cNvPr id="11275"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hu-HU"/>
              <a:t>Alcím mintájának szerkesztése</a:t>
            </a:r>
          </a:p>
        </p:txBody>
      </p:sp>
      <p:sp>
        <p:nvSpPr>
          <p:cNvPr id="11276" name="Rectangle 12"/>
          <p:cNvSpPr>
            <a:spLocks noGrp="1" noChangeArrowheads="1"/>
          </p:cNvSpPr>
          <p:nvPr>
            <p:ph type="dt" sz="quarter" idx="2"/>
          </p:nvPr>
        </p:nvSpPr>
        <p:spPr/>
        <p:txBody>
          <a:bodyPr/>
          <a:lstStyle>
            <a:lvl1pPr>
              <a:defRPr/>
            </a:lvl1pPr>
          </a:lstStyle>
          <a:p>
            <a:endParaRPr lang="hu-HU"/>
          </a:p>
        </p:txBody>
      </p:sp>
      <p:sp>
        <p:nvSpPr>
          <p:cNvPr id="11277" name="Rectangle 13"/>
          <p:cNvSpPr>
            <a:spLocks noGrp="1" noChangeArrowheads="1"/>
          </p:cNvSpPr>
          <p:nvPr>
            <p:ph type="ftr" sz="quarter" idx="3"/>
          </p:nvPr>
        </p:nvSpPr>
        <p:spPr/>
        <p:txBody>
          <a:bodyPr/>
          <a:lstStyle>
            <a:lvl1pPr>
              <a:defRPr/>
            </a:lvl1pPr>
          </a:lstStyle>
          <a:p>
            <a:endParaRPr lang="hu-HU"/>
          </a:p>
        </p:txBody>
      </p:sp>
      <p:sp>
        <p:nvSpPr>
          <p:cNvPr id="11278" name="Rectangle 14"/>
          <p:cNvSpPr>
            <a:spLocks noGrp="1" noChangeArrowheads="1"/>
          </p:cNvSpPr>
          <p:nvPr>
            <p:ph type="sldNum" sz="quarter" idx="4"/>
          </p:nvPr>
        </p:nvSpPr>
        <p:spPr/>
        <p:txBody>
          <a:bodyPr/>
          <a:lstStyle>
            <a:lvl1pPr>
              <a:defRPr/>
            </a:lvl1pPr>
          </a:lstStyle>
          <a:p>
            <a:fld id="{E9C3A4E3-CFC8-49B0-8619-130A37473CED}" type="slidenum">
              <a:rPr lang="hu-HU"/>
              <a:pPr/>
              <a:t>‹#›</a:t>
            </a:fld>
            <a:endParaRPr lang="hu-HU"/>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1DA3EEF6-213A-461C-A686-98F36F2D3539}" type="slidenum">
              <a:rPr lang="hu-HU"/>
              <a:pPr/>
              <a:t>‹#›</a:t>
            </a:fld>
            <a:endParaRPr lang="hu-HU"/>
          </a:p>
        </p:txBody>
      </p:sp>
    </p:spTree>
  </p:cSld>
  <p:clrMapOvr>
    <a:masterClrMapping/>
  </p:clrMapOvr>
  <p:transition spd="slow"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7813"/>
            <a:ext cx="2057400" cy="5853112"/>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7813"/>
            <a:ext cx="6019800" cy="5853112"/>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0D121965-43A7-4A4E-BF79-DDC98207B39B}" type="slidenum">
              <a:rPr lang="hu-HU"/>
              <a:pPr/>
              <a:t>‹#›</a:t>
            </a:fld>
            <a:endParaRPr lang="hu-HU"/>
          </a:p>
        </p:txBody>
      </p:sp>
    </p:spTree>
  </p:cSld>
  <p:clrMapOvr>
    <a:masterClrMapping/>
  </p:clrMapOvr>
  <p:transition spd="slow"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8" name="Cím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hu-HU" smtClean="0"/>
              <a:t>Mintacím szerkesztése</a:t>
            </a:r>
            <a:endParaRPr kumimoji="0" lang="en-US"/>
          </a:p>
        </p:txBody>
      </p:sp>
      <p:sp>
        <p:nvSpPr>
          <p:cNvPr id="28" name="Dátum helye 27"/>
          <p:cNvSpPr>
            <a:spLocks noGrp="1"/>
          </p:cNvSpPr>
          <p:nvPr>
            <p:ph type="dt" sz="half" idx="10"/>
          </p:nvPr>
        </p:nvSpPr>
        <p:spPr/>
        <p:txBody>
          <a:bodyPr/>
          <a:lstStyle/>
          <a:p>
            <a:endParaRPr lang="hu-HU"/>
          </a:p>
        </p:txBody>
      </p:sp>
      <p:sp>
        <p:nvSpPr>
          <p:cNvPr id="17" name="Élőláb helye 16"/>
          <p:cNvSpPr>
            <a:spLocks noGrp="1"/>
          </p:cNvSpPr>
          <p:nvPr>
            <p:ph type="ftr" sz="quarter" idx="11"/>
          </p:nvPr>
        </p:nvSpPr>
        <p:spPr/>
        <p:txBody>
          <a:bodyPr/>
          <a:lstStyle/>
          <a:p>
            <a:endParaRPr lang="hu-HU"/>
          </a:p>
        </p:txBody>
      </p:sp>
      <p:sp>
        <p:nvSpPr>
          <p:cNvPr id="29" name="Dia számának helye 28"/>
          <p:cNvSpPr>
            <a:spLocks noGrp="1"/>
          </p:cNvSpPr>
          <p:nvPr>
            <p:ph type="sldNum" sz="quarter" idx="12"/>
          </p:nvPr>
        </p:nvSpPr>
        <p:spPr/>
        <p:txBody>
          <a:bodyPr/>
          <a:lstStyle/>
          <a:p>
            <a:fld id="{E9C3A4E3-CFC8-49B0-8619-130A37473CED}" type="slidenum">
              <a:rPr lang="hu-HU" smtClean="0"/>
              <a:pPr/>
              <a:t>‹#›</a:t>
            </a:fld>
            <a:endParaRPr lang="hu-HU"/>
          </a:p>
        </p:txBody>
      </p:sp>
      <p:sp>
        <p:nvSpPr>
          <p:cNvPr id="9" name="Alcím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u-HU" smtClean="0"/>
              <a:t>Alcím mintájának szerkesztése</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kumimoji="0" lang="hu-HU" smtClean="0"/>
              <a:t>Mintacím szerkesztése</a:t>
            </a:r>
            <a:endParaRPr kumimoji="0" lang="en-US"/>
          </a:p>
        </p:txBody>
      </p:sp>
      <p:sp>
        <p:nvSpPr>
          <p:cNvPr id="3" name="Tartalom helye 2"/>
          <p:cNvSpPr>
            <a:spLocks noGrp="1"/>
          </p:cNvSpPr>
          <p:nvPr>
            <p:ph idx="1"/>
          </p:nvPr>
        </p:nvSpPr>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CBC6E84-7A10-4FA4-B68E-DF6EEF158798}" type="slidenum">
              <a:rPr lang="hu-HU" smtClean="0"/>
              <a:pPr/>
              <a:t>‹#›</a:t>
            </a:fld>
            <a:endParaRPr lang="hu-H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zakaszfejléc">
    <p:bg>
      <p:bgRef idx="1003">
        <a:schemeClr val="bg2"/>
      </p:bgRef>
    </p:bg>
    <p:spTree>
      <p:nvGrpSpPr>
        <p:cNvPr id="1" name=""/>
        <p:cNvGrpSpPr/>
        <p:nvPr/>
      </p:nvGrpSpPr>
      <p:grpSpPr>
        <a:xfrm>
          <a:off x="0" y="0"/>
          <a:ext cx="0" cy="0"/>
          <a:chOff x="0" y="0"/>
          <a:chExt cx="0" cy="0"/>
        </a:xfrm>
      </p:grpSpPr>
      <p:sp>
        <p:nvSpPr>
          <p:cNvPr id="2" name="Cím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hu-HU" smtClean="0"/>
              <a:t>Mintacím szerkesztése</a:t>
            </a:r>
            <a:endParaRPr kumimoji="0" lang="en-US"/>
          </a:p>
        </p:txBody>
      </p:sp>
      <p:sp>
        <p:nvSpPr>
          <p:cNvPr id="3" name="Szöveg hely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u-HU" smtClean="0"/>
              <a:t>Mintaszöveg szerkesztése</a:t>
            </a:r>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a:xfrm>
            <a:off x="7924800" y="6416675"/>
            <a:ext cx="762000" cy="365125"/>
          </a:xfrm>
        </p:spPr>
        <p:txBody>
          <a:bodyPr/>
          <a:lstStyle/>
          <a:p>
            <a:fld id="{D0BC0E24-14BB-4E30-B0E7-058B8505D29F}" type="slidenum">
              <a:rPr lang="hu-HU" smtClean="0"/>
              <a:pPr/>
              <a:t>‹#›</a:t>
            </a:fld>
            <a:endParaRPr lang="hu-HU"/>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kumimoji="0" lang="hu-HU" smtClean="0"/>
              <a:t>Mintacím szerkesztése</a:t>
            </a:r>
            <a:endParaRPr kumimoji="0" lang="en-US"/>
          </a:p>
        </p:txBody>
      </p:sp>
      <p:sp>
        <p:nvSpPr>
          <p:cNvPr id="3" name="Tartalom helye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Tartalom helye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5" name="Dátum helye 4"/>
          <p:cNvSpPr>
            <a:spLocks noGrp="1"/>
          </p:cNvSpPr>
          <p:nvPr>
            <p:ph type="dt" sz="half" idx="10"/>
          </p:nvPr>
        </p:nvSpPr>
        <p:spPr/>
        <p:txBody>
          <a:bodyPr/>
          <a:lstStyle/>
          <a:p>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EE2D5B93-3F24-46EF-8733-B1C5571446D1}" type="slidenum">
              <a:rPr lang="hu-HU" smtClean="0"/>
              <a:pPr/>
              <a:t>‹#›</a:t>
            </a:fld>
            <a:endParaRPr lang="hu-H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8229600" cy="1143000"/>
          </a:xfrm>
        </p:spPr>
        <p:txBody>
          <a:bodyPr anchor="ctr"/>
          <a:lstStyle>
            <a:lvl1pPr>
              <a:defRPr/>
            </a:lvl1pPr>
          </a:lstStyle>
          <a:p>
            <a:r>
              <a:rPr kumimoji="0" lang="hu-HU" smtClean="0"/>
              <a:t>Mintacím szerkesztése</a:t>
            </a:r>
            <a:endParaRPr kumimoji="0" lang="en-US"/>
          </a:p>
        </p:txBody>
      </p:sp>
      <p:sp>
        <p:nvSpPr>
          <p:cNvPr id="3" name="Szöveg hely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u-HU" smtClean="0"/>
              <a:t>Mintaszöveg szerkesztése</a:t>
            </a:r>
          </a:p>
        </p:txBody>
      </p:sp>
      <p:sp>
        <p:nvSpPr>
          <p:cNvPr id="4" name="Szöveg hely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u-HU" smtClean="0"/>
              <a:t>Mintaszöveg szerkesztése</a:t>
            </a:r>
          </a:p>
        </p:txBody>
      </p:sp>
      <p:sp>
        <p:nvSpPr>
          <p:cNvPr id="5" name="Tartalom helye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6" name="Tartalom helye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7" name="Dátum helye 6"/>
          <p:cNvSpPr>
            <a:spLocks noGrp="1"/>
          </p:cNvSpPr>
          <p:nvPr>
            <p:ph type="dt" sz="half" idx="10"/>
          </p:nvPr>
        </p:nvSpPr>
        <p:spPr/>
        <p:txBody>
          <a:bodyPr/>
          <a:lstStyle/>
          <a:p>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FE1BFEAC-7661-4699-9FD9-EBCC8AF357DB}" type="slidenum">
              <a:rPr lang="hu-HU" smtClean="0"/>
              <a:pPr/>
              <a:t>‹#›</a:t>
            </a:fld>
            <a:endParaRPr lang="hu-H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kumimoji="0" lang="hu-HU" smtClean="0"/>
              <a:t>Mintacím szerkesztése</a:t>
            </a:r>
            <a:endParaRPr kumimoji="0" lang="en-US"/>
          </a:p>
        </p:txBody>
      </p:sp>
      <p:sp>
        <p:nvSpPr>
          <p:cNvPr id="3" name="Dátum helye 2"/>
          <p:cNvSpPr>
            <a:spLocks noGrp="1"/>
          </p:cNvSpPr>
          <p:nvPr>
            <p:ph type="dt" sz="half" idx="10"/>
          </p:nvPr>
        </p:nvSpPr>
        <p:spPr/>
        <p:txBody>
          <a:bodyPr/>
          <a:lstStyle/>
          <a:p>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AA3B7D30-029C-4286-82EC-B0520FAB7B61}" type="slidenum">
              <a:rPr lang="hu-HU" smtClean="0"/>
              <a:pPr/>
              <a:t>‹#›</a:t>
            </a:fld>
            <a:endParaRPr lang="hu-H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C977D33D-8106-49AB-BAD7-FFB6D9E2748B}" type="slidenum">
              <a:rPr lang="hu-HU" smtClean="0"/>
              <a:pPr/>
              <a:t>‹#›</a:t>
            </a:fld>
            <a:endParaRPr lang="hu-H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hu-HU" smtClean="0"/>
              <a:t>Mintacím szerkesztése</a:t>
            </a:r>
            <a:endParaRPr kumimoji="0" lang="en-US"/>
          </a:p>
        </p:txBody>
      </p:sp>
      <p:sp>
        <p:nvSpPr>
          <p:cNvPr id="3" name="Szöveg hely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hu-HU" smtClean="0"/>
              <a:t>Mintaszöveg szerkesztése</a:t>
            </a:r>
          </a:p>
        </p:txBody>
      </p:sp>
      <p:sp>
        <p:nvSpPr>
          <p:cNvPr id="4" name="Tartalom helye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5" name="Dátum helye 4"/>
          <p:cNvSpPr>
            <a:spLocks noGrp="1"/>
          </p:cNvSpPr>
          <p:nvPr>
            <p:ph type="dt" sz="half" idx="10"/>
          </p:nvPr>
        </p:nvSpPr>
        <p:spPr/>
        <p:txBody>
          <a:bodyPr/>
          <a:lstStyle/>
          <a:p>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15F02006-C084-4E76-9E15-4C36CD96B81E}" type="slidenum">
              <a:rPr lang="hu-HU" smtClean="0"/>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FCBC6E84-7A10-4FA4-B68E-DF6EEF158798}" type="slidenum">
              <a:rPr lang="hu-HU"/>
              <a:pPr/>
              <a:t>‹#›</a:t>
            </a:fld>
            <a:endParaRPr lang="hu-HU"/>
          </a:p>
        </p:txBody>
      </p:sp>
    </p:spTree>
  </p:cSld>
  <p:clrMapOvr>
    <a:masterClrMapping/>
  </p:clrMapOvr>
  <p:transition spd="slow"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hu-HU" smtClean="0"/>
              <a:t>Mintacím szerkesztése</a:t>
            </a:r>
            <a:endParaRPr kumimoji="0" lang="en-US"/>
          </a:p>
        </p:txBody>
      </p:sp>
      <p:sp>
        <p:nvSpPr>
          <p:cNvPr id="3" name="Kép hely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hu-HU" smtClean="0">
                <a:solidFill>
                  <a:schemeClr val="lt1"/>
                </a:solidFill>
                <a:latin typeface="+mn-lt"/>
                <a:ea typeface="+mn-ea"/>
                <a:cs typeface="+mn-cs"/>
              </a:rPr>
              <a:t>Kép beszúrásához kattintson az ikonra</a:t>
            </a:r>
            <a:endParaRPr kumimoji="0" lang="en-US" dirty="0">
              <a:solidFill>
                <a:schemeClr val="lt1"/>
              </a:solidFill>
              <a:latin typeface="+mn-lt"/>
              <a:ea typeface="+mn-ea"/>
              <a:cs typeface="+mn-cs"/>
            </a:endParaRPr>
          </a:p>
        </p:txBody>
      </p:sp>
      <p:sp>
        <p:nvSpPr>
          <p:cNvPr id="4" name="Szöveg hely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hu-HU" smtClean="0"/>
              <a:t>Mintaszöveg szerkesztése</a:t>
            </a:r>
          </a:p>
        </p:txBody>
      </p:sp>
      <p:sp>
        <p:nvSpPr>
          <p:cNvPr id="5" name="Dátum helye 4"/>
          <p:cNvSpPr>
            <a:spLocks noGrp="1"/>
          </p:cNvSpPr>
          <p:nvPr>
            <p:ph type="dt" sz="half" idx="10"/>
          </p:nvPr>
        </p:nvSpPr>
        <p:spPr/>
        <p:txBody>
          <a:bodyPr/>
          <a:lstStyle/>
          <a:p>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EE93EF4-2D7F-46CE-A703-148F216D15E0}" type="slidenum">
              <a:rPr lang="hu-HU" smtClean="0"/>
              <a:pPr/>
              <a:t>‹#›</a:t>
            </a:fld>
            <a:endParaRPr lang="hu-H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kumimoji="0" lang="hu-HU" smtClean="0"/>
              <a:t>Mintacím szerkesztése</a:t>
            </a:r>
            <a:endParaRPr kumimoji="0" lang="en-US"/>
          </a:p>
        </p:txBody>
      </p:sp>
      <p:sp>
        <p:nvSpPr>
          <p:cNvPr id="3" name="Függőleges szöveg helye 2"/>
          <p:cNvSpPr>
            <a:spLocks noGrp="1"/>
          </p:cNvSpPr>
          <p:nvPr>
            <p:ph type="body" orient="vert" idx="1"/>
          </p:nvPr>
        </p:nvSpPr>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1DA3EEF6-213A-461C-A686-98F36F2D3539}" type="slidenum">
              <a:rPr lang="hu-HU" smtClean="0"/>
              <a:pPr/>
              <a:t>‹#›</a:t>
            </a:fld>
            <a:endParaRPr lang="hu-H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kumimoji="0" lang="hu-HU" smtClean="0"/>
              <a:t>Mintacím szerkesztése</a:t>
            </a:r>
            <a:endParaRPr kumimoji="0" lang="en-US"/>
          </a:p>
        </p:txBody>
      </p:sp>
      <p:sp>
        <p:nvSpPr>
          <p:cNvPr id="3" name="Függőleges szöveg helye 2"/>
          <p:cNvSpPr>
            <a:spLocks noGrp="1"/>
          </p:cNvSpPr>
          <p:nvPr>
            <p:ph type="body" orient="vert" idx="1"/>
          </p:nvPr>
        </p:nvSpPr>
        <p:spPr>
          <a:xfrm>
            <a:off x="457200" y="274638"/>
            <a:ext cx="6019800" cy="5851525"/>
          </a:xfrm>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D121965-43A7-4A4E-BF79-DDC98207B39B}" type="slidenum">
              <a:rPr lang="hu-HU" smtClean="0"/>
              <a:pPr/>
              <a:t>‹#›</a:t>
            </a:fld>
            <a:endParaRPr lang="hu-H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E9C3A4E3-CFC8-49B0-8619-130A37473CED}" type="slidenum">
              <a:rPr lang="hu-HU" smtClean="0"/>
              <a:pPr/>
              <a:t>‹#›</a:t>
            </a:fld>
            <a:endParaRPr lang="hu-H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CBC6E84-7A10-4FA4-B68E-DF6EEF158798}" type="slidenum">
              <a:rPr lang="hu-HU" smtClean="0"/>
              <a:pPr/>
              <a:t>‹#›</a:t>
            </a:fld>
            <a:endParaRPr lang="hu-H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0BC0E24-14BB-4E30-B0E7-058B8505D29F}" type="slidenum">
              <a:rPr lang="hu-HU" smtClean="0"/>
              <a:pPr/>
              <a:t>‹#›</a:t>
            </a:fld>
            <a:endParaRPr lang="hu-H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EE2D5B93-3F24-46EF-8733-B1C5571446D1}" type="slidenum">
              <a:rPr lang="hu-HU" smtClean="0"/>
              <a:pPr/>
              <a:t>‹#›</a:t>
            </a:fld>
            <a:endParaRPr lang="hu-H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FE1BFEAC-7661-4699-9FD9-EBCC8AF357DB}" type="slidenum">
              <a:rPr lang="hu-HU" smtClean="0"/>
              <a:pPr/>
              <a:t>‹#›</a:t>
            </a:fld>
            <a:endParaRPr lang="hu-H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AA3B7D30-029C-4286-82EC-B0520FAB7B61}" type="slidenum">
              <a:rPr lang="hu-HU" smtClean="0"/>
              <a:pPr/>
              <a:t>‹#›</a:t>
            </a:fld>
            <a:endParaRPr lang="hu-H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C977D33D-8106-49AB-BAD7-FFB6D9E2748B}" type="slidenum">
              <a:rPr lang="hu-HU" smtClean="0"/>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D0BC0E24-14BB-4E30-B0E7-058B8505D29F}" type="slidenum">
              <a:rPr lang="hu-HU"/>
              <a:pPr/>
              <a:t>‹#›</a:t>
            </a:fld>
            <a:endParaRPr lang="hu-HU"/>
          </a:p>
        </p:txBody>
      </p:sp>
    </p:spTree>
  </p:cSld>
  <p:clrMapOvr>
    <a:masterClrMapping/>
  </p:clrMapOvr>
  <p:transition spd="slow" advClick="0"/>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15F02006-C084-4E76-9E15-4C36CD96B81E}" type="slidenum">
              <a:rPr lang="hu-HU" smtClean="0"/>
              <a:pPr/>
              <a:t>‹#›</a:t>
            </a:fld>
            <a:endParaRPr lang="hu-H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EE93EF4-2D7F-46CE-A703-148F216D15E0}" type="slidenum">
              <a:rPr lang="hu-HU" smtClean="0"/>
              <a:pPr/>
              <a:t>‹#›</a:t>
            </a:fld>
            <a:endParaRPr lang="hu-H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1DA3EEF6-213A-461C-A686-98F36F2D3539}" type="slidenum">
              <a:rPr lang="hu-HU" smtClean="0"/>
              <a:pPr/>
              <a:t>‹#›</a:t>
            </a:fld>
            <a:endParaRPr lang="hu-H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D121965-43A7-4A4E-BF79-DDC98207B39B}" type="slidenum">
              <a:rPr lang="hu-HU" smtClean="0"/>
              <a:pPr/>
              <a:t>‹#›</a:t>
            </a:fld>
            <a:endParaRPr lang="hu-H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E9C3A4E3-CFC8-49B0-8619-130A37473CED}" type="slidenum">
              <a:rPr lang="hu-HU" smtClean="0"/>
              <a:pPr/>
              <a:t>‹#›</a:t>
            </a:fld>
            <a:endParaRPr lang="hu-H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CBC6E84-7A10-4FA4-B68E-DF6EEF158798}" type="slidenum">
              <a:rPr lang="hu-HU" smtClean="0"/>
              <a:pPr/>
              <a:t>‹#›</a:t>
            </a:fld>
            <a:endParaRPr lang="hu-H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0BC0E24-14BB-4E30-B0E7-058B8505D29F}" type="slidenum">
              <a:rPr lang="hu-HU" smtClean="0"/>
              <a:pPr/>
              <a:t>‹#›</a:t>
            </a:fld>
            <a:endParaRPr lang="hu-H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EE2D5B93-3F24-46EF-8733-B1C5571446D1}" type="slidenum">
              <a:rPr lang="hu-HU" smtClean="0"/>
              <a:pPr/>
              <a:t>‹#›</a:t>
            </a:fld>
            <a:endParaRPr lang="hu-H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FE1BFEAC-7661-4699-9FD9-EBCC8AF357DB}" type="slidenum">
              <a:rPr lang="hu-HU" smtClean="0"/>
              <a:pPr/>
              <a:t>‹#›</a:t>
            </a:fld>
            <a:endParaRPr lang="hu-H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AA3B7D30-029C-4286-82EC-B0520FAB7B61}" type="slidenum">
              <a:rPr lang="hu-HU" smtClean="0"/>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lvl1pPr>
              <a:defRPr/>
            </a:lvl1pPr>
          </a:lstStyle>
          <a:p>
            <a:endParaRPr lang="hu-HU"/>
          </a:p>
        </p:txBody>
      </p:sp>
      <p:sp>
        <p:nvSpPr>
          <p:cNvPr id="6" name="Élőláb helye 5"/>
          <p:cNvSpPr>
            <a:spLocks noGrp="1"/>
          </p:cNvSpPr>
          <p:nvPr>
            <p:ph type="ftr" sz="quarter" idx="11"/>
          </p:nvPr>
        </p:nvSpPr>
        <p:spPr/>
        <p:txBody>
          <a:bodyPr/>
          <a:lstStyle>
            <a:lvl1pPr>
              <a:defRPr/>
            </a:lvl1pPr>
          </a:lstStyle>
          <a:p>
            <a:endParaRPr lang="hu-HU"/>
          </a:p>
        </p:txBody>
      </p:sp>
      <p:sp>
        <p:nvSpPr>
          <p:cNvPr id="7" name="Dia számának helye 6"/>
          <p:cNvSpPr>
            <a:spLocks noGrp="1"/>
          </p:cNvSpPr>
          <p:nvPr>
            <p:ph type="sldNum" sz="quarter" idx="12"/>
          </p:nvPr>
        </p:nvSpPr>
        <p:spPr/>
        <p:txBody>
          <a:bodyPr/>
          <a:lstStyle>
            <a:lvl1pPr>
              <a:defRPr/>
            </a:lvl1pPr>
          </a:lstStyle>
          <a:p>
            <a:fld id="{EE2D5B93-3F24-46EF-8733-B1C5571446D1}" type="slidenum">
              <a:rPr lang="hu-HU"/>
              <a:pPr/>
              <a:t>‹#›</a:t>
            </a:fld>
            <a:endParaRPr lang="hu-HU"/>
          </a:p>
        </p:txBody>
      </p:sp>
    </p:spTree>
  </p:cSld>
  <p:clrMapOvr>
    <a:masterClrMapping/>
  </p:clrMapOvr>
  <p:transition spd="slow" advClick="0"/>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C977D33D-8106-49AB-BAD7-FFB6D9E2748B}" type="slidenum">
              <a:rPr lang="hu-HU" smtClean="0"/>
              <a:pPr/>
              <a:t>‹#›</a:t>
            </a:fld>
            <a:endParaRPr lang="hu-H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15F02006-C084-4E76-9E15-4C36CD96B81E}" type="slidenum">
              <a:rPr lang="hu-HU" smtClean="0"/>
              <a:pPr/>
              <a:t>‹#›</a:t>
            </a:fld>
            <a:endParaRPr lang="hu-H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EE93EF4-2D7F-46CE-A703-148F216D15E0}" type="slidenum">
              <a:rPr lang="hu-HU" smtClean="0"/>
              <a:pPr/>
              <a:t>‹#›</a:t>
            </a:fld>
            <a:endParaRPr lang="hu-H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1DA3EEF6-213A-461C-A686-98F36F2D3539}" type="slidenum">
              <a:rPr lang="hu-HU" smtClean="0"/>
              <a:pPr/>
              <a:t>‹#›</a:t>
            </a:fld>
            <a:endParaRPr lang="hu-H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D121965-43A7-4A4E-BF79-DDC98207B39B}" type="slidenum">
              <a:rPr lang="hu-HU" smtClean="0"/>
              <a:pPr/>
              <a:t>‹#›</a:t>
            </a:fld>
            <a:endParaRPr lang="hu-H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9" name="Téglalap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Cím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hu-HU" smtClean="0"/>
              <a:t>Mintacím szerkesztése</a:t>
            </a:r>
            <a:endParaRPr kumimoji="0" lang="en-US"/>
          </a:p>
        </p:txBody>
      </p:sp>
      <p:sp>
        <p:nvSpPr>
          <p:cNvPr id="3" name="Alcím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hu-HU" smtClean="0"/>
              <a:t>Alcím mintájának szerkesztése</a:t>
            </a:r>
            <a:endParaRPr kumimoji="0" lang="en-US"/>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E9C3A4E3-CFC8-49B0-8619-130A37473CED}" type="slidenum">
              <a:rPr lang="hu-HU" smtClean="0"/>
              <a:pPr/>
              <a:t>‹#›</a:t>
            </a:fld>
            <a:endParaRPr lang="hu-HU"/>
          </a:p>
        </p:txBody>
      </p:sp>
      <p:sp>
        <p:nvSpPr>
          <p:cNvPr id="10" name="Téglalap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457200" y="155448"/>
            <a:ext cx="8229600" cy="1252728"/>
          </a:xfrm>
        </p:spPr>
        <p:txBody>
          <a:bodyPr/>
          <a:lstStyle>
            <a:extLst/>
          </a:lstStyle>
          <a:p>
            <a:r>
              <a:rPr kumimoji="0" lang="hu-HU" smtClean="0"/>
              <a:t>Mintacím szerkesztése</a:t>
            </a:r>
            <a:endParaRPr kumimoji="0" lang="en-US"/>
          </a:p>
        </p:txBody>
      </p:sp>
      <p:sp>
        <p:nvSpPr>
          <p:cNvPr id="3" name="Tartalom helye 2"/>
          <p:cNvSpPr>
            <a:spLocks noGrp="1"/>
          </p:cNvSpPr>
          <p:nvPr>
            <p:ph idx="1"/>
          </p:nvPr>
        </p:nvSpPr>
        <p:spPr/>
        <p:txBody>
          <a:bodyPr/>
          <a:lstStyle>
            <a:extLs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CBC6E84-7A10-4FA4-B68E-DF6EEF158798}" type="slidenum">
              <a:rPr lang="hu-HU" smtClean="0"/>
              <a:pPr/>
              <a:t>‹#›</a:t>
            </a:fld>
            <a:endParaRPr lang="hu-H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sp>
        <p:nvSpPr>
          <p:cNvPr id="9" name="Téglalap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Téglalap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Cím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hu-HU" smtClean="0"/>
              <a:t>Mintacím szerkesztése</a:t>
            </a:r>
            <a:endParaRPr kumimoji="0" lang="en-US"/>
          </a:p>
        </p:txBody>
      </p:sp>
      <p:sp>
        <p:nvSpPr>
          <p:cNvPr id="3" name="Szöveg helye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hu-HU" smtClean="0"/>
              <a:t>Mintaszöveg szerkesztése</a:t>
            </a:r>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0BC0E24-14BB-4E30-B0E7-058B8505D29F}" type="slidenum">
              <a:rPr lang="hu-HU" smtClean="0"/>
              <a:pPr/>
              <a:t>‹#›</a:t>
            </a:fld>
            <a:endParaRPr lang="hu-HU"/>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extLst/>
          </a:lstStyle>
          <a:p>
            <a:r>
              <a:rPr kumimoji="0" lang="hu-HU" smtClean="0"/>
              <a:t>Mintacím szerkesztése</a:t>
            </a:r>
            <a:endParaRPr kumimoji="0" lang="en-US"/>
          </a:p>
        </p:txBody>
      </p:sp>
      <p:sp>
        <p:nvSpPr>
          <p:cNvPr id="3" name="Tartalom helye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Tartalom helye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5" name="Dátum helye 4"/>
          <p:cNvSpPr>
            <a:spLocks noGrp="1"/>
          </p:cNvSpPr>
          <p:nvPr>
            <p:ph type="dt" sz="half" idx="10"/>
          </p:nvPr>
        </p:nvSpPr>
        <p:spPr/>
        <p:txBody>
          <a:bodyPr/>
          <a:lstStyle/>
          <a:p>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EE2D5B93-3F24-46EF-8733-B1C5571446D1}" type="slidenum">
              <a:rPr lang="hu-HU" smtClean="0"/>
              <a:pPr/>
              <a:t>‹#›</a:t>
            </a:fld>
            <a:endParaRPr lang="hu-H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extLst/>
          </a:lstStyle>
          <a:p>
            <a:r>
              <a:rPr kumimoji="0" lang="hu-HU" smtClean="0"/>
              <a:t>Mintacím szerkesztése</a:t>
            </a:r>
            <a:endParaRPr kumimoji="0" lang="en-US"/>
          </a:p>
        </p:txBody>
      </p:sp>
      <p:sp>
        <p:nvSpPr>
          <p:cNvPr id="3" name="Szöveg helye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hu-HU" smtClean="0"/>
              <a:t>Mintaszöveg szerkesztése</a:t>
            </a:r>
          </a:p>
        </p:txBody>
      </p:sp>
      <p:sp>
        <p:nvSpPr>
          <p:cNvPr id="4" name="Tartalom helye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5" name="Szöveg helye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hu-HU" smtClean="0"/>
              <a:t>Mintaszöveg szerkesztése</a:t>
            </a:r>
          </a:p>
        </p:txBody>
      </p:sp>
      <p:sp>
        <p:nvSpPr>
          <p:cNvPr id="6" name="Tartalom helye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7" name="Dátum helye 6"/>
          <p:cNvSpPr>
            <a:spLocks noGrp="1"/>
          </p:cNvSpPr>
          <p:nvPr>
            <p:ph type="dt" sz="half" idx="10"/>
          </p:nvPr>
        </p:nvSpPr>
        <p:spPr/>
        <p:txBody>
          <a:bodyPr/>
          <a:lstStyle/>
          <a:p>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FE1BFEAC-7661-4699-9FD9-EBCC8AF357DB}"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lvl1pPr>
              <a:defRPr/>
            </a:lvl1pPr>
          </a:lstStyle>
          <a:p>
            <a:endParaRPr lang="hu-HU"/>
          </a:p>
        </p:txBody>
      </p:sp>
      <p:sp>
        <p:nvSpPr>
          <p:cNvPr id="8" name="Élőláb helye 7"/>
          <p:cNvSpPr>
            <a:spLocks noGrp="1"/>
          </p:cNvSpPr>
          <p:nvPr>
            <p:ph type="ftr" sz="quarter" idx="11"/>
          </p:nvPr>
        </p:nvSpPr>
        <p:spPr/>
        <p:txBody>
          <a:bodyPr/>
          <a:lstStyle>
            <a:lvl1pPr>
              <a:defRPr/>
            </a:lvl1pPr>
          </a:lstStyle>
          <a:p>
            <a:endParaRPr lang="hu-HU"/>
          </a:p>
        </p:txBody>
      </p:sp>
      <p:sp>
        <p:nvSpPr>
          <p:cNvPr id="9" name="Dia számának helye 8"/>
          <p:cNvSpPr>
            <a:spLocks noGrp="1"/>
          </p:cNvSpPr>
          <p:nvPr>
            <p:ph type="sldNum" sz="quarter" idx="12"/>
          </p:nvPr>
        </p:nvSpPr>
        <p:spPr/>
        <p:txBody>
          <a:bodyPr/>
          <a:lstStyle>
            <a:lvl1pPr>
              <a:defRPr/>
            </a:lvl1pPr>
          </a:lstStyle>
          <a:p>
            <a:fld id="{FE1BFEAC-7661-4699-9FD9-EBCC8AF357DB}" type="slidenum">
              <a:rPr lang="hu-HU"/>
              <a:pPr/>
              <a:t>‹#›</a:t>
            </a:fld>
            <a:endParaRPr lang="hu-HU"/>
          </a:p>
        </p:txBody>
      </p:sp>
    </p:spTree>
  </p:cSld>
  <p:clrMapOvr>
    <a:masterClrMapping/>
  </p:clrMapOvr>
  <p:transition spd="slow" advClick="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extLst/>
          </a:lstStyle>
          <a:p>
            <a:r>
              <a:rPr kumimoji="0" lang="hu-HU" smtClean="0"/>
              <a:t>Mintacím szerkesztése</a:t>
            </a:r>
            <a:endParaRPr kumimoji="0" lang="en-US"/>
          </a:p>
        </p:txBody>
      </p:sp>
      <p:sp>
        <p:nvSpPr>
          <p:cNvPr id="3" name="Dátum helye 2"/>
          <p:cNvSpPr>
            <a:spLocks noGrp="1"/>
          </p:cNvSpPr>
          <p:nvPr>
            <p:ph type="dt" sz="half" idx="10"/>
          </p:nvPr>
        </p:nvSpPr>
        <p:spPr/>
        <p:txBody>
          <a:bodyPr/>
          <a:lstStyle/>
          <a:p>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AA3B7D30-029C-4286-82EC-B0520FAB7B61}" type="slidenum">
              <a:rPr lang="hu-HU" smtClean="0"/>
              <a:pPr/>
              <a:t>‹#›</a:t>
            </a:fld>
            <a:endParaRPr lang="hu-H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C977D33D-8106-49AB-BAD7-FFB6D9E2748B}" type="slidenum">
              <a:rPr lang="hu-HU" smtClean="0"/>
              <a:pPr/>
              <a:t>‹#›</a:t>
            </a:fld>
            <a:endParaRPr lang="hu-H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hu-HU" smtClean="0"/>
              <a:t>Mintacím szerkesztése</a:t>
            </a:r>
            <a:endParaRPr kumimoji="0" lang="en-US"/>
          </a:p>
        </p:txBody>
      </p:sp>
      <p:sp>
        <p:nvSpPr>
          <p:cNvPr id="3" name="Tartalom helye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Szöveg helye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hu-HU" smtClean="0"/>
              <a:t>Mintaszöveg szerkesztése</a:t>
            </a:r>
          </a:p>
        </p:txBody>
      </p:sp>
      <p:sp>
        <p:nvSpPr>
          <p:cNvPr id="5" name="Dátum helye 4"/>
          <p:cNvSpPr>
            <a:spLocks noGrp="1"/>
          </p:cNvSpPr>
          <p:nvPr>
            <p:ph type="dt" sz="half" idx="10"/>
          </p:nvPr>
        </p:nvSpPr>
        <p:spPr/>
        <p:txBody>
          <a:bodyPr/>
          <a:lstStyle/>
          <a:p>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15F02006-C084-4E76-9E15-4C36CD96B81E}" type="slidenum">
              <a:rPr lang="hu-HU" smtClean="0"/>
              <a:pPr/>
              <a:t>‹#›</a:t>
            </a:fld>
            <a:endParaRPr lang="hu-HU"/>
          </a:p>
        </p:txBody>
      </p:sp>
      <p:sp>
        <p:nvSpPr>
          <p:cNvPr id="12" name="Téglalap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Téglalap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hu-HU" smtClean="0"/>
              <a:t>Mintacím szerkesztése</a:t>
            </a:r>
            <a:endParaRPr kumimoji="0" lang="en-US"/>
          </a:p>
        </p:txBody>
      </p:sp>
      <p:sp>
        <p:nvSpPr>
          <p:cNvPr id="3" name="Kép helye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hu-HU" smtClean="0"/>
              <a:t>Kép beszúrásához kattintson az ikonra</a:t>
            </a:r>
            <a:endParaRPr kumimoji="0" lang="en-US" dirty="0"/>
          </a:p>
        </p:txBody>
      </p:sp>
      <p:sp>
        <p:nvSpPr>
          <p:cNvPr id="4" name="Szöveg helye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hu-HU" smtClean="0"/>
              <a:t>Mintaszöveg szerkesztése</a:t>
            </a:r>
          </a:p>
        </p:txBody>
      </p:sp>
      <p:sp>
        <p:nvSpPr>
          <p:cNvPr id="5" name="Dátum helye 4"/>
          <p:cNvSpPr>
            <a:spLocks noGrp="1"/>
          </p:cNvSpPr>
          <p:nvPr>
            <p:ph type="dt" sz="half" idx="10"/>
          </p:nvPr>
        </p:nvSpPr>
        <p:spPr>
          <a:xfrm>
            <a:off x="164592" y="1170432"/>
            <a:ext cx="2523744" cy="201168"/>
          </a:xfrm>
        </p:spPr>
        <p:txBody>
          <a:bodyPr/>
          <a:lstStyle/>
          <a:p>
            <a:endParaRPr lang="hu-HU"/>
          </a:p>
        </p:txBody>
      </p:sp>
      <p:sp>
        <p:nvSpPr>
          <p:cNvPr id="11" name="Téglalap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Téglalap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Élőláb helye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hu-HU"/>
          </a:p>
        </p:txBody>
      </p:sp>
      <p:sp>
        <p:nvSpPr>
          <p:cNvPr id="7" name="Dia számának helye 6"/>
          <p:cNvSpPr>
            <a:spLocks noGrp="1"/>
          </p:cNvSpPr>
          <p:nvPr>
            <p:ph type="sldNum" sz="quarter" idx="12"/>
          </p:nvPr>
        </p:nvSpPr>
        <p:spPr>
          <a:xfrm>
            <a:off x="8339328" y="1170432"/>
            <a:ext cx="733864" cy="201168"/>
          </a:xfrm>
        </p:spPr>
        <p:txBody>
          <a:bodyPr/>
          <a:lstStyle/>
          <a:p>
            <a:fld id="{AEE93EF4-2D7F-46CE-A703-148F216D15E0}" type="slidenum">
              <a:rPr lang="hu-HU" smtClean="0"/>
              <a:pPr/>
              <a:t>‹#›</a:t>
            </a:fld>
            <a:endParaRPr lang="hu-H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extLst/>
          </a:lstStyle>
          <a:p>
            <a:r>
              <a:rPr kumimoji="0" lang="hu-HU" smtClean="0"/>
              <a:t>Mintacím szerkesztése</a:t>
            </a:r>
            <a:endParaRPr kumimoji="0" lang="en-US"/>
          </a:p>
        </p:txBody>
      </p:sp>
      <p:sp>
        <p:nvSpPr>
          <p:cNvPr id="3" name="Függőleges szöveg helye 2"/>
          <p:cNvSpPr>
            <a:spLocks noGrp="1"/>
          </p:cNvSpPr>
          <p:nvPr>
            <p:ph type="body" orient="vert" idx="1"/>
          </p:nvPr>
        </p:nvSpPr>
        <p:spPr/>
        <p:txBody>
          <a:bodyPr vert="eaVert"/>
          <a:lstStyle>
            <a:extLs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1DA3EEF6-213A-461C-A686-98F36F2D3539}" type="slidenum">
              <a:rPr lang="hu-HU" smtClean="0"/>
              <a:pPr/>
              <a:t>‹#›</a:t>
            </a:fld>
            <a:endParaRPr lang="hu-H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spTree>
      <p:nvGrpSpPr>
        <p:cNvPr id="1" name=""/>
        <p:cNvGrpSpPr/>
        <p:nvPr/>
      </p:nvGrpSpPr>
      <p:grpSpPr>
        <a:xfrm>
          <a:off x="0" y="0"/>
          <a:ext cx="0" cy="0"/>
          <a:chOff x="0" y="0"/>
          <a:chExt cx="0" cy="0"/>
        </a:xfrm>
      </p:grpSpPr>
      <p:sp>
        <p:nvSpPr>
          <p:cNvPr id="9" name="Téglalap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Téglalap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Függőleges cím 1"/>
          <p:cNvSpPr>
            <a:spLocks noGrp="1"/>
          </p:cNvSpPr>
          <p:nvPr>
            <p:ph type="title" orient="vert"/>
          </p:nvPr>
        </p:nvSpPr>
        <p:spPr>
          <a:xfrm>
            <a:off x="6781800" y="274640"/>
            <a:ext cx="1905000" cy="5851525"/>
          </a:xfrm>
        </p:spPr>
        <p:txBody>
          <a:bodyPr vert="eaVert"/>
          <a:lstStyle>
            <a:extLst/>
          </a:lstStyle>
          <a:p>
            <a:r>
              <a:rPr kumimoji="0" lang="hu-HU" smtClean="0"/>
              <a:t>Mintacím szerkesztése</a:t>
            </a:r>
            <a:endParaRPr kumimoji="0" lang="en-US"/>
          </a:p>
        </p:txBody>
      </p:sp>
      <p:sp>
        <p:nvSpPr>
          <p:cNvPr id="3" name="Függőleges szöveg helye 2"/>
          <p:cNvSpPr>
            <a:spLocks noGrp="1"/>
          </p:cNvSpPr>
          <p:nvPr>
            <p:ph type="body" orient="vert" idx="1"/>
          </p:nvPr>
        </p:nvSpPr>
        <p:spPr>
          <a:xfrm>
            <a:off x="457200" y="304800"/>
            <a:ext cx="6019800" cy="5851525"/>
          </a:xfrm>
        </p:spPr>
        <p:txBody>
          <a:bodyPr vert="eaVert"/>
          <a:lstStyle>
            <a:extLs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a:xfrm>
            <a:off x="2640597" y="6377459"/>
            <a:ext cx="3836404" cy="365125"/>
          </a:xfrm>
        </p:spPr>
        <p:txBody>
          <a:bodyPr/>
          <a:lstStyle/>
          <a:p>
            <a:endParaRPr lang="hu-HU"/>
          </a:p>
        </p:txBody>
      </p:sp>
      <p:sp>
        <p:nvSpPr>
          <p:cNvPr id="6" name="Dia számának helye 5"/>
          <p:cNvSpPr>
            <a:spLocks noGrp="1"/>
          </p:cNvSpPr>
          <p:nvPr>
            <p:ph type="sldNum" sz="quarter" idx="12"/>
          </p:nvPr>
        </p:nvSpPr>
        <p:spPr/>
        <p:txBody>
          <a:bodyPr/>
          <a:lstStyle/>
          <a:p>
            <a:fld id="{0D121965-43A7-4A4E-BF79-DDC98207B39B}" type="slidenum">
              <a:rPr lang="hu-HU" smtClean="0"/>
              <a:pPr/>
              <a:t>‹#›</a:t>
            </a:fld>
            <a:endParaRPr lang="hu-H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E9C3A4E3-CFC8-49B0-8619-130A37473CED}" type="slidenum">
              <a:rPr lang="hu-HU" smtClean="0"/>
              <a:pPr/>
              <a:t>‹#›</a:t>
            </a:fld>
            <a:endParaRPr lang="hu-H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CBC6E84-7A10-4FA4-B68E-DF6EEF158798}" type="slidenum">
              <a:rPr lang="hu-HU" smtClean="0"/>
              <a:pPr/>
              <a:t>‹#›</a:t>
            </a:fld>
            <a:endParaRPr lang="hu-H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0BC0E24-14BB-4E30-B0E7-058B8505D29F}" type="slidenum">
              <a:rPr lang="hu-HU" smtClean="0"/>
              <a:pPr/>
              <a:t>‹#›</a:t>
            </a:fld>
            <a:endParaRPr lang="hu-HU"/>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EE2D5B93-3F24-46EF-8733-B1C5571446D1}"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lvl1pPr>
              <a:defRPr/>
            </a:lvl1pPr>
          </a:lstStyle>
          <a:p>
            <a:endParaRPr lang="hu-HU"/>
          </a:p>
        </p:txBody>
      </p:sp>
      <p:sp>
        <p:nvSpPr>
          <p:cNvPr id="4" name="Élőláb helye 3"/>
          <p:cNvSpPr>
            <a:spLocks noGrp="1"/>
          </p:cNvSpPr>
          <p:nvPr>
            <p:ph type="ftr" sz="quarter" idx="11"/>
          </p:nvPr>
        </p:nvSpPr>
        <p:spPr/>
        <p:txBody>
          <a:bodyPr/>
          <a:lstStyle>
            <a:lvl1pPr>
              <a:defRPr/>
            </a:lvl1pPr>
          </a:lstStyle>
          <a:p>
            <a:endParaRPr lang="hu-HU"/>
          </a:p>
        </p:txBody>
      </p:sp>
      <p:sp>
        <p:nvSpPr>
          <p:cNvPr id="5" name="Dia számának helye 4"/>
          <p:cNvSpPr>
            <a:spLocks noGrp="1"/>
          </p:cNvSpPr>
          <p:nvPr>
            <p:ph type="sldNum" sz="quarter" idx="12"/>
          </p:nvPr>
        </p:nvSpPr>
        <p:spPr/>
        <p:txBody>
          <a:bodyPr/>
          <a:lstStyle>
            <a:lvl1pPr>
              <a:defRPr/>
            </a:lvl1pPr>
          </a:lstStyle>
          <a:p>
            <a:fld id="{AA3B7D30-029C-4286-82EC-B0520FAB7B61}" type="slidenum">
              <a:rPr lang="hu-HU"/>
              <a:pPr/>
              <a:t>‹#›</a:t>
            </a:fld>
            <a:endParaRPr lang="hu-HU"/>
          </a:p>
        </p:txBody>
      </p:sp>
    </p:spTree>
  </p:cSld>
  <p:clrMapOvr>
    <a:masterClrMapping/>
  </p:clrMapOvr>
  <p:transition spd="slow" advClick="0"/>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FE1BFEAC-7661-4699-9FD9-EBCC8AF357DB}" type="slidenum">
              <a:rPr lang="hu-HU" smtClean="0"/>
              <a:pPr/>
              <a:t>‹#›</a:t>
            </a:fld>
            <a:endParaRPr lang="hu-H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AA3B7D30-029C-4286-82EC-B0520FAB7B61}" type="slidenum">
              <a:rPr lang="hu-HU" smtClean="0"/>
              <a:pPr/>
              <a:t>‹#›</a:t>
            </a:fld>
            <a:endParaRPr lang="hu-HU"/>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C977D33D-8106-49AB-BAD7-FFB6D9E2748B}" type="slidenum">
              <a:rPr lang="hu-HU" smtClean="0"/>
              <a:pPr/>
              <a:t>‹#›</a:t>
            </a:fld>
            <a:endParaRPr lang="hu-H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15F02006-C084-4E76-9E15-4C36CD96B81E}" type="slidenum">
              <a:rPr lang="hu-HU" smtClean="0"/>
              <a:pPr/>
              <a:t>‹#›</a:t>
            </a:fld>
            <a:endParaRPr lang="hu-HU"/>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EE93EF4-2D7F-46CE-A703-148F216D15E0}" type="slidenum">
              <a:rPr lang="hu-HU" smtClean="0"/>
              <a:pPr/>
              <a:t>‹#›</a:t>
            </a:fld>
            <a:endParaRPr lang="hu-HU"/>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1DA3EEF6-213A-461C-A686-98F36F2D3539}" type="slidenum">
              <a:rPr lang="hu-HU" smtClean="0"/>
              <a:pPr/>
              <a:t>‹#›</a:t>
            </a:fld>
            <a:endParaRPr lang="hu-HU"/>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D121965-43A7-4A4E-BF79-DDC98207B39B}" type="slidenum">
              <a:rPr lang="hu-HU" smtClean="0"/>
              <a:pPr/>
              <a:t>‹#›</a:t>
            </a:fld>
            <a:endParaRPr lang="hu-HU"/>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hu-HU">
                <a:solidFill>
                  <a:srgbClr val="FFFFFF"/>
                </a:solidFill>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hu-HU">
                <a:solidFill>
                  <a:srgbClr val="FFFFFF"/>
                </a:solidFill>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hu-HU">
                <a:solidFill>
                  <a:srgbClr val="FFFFFF"/>
                </a:solidFill>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hu-HU">
                <a:solidFill>
                  <a:srgbClr val="FFFFFF"/>
                </a:solidFill>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hu-HU">
                <a:solidFill>
                  <a:srgbClr val="FFFFFF"/>
                </a:solidFill>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hu-HU">
                <a:solidFill>
                  <a:srgbClr val="FFFFFF"/>
                </a:solidFill>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hu-HU">
                <a:solidFill>
                  <a:srgbClr val="FFFFFF"/>
                </a:solidFill>
              </a:endParaRPr>
            </a:p>
          </p:txBody>
        </p:sp>
      </p:grpSp>
      <p:sp>
        <p:nvSpPr>
          <p:cNvPr id="11274" name="Rectangle 10"/>
          <p:cNvSpPr>
            <a:spLocks noGrp="1" noChangeArrowheads="1"/>
          </p:cNvSpPr>
          <p:nvPr>
            <p:ph type="ctrTitle" sz="quarter"/>
          </p:nvPr>
        </p:nvSpPr>
        <p:spPr>
          <a:xfrm>
            <a:off x="685800" y="1873250"/>
            <a:ext cx="7772400" cy="1555750"/>
          </a:xfrm>
        </p:spPr>
        <p:txBody>
          <a:bodyPr/>
          <a:lstStyle>
            <a:lvl1pPr>
              <a:defRPr sz="4800"/>
            </a:lvl1pPr>
          </a:lstStyle>
          <a:p>
            <a:r>
              <a:rPr lang="hu-HU"/>
              <a:t>Mintacím szerkesztése</a:t>
            </a:r>
          </a:p>
        </p:txBody>
      </p:sp>
      <p:sp>
        <p:nvSpPr>
          <p:cNvPr id="11275"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hu-HU"/>
              <a:t>Alcím mintájának szerkesztése</a:t>
            </a:r>
          </a:p>
        </p:txBody>
      </p:sp>
      <p:sp>
        <p:nvSpPr>
          <p:cNvPr id="12" name="Rectangle 12"/>
          <p:cNvSpPr>
            <a:spLocks noGrp="1" noChangeArrowheads="1"/>
          </p:cNvSpPr>
          <p:nvPr>
            <p:ph type="dt" sz="quarter" idx="10"/>
          </p:nvPr>
        </p:nvSpPr>
        <p:spPr/>
        <p:txBody>
          <a:bodyPr/>
          <a:lstStyle>
            <a:lvl1pPr>
              <a:defRPr/>
            </a:lvl1pPr>
          </a:lstStyle>
          <a:p>
            <a:pPr>
              <a:buClr>
                <a:srgbClr val="B2B2B2"/>
              </a:buClr>
              <a:defRPr/>
            </a:pPr>
            <a:endParaRPr lang="hu-HU">
              <a:solidFill>
                <a:srgbClr val="FFFFFF"/>
              </a:solidFill>
            </a:endParaRPr>
          </a:p>
        </p:txBody>
      </p:sp>
      <p:sp>
        <p:nvSpPr>
          <p:cNvPr id="13" name="Rectangle 13"/>
          <p:cNvSpPr>
            <a:spLocks noGrp="1" noChangeArrowheads="1"/>
          </p:cNvSpPr>
          <p:nvPr>
            <p:ph type="ftr" sz="quarter" idx="11"/>
          </p:nvPr>
        </p:nvSpPr>
        <p:spPr/>
        <p:txBody>
          <a:bodyPr/>
          <a:lstStyle>
            <a:lvl1pPr>
              <a:defRPr/>
            </a:lvl1pPr>
          </a:lstStyle>
          <a:p>
            <a:pPr>
              <a:buClr>
                <a:srgbClr val="B2B2B2"/>
              </a:buClr>
              <a:defRPr/>
            </a:pPr>
            <a:endParaRPr lang="hu-HU">
              <a:solidFill>
                <a:srgbClr val="FFFFFF"/>
              </a:solidFill>
            </a:endParaRPr>
          </a:p>
        </p:txBody>
      </p:sp>
      <p:sp>
        <p:nvSpPr>
          <p:cNvPr id="14" name="Rectangle 14"/>
          <p:cNvSpPr>
            <a:spLocks noGrp="1" noChangeArrowheads="1"/>
          </p:cNvSpPr>
          <p:nvPr>
            <p:ph type="sldNum" sz="quarter" idx="12"/>
          </p:nvPr>
        </p:nvSpPr>
        <p:spPr/>
        <p:txBody>
          <a:bodyPr/>
          <a:lstStyle>
            <a:lvl1pPr>
              <a:defRPr/>
            </a:lvl1pPr>
          </a:lstStyle>
          <a:p>
            <a:pPr>
              <a:buClr>
                <a:srgbClr val="B2B2B2"/>
              </a:buClr>
              <a:defRPr/>
            </a:pPr>
            <a:fld id="{209E51A3-609B-4AA9-AFE5-05FD181DB99B}" type="slidenum">
              <a:rPr lang="hu-HU">
                <a:solidFill>
                  <a:srgbClr val="FFFFFF"/>
                </a:solidFill>
              </a:rPr>
              <a:pPr>
                <a:buClr>
                  <a:srgbClr val="B2B2B2"/>
                </a:buClr>
                <a:defRPr/>
              </a:pPr>
              <a:t>‹#›</a:t>
            </a:fld>
            <a:endParaRPr lang="hu-HU">
              <a:solidFill>
                <a:srgbClr val="FFFFFF"/>
              </a:solidFill>
            </a:endParaRPr>
          </a:p>
        </p:txBody>
      </p:sp>
    </p:spTree>
    <p:extLst>
      <p:ext uri="{BB962C8B-B14F-4D97-AF65-F5344CB8AC3E}">
        <p14:creationId xmlns:p14="http://schemas.microsoft.com/office/powerpoint/2010/main" val="3467944493"/>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12"/>
          <p:cNvSpPr>
            <a:spLocks noGrp="1" noChangeArrowheads="1"/>
          </p:cNvSpPr>
          <p:nvPr>
            <p:ph type="dt" sz="half" idx="10"/>
          </p:nvPr>
        </p:nvSpPr>
        <p:spPr>
          <a:ln/>
        </p:spPr>
        <p:txBody>
          <a:bodyPr/>
          <a:lstStyle>
            <a:lvl1pPr>
              <a:defRPr/>
            </a:lvl1pPr>
          </a:lstStyle>
          <a:p>
            <a:pPr>
              <a:buClr>
                <a:srgbClr val="B2B2B2"/>
              </a:buClr>
              <a:defRPr/>
            </a:pPr>
            <a:endParaRPr lang="hu-HU">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buClr>
                <a:srgbClr val="B2B2B2"/>
              </a:buClr>
              <a:defRPr/>
            </a:pPr>
            <a:endParaRPr lang="hu-HU">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buClr>
                <a:srgbClr val="B2B2B2"/>
              </a:buClr>
              <a:defRPr/>
            </a:pPr>
            <a:fld id="{ABA8D24C-A68E-44A1-8245-516A47342883}" type="slidenum">
              <a:rPr lang="hu-HU">
                <a:solidFill>
                  <a:srgbClr val="FFFFFF"/>
                </a:solidFill>
              </a:rPr>
              <a:pPr>
                <a:buClr>
                  <a:srgbClr val="B2B2B2"/>
                </a:buClr>
                <a:defRPr/>
              </a:pPr>
              <a:t>‹#›</a:t>
            </a:fld>
            <a:endParaRPr lang="hu-HU">
              <a:solidFill>
                <a:srgbClr val="FFFFFF"/>
              </a:solidFill>
            </a:endParaRPr>
          </a:p>
        </p:txBody>
      </p:sp>
    </p:spTree>
    <p:extLst>
      <p:ext uri="{BB962C8B-B14F-4D97-AF65-F5344CB8AC3E}">
        <p14:creationId xmlns:p14="http://schemas.microsoft.com/office/powerpoint/2010/main" val="664189896"/>
      </p:ext>
    </p:extLst>
  </p:cSld>
  <p:clrMapOvr>
    <a:masterClrMapping/>
  </p:clrMapOvr>
  <p:transition spd="slow" advClick="0"/>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12"/>
          <p:cNvSpPr>
            <a:spLocks noGrp="1" noChangeArrowheads="1"/>
          </p:cNvSpPr>
          <p:nvPr>
            <p:ph type="dt" sz="half" idx="10"/>
          </p:nvPr>
        </p:nvSpPr>
        <p:spPr>
          <a:ln/>
        </p:spPr>
        <p:txBody>
          <a:bodyPr/>
          <a:lstStyle>
            <a:lvl1pPr>
              <a:defRPr/>
            </a:lvl1pPr>
          </a:lstStyle>
          <a:p>
            <a:pPr>
              <a:buClr>
                <a:srgbClr val="B2B2B2"/>
              </a:buClr>
              <a:defRPr/>
            </a:pPr>
            <a:endParaRPr lang="hu-HU">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buClr>
                <a:srgbClr val="B2B2B2"/>
              </a:buClr>
              <a:defRPr/>
            </a:pPr>
            <a:endParaRPr lang="hu-HU">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buClr>
                <a:srgbClr val="B2B2B2"/>
              </a:buClr>
              <a:defRPr/>
            </a:pPr>
            <a:fld id="{2A530AD9-11EC-4A7D-9313-F99934B0D74E}" type="slidenum">
              <a:rPr lang="hu-HU">
                <a:solidFill>
                  <a:srgbClr val="FFFFFF"/>
                </a:solidFill>
              </a:rPr>
              <a:pPr>
                <a:buClr>
                  <a:srgbClr val="B2B2B2"/>
                </a:buClr>
                <a:defRPr/>
              </a:pPr>
              <a:t>‹#›</a:t>
            </a:fld>
            <a:endParaRPr lang="hu-HU">
              <a:solidFill>
                <a:srgbClr val="FFFFFF"/>
              </a:solidFill>
            </a:endParaRPr>
          </a:p>
        </p:txBody>
      </p:sp>
    </p:spTree>
    <p:extLst>
      <p:ext uri="{BB962C8B-B14F-4D97-AF65-F5344CB8AC3E}">
        <p14:creationId xmlns:p14="http://schemas.microsoft.com/office/powerpoint/2010/main" val="3590224858"/>
      </p:ext>
    </p:extLst>
  </p:cSld>
  <p:clrMapOvr>
    <a:masterClrMapping/>
  </p:clrMapOvr>
  <p:transition spd="slow"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endParaRPr lang="hu-HU"/>
          </a:p>
        </p:txBody>
      </p:sp>
      <p:sp>
        <p:nvSpPr>
          <p:cNvPr id="3" name="Élőláb helye 2"/>
          <p:cNvSpPr>
            <a:spLocks noGrp="1"/>
          </p:cNvSpPr>
          <p:nvPr>
            <p:ph type="ftr" sz="quarter" idx="11"/>
          </p:nvPr>
        </p:nvSpPr>
        <p:spPr/>
        <p:txBody>
          <a:bodyPr/>
          <a:lstStyle>
            <a:lvl1pPr>
              <a:defRPr/>
            </a:lvl1pPr>
          </a:lstStyle>
          <a:p>
            <a:endParaRPr lang="hu-HU"/>
          </a:p>
        </p:txBody>
      </p:sp>
      <p:sp>
        <p:nvSpPr>
          <p:cNvPr id="4" name="Dia számának helye 3"/>
          <p:cNvSpPr>
            <a:spLocks noGrp="1"/>
          </p:cNvSpPr>
          <p:nvPr>
            <p:ph type="sldNum" sz="quarter" idx="12"/>
          </p:nvPr>
        </p:nvSpPr>
        <p:spPr/>
        <p:txBody>
          <a:bodyPr/>
          <a:lstStyle>
            <a:lvl1pPr>
              <a:defRPr/>
            </a:lvl1pPr>
          </a:lstStyle>
          <a:p>
            <a:fld id="{C977D33D-8106-49AB-BAD7-FFB6D9E2748B}" type="slidenum">
              <a:rPr lang="hu-HU"/>
              <a:pPr/>
              <a:t>‹#›</a:t>
            </a:fld>
            <a:endParaRPr lang="hu-HU"/>
          </a:p>
        </p:txBody>
      </p:sp>
    </p:spTree>
  </p:cSld>
  <p:clrMapOvr>
    <a:masterClrMapping/>
  </p:clrMapOvr>
  <p:transition spd="slow" advClick="0"/>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12"/>
          <p:cNvSpPr>
            <a:spLocks noGrp="1" noChangeArrowheads="1"/>
          </p:cNvSpPr>
          <p:nvPr>
            <p:ph type="dt" sz="half" idx="10"/>
          </p:nvPr>
        </p:nvSpPr>
        <p:spPr>
          <a:ln/>
        </p:spPr>
        <p:txBody>
          <a:bodyPr/>
          <a:lstStyle>
            <a:lvl1pPr>
              <a:defRPr/>
            </a:lvl1pPr>
          </a:lstStyle>
          <a:p>
            <a:pPr>
              <a:buClr>
                <a:srgbClr val="B2B2B2"/>
              </a:buClr>
              <a:defRPr/>
            </a:pPr>
            <a:endParaRPr lang="hu-HU">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buClr>
                <a:srgbClr val="B2B2B2"/>
              </a:buClr>
              <a:defRPr/>
            </a:pPr>
            <a:endParaRPr lang="hu-HU">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buClr>
                <a:srgbClr val="B2B2B2"/>
              </a:buClr>
              <a:defRPr/>
            </a:pPr>
            <a:fld id="{0B47524A-2096-44DD-ADFE-A43F6DBCFBC7}" type="slidenum">
              <a:rPr lang="hu-HU">
                <a:solidFill>
                  <a:srgbClr val="FFFFFF"/>
                </a:solidFill>
              </a:rPr>
              <a:pPr>
                <a:buClr>
                  <a:srgbClr val="B2B2B2"/>
                </a:buClr>
                <a:defRPr/>
              </a:pPr>
              <a:t>‹#›</a:t>
            </a:fld>
            <a:endParaRPr lang="hu-HU">
              <a:solidFill>
                <a:srgbClr val="FFFFFF"/>
              </a:solidFill>
            </a:endParaRPr>
          </a:p>
        </p:txBody>
      </p:sp>
    </p:spTree>
    <p:extLst>
      <p:ext uri="{BB962C8B-B14F-4D97-AF65-F5344CB8AC3E}">
        <p14:creationId xmlns:p14="http://schemas.microsoft.com/office/powerpoint/2010/main" val="742460147"/>
      </p:ext>
    </p:extLst>
  </p:cSld>
  <p:clrMapOvr>
    <a:masterClrMapping/>
  </p:clrMapOvr>
  <p:transition spd="slow" advClick="0"/>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12"/>
          <p:cNvSpPr>
            <a:spLocks noGrp="1" noChangeArrowheads="1"/>
          </p:cNvSpPr>
          <p:nvPr>
            <p:ph type="dt" sz="half" idx="10"/>
          </p:nvPr>
        </p:nvSpPr>
        <p:spPr>
          <a:ln/>
        </p:spPr>
        <p:txBody>
          <a:bodyPr/>
          <a:lstStyle>
            <a:lvl1pPr>
              <a:defRPr/>
            </a:lvl1pPr>
          </a:lstStyle>
          <a:p>
            <a:pPr>
              <a:buClr>
                <a:srgbClr val="B2B2B2"/>
              </a:buClr>
              <a:defRPr/>
            </a:pPr>
            <a:endParaRPr lang="hu-HU">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buClr>
                <a:srgbClr val="B2B2B2"/>
              </a:buClr>
              <a:defRPr/>
            </a:pPr>
            <a:endParaRPr lang="hu-HU">
              <a:solidFill>
                <a:srgbClr val="FFFFFF"/>
              </a:solidFill>
            </a:endParaRPr>
          </a:p>
        </p:txBody>
      </p:sp>
      <p:sp>
        <p:nvSpPr>
          <p:cNvPr id="9" name="Rectangle 14"/>
          <p:cNvSpPr>
            <a:spLocks noGrp="1" noChangeArrowheads="1"/>
          </p:cNvSpPr>
          <p:nvPr>
            <p:ph type="sldNum" sz="quarter" idx="12"/>
          </p:nvPr>
        </p:nvSpPr>
        <p:spPr>
          <a:ln/>
        </p:spPr>
        <p:txBody>
          <a:bodyPr/>
          <a:lstStyle>
            <a:lvl1pPr>
              <a:defRPr/>
            </a:lvl1pPr>
          </a:lstStyle>
          <a:p>
            <a:pPr>
              <a:buClr>
                <a:srgbClr val="B2B2B2"/>
              </a:buClr>
              <a:defRPr/>
            </a:pPr>
            <a:fld id="{4DD31806-E1E7-4BEF-BDFD-74BD3ADF63F2}" type="slidenum">
              <a:rPr lang="hu-HU">
                <a:solidFill>
                  <a:srgbClr val="FFFFFF"/>
                </a:solidFill>
              </a:rPr>
              <a:pPr>
                <a:buClr>
                  <a:srgbClr val="B2B2B2"/>
                </a:buClr>
                <a:defRPr/>
              </a:pPr>
              <a:t>‹#›</a:t>
            </a:fld>
            <a:endParaRPr lang="hu-HU">
              <a:solidFill>
                <a:srgbClr val="FFFFFF"/>
              </a:solidFill>
            </a:endParaRPr>
          </a:p>
        </p:txBody>
      </p:sp>
    </p:spTree>
    <p:extLst>
      <p:ext uri="{BB962C8B-B14F-4D97-AF65-F5344CB8AC3E}">
        <p14:creationId xmlns:p14="http://schemas.microsoft.com/office/powerpoint/2010/main" val="2280491249"/>
      </p:ext>
    </p:extLst>
  </p:cSld>
  <p:clrMapOvr>
    <a:masterClrMapping/>
  </p:clrMapOvr>
  <p:transition spd="slow" advClick="0"/>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12"/>
          <p:cNvSpPr>
            <a:spLocks noGrp="1" noChangeArrowheads="1"/>
          </p:cNvSpPr>
          <p:nvPr>
            <p:ph type="dt" sz="half" idx="10"/>
          </p:nvPr>
        </p:nvSpPr>
        <p:spPr>
          <a:ln/>
        </p:spPr>
        <p:txBody>
          <a:bodyPr/>
          <a:lstStyle>
            <a:lvl1pPr>
              <a:defRPr/>
            </a:lvl1pPr>
          </a:lstStyle>
          <a:p>
            <a:pPr>
              <a:buClr>
                <a:srgbClr val="B2B2B2"/>
              </a:buClr>
              <a:defRPr/>
            </a:pPr>
            <a:endParaRPr lang="hu-HU">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buClr>
                <a:srgbClr val="B2B2B2"/>
              </a:buClr>
              <a:defRPr/>
            </a:pPr>
            <a:endParaRPr lang="hu-HU">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pPr>
              <a:buClr>
                <a:srgbClr val="B2B2B2"/>
              </a:buClr>
              <a:defRPr/>
            </a:pPr>
            <a:fld id="{03C0ED1C-F8E6-438E-BF3A-4D3932EDEDF3}" type="slidenum">
              <a:rPr lang="hu-HU">
                <a:solidFill>
                  <a:srgbClr val="FFFFFF"/>
                </a:solidFill>
              </a:rPr>
              <a:pPr>
                <a:buClr>
                  <a:srgbClr val="B2B2B2"/>
                </a:buClr>
                <a:defRPr/>
              </a:pPr>
              <a:t>‹#›</a:t>
            </a:fld>
            <a:endParaRPr lang="hu-HU">
              <a:solidFill>
                <a:srgbClr val="FFFFFF"/>
              </a:solidFill>
            </a:endParaRPr>
          </a:p>
        </p:txBody>
      </p:sp>
    </p:spTree>
    <p:extLst>
      <p:ext uri="{BB962C8B-B14F-4D97-AF65-F5344CB8AC3E}">
        <p14:creationId xmlns:p14="http://schemas.microsoft.com/office/powerpoint/2010/main" val="1711837079"/>
      </p:ext>
    </p:extLst>
  </p:cSld>
  <p:clrMapOvr>
    <a:masterClrMapping/>
  </p:clrMapOvr>
  <p:transition spd="slow" advClick="0"/>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buClr>
                <a:srgbClr val="B2B2B2"/>
              </a:buClr>
              <a:defRPr/>
            </a:pPr>
            <a:endParaRPr lang="hu-HU">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buClr>
                <a:srgbClr val="B2B2B2"/>
              </a:buClr>
              <a:defRPr/>
            </a:pPr>
            <a:endParaRPr lang="hu-HU">
              <a:solidFill>
                <a:srgbClr val="FFFFFF"/>
              </a:solidFill>
            </a:endParaRPr>
          </a:p>
        </p:txBody>
      </p:sp>
      <p:sp>
        <p:nvSpPr>
          <p:cNvPr id="4" name="Rectangle 14"/>
          <p:cNvSpPr>
            <a:spLocks noGrp="1" noChangeArrowheads="1"/>
          </p:cNvSpPr>
          <p:nvPr>
            <p:ph type="sldNum" sz="quarter" idx="12"/>
          </p:nvPr>
        </p:nvSpPr>
        <p:spPr>
          <a:ln/>
        </p:spPr>
        <p:txBody>
          <a:bodyPr/>
          <a:lstStyle>
            <a:lvl1pPr>
              <a:defRPr/>
            </a:lvl1pPr>
          </a:lstStyle>
          <a:p>
            <a:pPr>
              <a:buClr>
                <a:srgbClr val="B2B2B2"/>
              </a:buClr>
              <a:defRPr/>
            </a:pPr>
            <a:fld id="{6CE519FE-F3A9-42BD-805A-CA4ED5385DCC}" type="slidenum">
              <a:rPr lang="hu-HU">
                <a:solidFill>
                  <a:srgbClr val="FFFFFF"/>
                </a:solidFill>
              </a:rPr>
              <a:pPr>
                <a:buClr>
                  <a:srgbClr val="B2B2B2"/>
                </a:buClr>
                <a:defRPr/>
              </a:pPr>
              <a:t>‹#›</a:t>
            </a:fld>
            <a:endParaRPr lang="hu-HU">
              <a:solidFill>
                <a:srgbClr val="FFFFFF"/>
              </a:solidFill>
            </a:endParaRPr>
          </a:p>
        </p:txBody>
      </p:sp>
    </p:spTree>
    <p:extLst>
      <p:ext uri="{BB962C8B-B14F-4D97-AF65-F5344CB8AC3E}">
        <p14:creationId xmlns:p14="http://schemas.microsoft.com/office/powerpoint/2010/main" val="2605049274"/>
      </p:ext>
    </p:extLst>
  </p:cSld>
  <p:clrMapOvr>
    <a:masterClrMapping/>
  </p:clrMapOvr>
  <p:transition spd="slow" advClick="0"/>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12"/>
          <p:cNvSpPr>
            <a:spLocks noGrp="1" noChangeArrowheads="1"/>
          </p:cNvSpPr>
          <p:nvPr>
            <p:ph type="dt" sz="half" idx="10"/>
          </p:nvPr>
        </p:nvSpPr>
        <p:spPr>
          <a:ln/>
        </p:spPr>
        <p:txBody>
          <a:bodyPr/>
          <a:lstStyle>
            <a:lvl1pPr>
              <a:defRPr/>
            </a:lvl1pPr>
          </a:lstStyle>
          <a:p>
            <a:pPr>
              <a:buClr>
                <a:srgbClr val="B2B2B2"/>
              </a:buClr>
              <a:defRPr/>
            </a:pPr>
            <a:endParaRPr lang="hu-HU">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buClr>
                <a:srgbClr val="B2B2B2"/>
              </a:buClr>
              <a:defRPr/>
            </a:pPr>
            <a:endParaRPr lang="hu-HU">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buClr>
                <a:srgbClr val="B2B2B2"/>
              </a:buClr>
              <a:defRPr/>
            </a:pPr>
            <a:fld id="{F3E5F846-8A6F-43DC-B437-42B261BE6752}" type="slidenum">
              <a:rPr lang="hu-HU">
                <a:solidFill>
                  <a:srgbClr val="FFFFFF"/>
                </a:solidFill>
              </a:rPr>
              <a:pPr>
                <a:buClr>
                  <a:srgbClr val="B2B2B2"/>
                </a:buClr>
                <a:defRPr/>
              </a:pPr>
              <a:t>‹#›</a:t>
            </a:fld>
            <a:endParaRPr lang="hu-HU">
              <a:solidFill>
                <a:srgbClr val="FFFFFF"/>
              </a:solidFill>
            </a:endParaRPr>
          </a:p>
        </p:txBody>
      </p:sp>
    </p:spTree>
    <p:extLst>
      <p:ext uri="{BB962C8B-B14F-4D97-AF65-F5344CB8AC3E}">
        <p14:creationId xmlns:p14="http://schemas.microsoft.com/office/powerpoint/2010/main" val="2346711121"/>
      </p:ext>
    </p:extLst>
  </p:cSld>
  <p:clrMapOvr>
    <a:masterClrMapping/>
  </p:clrMapOvr>
  <p:transition spd="slow" advClick="0"/>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12"/>
          <p:cNvSpPr>
            <a:spLocks noGrp="1" noChangeArrowheads="1"/>
          </p:cNvSpPr>
          <p:nvPr>
            <p:ph type="dt" sz="half" idx="10"/>
          </p:nvPr>
        </p:nvSpPr>
        <p:spPr>
          <a:ln/>
        </p:spPr>
        <p:txBody>
          <a:bodyPr/>
          <a:lstStyle>
            <a:lvl1pPr>
              <a:defRPr/>
            </a:lvl1pPr>
          </a:lstStyle>
          <a:p>
            <a:pPr>
              <a:buClr>
                <a:srgbClr val="B2B2B2"/>
              </a:buClr>
              <a:defRPr/>
            </a:pPr>
            <a:endParaRPr lang="hu-HU">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buClr>
                <a:srgbClr val="B2B2B2"/>
              </a:buClr>
              <a:defRPr/>
            </a:pPr>
            <a:endParaRPr lang="hu-HU">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buClr>
                <a:srgbClr val="B2B2B2"/>
              </a:buClr>
              <a:defRPr/>
            </a:pPr>
            <a:fld id="{38F56E8B-D443-4ABD-8513-C1FC71EA45CC}" type="slidenum">
              <a:rPr lang="hu-HU">
                <a:solidFill>
                  <a:srgbClr val="FFFFFF"/>
                </a:solidFill>
              </a:rPr>
              <a:pPr>
                <a:buClr>
                  <a:srgbClr val="B2B2B2"/>
                </a:buClr>
                <a:defRPr/>
              </a:pPr>
              <a:t>‹#›</a:t>
            </a:fld>
            <a:endParaRPr lang="hu-HU">
              <a:solidFill>
                <a:srgbClr val="FFFFFF"/>
              </a:solidFill>
            </a:endParaRPr>
          </a:p>
        </p:txBody>
      </p:sp>
    </p:spTree>
    <p:extLst>
      <p:ext uri="{BB962C8B-B14F-4D97-AF65-F5344CB8AC3E}">
        <p14:creationId xmlns:p14="http://schemas.microsoft.com/office/powerpoint/2010/main" val="2906414384"/>
      </p:ext>
    </p:extLst>
  </p:cSld>
  <p:clrMapOvr>
    <a:masterClrMapping/>
  </p:clrMapOvr>
  <p:transition spd="slow" advClick="0"/>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12"/>
          <p:cNvSpPr>
            <a:spLocks noGrp="1" noChangeArrowheads="1"/>
          </p:cNvSpPr>
          <p:nvPr>
            <p:ph type="dt" sz="half" idx="10"/>
          </p:nvPr>
        </p:nvSpPr>
        <p:spPr>
          <a:ln/>
        </p:spPr>
        <p:txBody>
          <a:bodyPr/>
          <a:lstStyle>
            <a:lvl1pPr>
              <a:defRPr/>
            </a:lvl1pPr>
          </a:lstStyle>
          <a:p>
            <a:pPr>
              <a:buClr>
                <a:srgbClr val="B2B2B2"/>
              </a:buClr>
              <a:defRPr/>
            </a:pPr>
            <a:endParaRPr lang="hu-HU">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buClr>
                <a:srgbClr val="B2B2B2"/>
              </a:buClr>
              <a:defRPr/>
            </a:pPr>
            <a:endParaRPr lang="hu-HU">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buClr>
                <a:srgbClr val="B2B2B2"/>
              </a:buClr>
              <a:defRPr/>
            </a:pPr>
            <a:fld id="{1D50BA8E-8AFC-4B93-BC8D-39E74C06528C}" type="slidenum">
              <a:rPr lang="hu-HU">
                <a:solidFill>
                  <a:srgbClr val="FFFFFF"/>
                </a:solidFill>
              </a:rPr>
              <a:pPr>
                <a:buClr>
                  <a:srgbClr val="B2B2B2"/>
                </a:buClr>
                <a:defRPr/>
              </a:pPr>
              <a:t>‹#›</a:t>
            </a:fld>
            <a:endParaRPr lang="hu-HU">
              <a:solidFill>
                <a:srgbClr val="FFFFFF"/>
              </a:solidFill>
            </a:endParaRPr>
          </a:p>
        </p:txBody>
      </p:sp>
    </p:spTree>
    <p:extLst>
      <p:ext uri="{BB962C8B-B14F-4D97-AF65-F5344CB8AC3E}">
        <p14:creationId xmlns:p14="http://schemas.microsoft.com/office/powerpoint/2010/main" val="4052948473"/>
      </p:ext>
    </p:extLst>
  </p:cSld>
  <p:clrMapOvr>
    <a:masterClrMapping/>
  </p:clrMapOvr>
  <p:transition spd="slow" advClick="0"/>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7813"/>
            <a:ext cx="2057400" cy="5853112"/>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7813"/>
            <a:ext cx="6019800" cy="5853112"/>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12"/>
          <p:cNvSpPr>
            <a:spLocks noGrp="1" noChangeArrowheads="1"/>
          </p:cNvSpPr>
          <p:nvPr>
            <p:ph type="dt" sz="half" idx="10"/>
          </p:nvPr>
        </p:nvSpPr>
        <p:spPr>
          <a:ln/>
        </p:spPr>
        <p:txBody>
          <a:bodyPr/>
          <a:lstStyle>
            <a:lvl1pPr>
              <a:defRPr/>
            </a:lvl1pPr>
          </a:lstStyle>
          <a:p>
            <a:pPr>
              <a:buClr>
                <a:srgbClr val="B2B2B2"/>
              </a:buClr>
              <a:defRPr/>
            </a:pPr>
            <a:endParaRPr lang="hu-HU">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buClr>
                <a:srgbClr val="B2B2B2"/>
              </a:buClr>
              <a:defRPr/>
            </a:pPr>
            <a:endParaRPr lang="hu-HU">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buClr>
                <a:srgbClr val="B2B2B2"/>
              </a:buClr>
              <a:defRPr/>
            </a:pPr>
            <a:fld id="{5F371374-3F01-42E0-9260-54604BB47CD4}" type="slidenum">
              <a:rPr lang="hu-HU">
                <a:solidFill>
                  <a:srgbClr val="FFFFFF"/>
                </a:solidFill>
              </a:rPr>
              <a:pPr>
                <a:buClr>
                  <a:srgbClr val="B2B2B2"/>
                </a:buClr>
                <a:defRPr/>
              </a:pPr>
              <a:t>‹#›</a:t>
            </a:fld>
            <a:endParaRPr lang="hu-HU">
              <a:solidFill>
                <a:srgbClr val="FFFFFF"/>
              </a:solidFill>
            </a:endParaRPr>
          </a:p>
        </p:txBody>
      </p:sp>
    </p:spTree>
    <p:extLst>
      <p:ext uri="{BB962C8B-B14F-4D97-AF65-F5344CB8AC3E}">
        <p14:creationId xmlns:p14="http://schemas.microsoft.com/office/powerpoint/2010/main" val="4031227737"/>
      </p:ext>
    </p:extLst>
  </p:cSld>
  <p:clrMapOvr>
    <a:masterClrMapping/>
  </p:clrMapOvr>
  <p:transition spd="slow" advClick="0"/>
</p:sldLayout>
</file>

<file path=ppt/slideLayouts/slideLayout78.xml><?xml version="1.0" encoding="utf-8"?>
<p:sldLayout xmlns:a="http://schemas.openxmlformats.org/drawingml/2006/main" xmlns:r="http://schemas.openxmlformats.org/officeDocument/2006/relationships" xmlns:p="http://schemas.openxmlformats.org/presentationml/2006/main" type="fourObj">
  <p:cSld name="Cím és 4 tartalomrész">
    <p:spTree>
      <p:nvGrpSpPr>
        <p:cNvPr id="1" name=""/>
        <p:cNvGrpSpPr/>
        <p:nvPr/>
      </p:nvGrpSpPr>
      <p:grpSpPr>
        <a:xfrm>
          <a:off x="0" y="0"/>
          <a:ext cx="0" cy="0"/>
          <a:chOff x="0" y="0"/>
          <a:chExt cx="0" cy="0"/>
        </a:xfrm>
      </p:grpSpPr>
      <p:sp>
        <p:nvSpPr>
          <p:cNvPr id="2" name="Cím 1"/>
          <p:cNvSpPr>
            <a:spLocks noGrp="1"/>
          </p:cNvSpPr>
          <p:nvPr>
            <p:ph type="title" sz="quarter"/>
          </p:nvPr>
        </p:nvSpPr>
        <p:spPr>
          <a:xfrm>
            <a:off x="457200" y="277813"/>
            <a:ext cx="8229600" cy="1139825"/>
          </a:xfrm>
        </p:spPr>
        <p:txBody>
          <a:bodyPr/>
          <a:lstStyle/>
          <a:p>
            <a:r>
              <a:rPr lang="hu-HU" smtClean="0"/>
              <a:t>Mintacím szerkesztése</a:t>
            </a:r>
            <a:endParaRPr lang="hu-HU"/>
          </a:p>
        </p:txBody>
      </p:sp>
      <p:sp>
        <p:nvSpPr>
          <p:cNvPr id="3" name="Tartalom helye 2"/>
          <p:cNvSpPr>
            <a:spLocks noGrp="1"/>
          </p:cNvSpPr>
          <p:nvPr>
            <p:ph sz="quarter" idx="1"/>
          </p:nvPr>
        </p:nvSpPr>
        <p:spPr>
          <a:xfrm>
            <a:off x="457200" y="1600200"/>
            <a:ext cx="4038600" cy="21859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quarter" idx="2"/>
          </p:nvPr>
        </p:nvSpPr>
        <p:spPr>
          <a:xfrm>
            <a:off x="4648200" y="1600200"/>
            <a:ext cx="4038600" cy="21859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Tartalom helye 4"/>
          <p:cNvSpPr>
            <a:spLocks noGrp="1"/>
          </p:cNvSpPr>
          <p:nvPr>
            <p:ph sz="quarter" idx="3"/>
          </p:nvPr>
        </p:nvSpPr>
        <p:spPr>
          <a:xfrm>
            <a:off x="457200" y="3938588"/>
            <a:ext cx="4038600" cy="21875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Tartalom helye 5"/>
          <p:cNvSpPr>
            <a:spLocks noGrp="1"/>
          </p:cNvSpPr>
          <p:nvPr>
            <p:ph sz="quarter" idx="4"/>
          </p:nvPr>
        </p:nvSpPr>
        <p:spPr>
          <a:xfrm>
            <a:off x="4648200" y="3938588"/>
            <a:ext cx="4038600" cy="21875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12"/>
          <p:cNvSpPr>
            <a:spLocks noGrp="1" noChangeArrowheads="1"/>
          </p:cNvSpPr>
          <p:nvPr>
            <p:ph type="dt" sz="half" idx="10"/>
          </p:nvPr>
        </p:nvSpPr>
        <p:spPr>
          <a:ln/>
        </p:spPr>
        <p:txBody>
          <a:bodyPr/>
          <a:lstStyle>
            <a:lvl1pPr>
              <a:defRPr/>
            </a:lvl1pPr>
          </a:lstStyle>
          <a:p>
            <a:pPr>
              <a:buClr>
                <a:srgbClr val="B2B2B2"/>
              </a:buClr>
              <a:defRPr/>
            </a:pPr>
            <a:endParaRPr lang="hu-HU">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buClr>
                <a:srgbClr val="B2B2B2"/>
              </a:buClr>
              <a:defRPr/>
            </a:pPr>
            <a:endParaRPr lang="hu-HU">
              <a:solidFill>
                <a:srgbClr val="FFFFFF"/>
              </a:solidFill>
            </a:endParaRPr>
          </a:p>
        </p:txBody>
      </p:sp>
      <p:sp>
        <p:nvSpPr>
          <p:cNvPr id="9" name="Rectangle 14"/>
          <p:cNvSpPr>
            <a:spLocks noGrp="1" noChangeArrowheads="1"/>
          </p:cNvSpPr>
          <p:nvPr>
            <p:ph type="sldNum" sz="quarter" idx="12"/>
          </p:nvPr>
        </p:nvSpPr>
        <p:spPr>
          <a:ln/>
        </p:spPr>
        <p:txBody>
          <a:bodyPr/>
          <a:lstStyle>
            <a:lvl1pPr>
              <a:defRPr/>
            </a:lvl1pPr>
          </a:lstStyle>
          <a:p>
            <a:pPr>
              <a:buClr>
                <a:srgbClr val="B2B2B2"/>
              </a:buClr>
              <a:defRPr/>
            </a:pPr>
            <a:fld id="{C7D80054-07EB-414F-A487-74396BD264A2}" type="slidenum">
              <a:rPr lang="hu-HU">
                <a:solidFill>
                  <a:srgbClr val="FFFFFF"/>
                </a:solidFill>
              </a:rPr>
              <a:pPr>
                <a:buClr>
                  <a:srgbClr val="B2B2B2"/>
                </a:buClr>
                <a:defRPr/>
              </a:pPr>
              <a:t>‹#›</a:t>
            </a:fld>
            <a:endParaRPr lang="hu-HU">
              <a:solidFill>
                <a:srgbClr val="FFFFFF"/>
              </a:solidFill>
            </a:endParaRPr>
          </a:p>
        </p:txBody>
      </p:sp>
    </p:spTree>
    <p:extLst>
      <p:ext uri="{BB962C8B-B14F-4D97-AF65-F5344CB8AC3E}">
        <p14:creationId xmlns:p14="http://schemas.microsoft.com/office/powerpoint/2010/main" val="3142363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p>
        </p:txBody>
      </p:sp>
      <p:sp>
        <p:nvSpPr>
          <p:cNvPr id="6" name="Élőláb helye 5"/>
          <p:cNvSpPr>
            <a:spLocks noGrp="1"/>
          </p:cNvSpPr>
          <p:nvPr>
            <p:ph type="ftr" sz="quarter" idx="11"/>
          </p:nvPr>
        </p:nvSpPr>
        <p:spPr/>
        <p:txBody>
          <a:bodyPr/>
          <a:lstStyle>
            <a:lvl1pPr>
              <a:defRPr/>
            </a:lvl1pPr>
          </a:lstStyle>
          <a:p>
            <a:endParaRPr lang="hu-HU"/>
          </a:p>
        </p:txBody>
      </p:sp>
      <p:sp>
        <p:nvSpPr>
          <p:cNvPr id="7" name="Dia számának helye 6"/>
          <p:cNvSpPr>
            <a:spLocks noGrp="1"/>
          </p:cNvSpPr>
          <p:nvPr>
            <p:ph type="sldNum" sz="quarter" idx="12"/>
          </p:nvPr>
        </p:nvSpPr>
        <p:spPr/>
        <p:txBody>
          <a:bodyPr/>
          <a:lstStyle>
            <a:lvl1pPr>
              <a:defRPr/>
            </a:lvl1pPr>
          </a:lstStyle>
          <a:p>
            <a:fld id="{15F02006-C084-4E76-9E15-4C36CD96B81E}" type="slidenum">
              <a:rPr lang="hu-HU"/>
              <a:pPr/>
              <a:t>‹#›</a:t>
            </a:fld>
            <a:endParaRPr lang="hu-HU"/>
          </a:p>
        </p:txBody>
      </p:sp>
    </p:spTree>
  </p:cSld>
  <p:clrMapOvr>
    <a:masterClrMapping/>
  </p:clrMapOvr>
  <p:transition spd="slow"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p>
        </p:txBody>
      </p:sp>
      <p:sp>
        <p:nvSpPr>
          <p:cNvPr id="6" name="Élőláb helye 5"/>
          <p:cNvSpPr>
            <a:spLocks noGrp="1"/>
          </p:cNvSpPr>
          <p:nvPr>
            <p:ph type="ftr" sz="quarter" idx="11"/>
          </p:nvPr>
        </p:nvSpPr>
        <p:spPr/>
        <p:txBody>
          <a:bodyPr/>
          <a:lstStyle>
            <a:lvl1pPr>
              <a:defRPr/>
            </a:lvl1pPr>
          </a:lstStyle>
          <a:p>
            <a:endParaRPr lang="hu-HU"/>
          </a:p>
        </p:txBody>
      </p:sp>
      <p:sp>
        <p:nvSpPr>
          <p:cNvPr id="7" name="Dia számának helye 6"/>
          <p:cNvSpPr>
            <a:spLocks noGrp="1"/>
          </p:cNvSpPr>
          <p:nvPr>
            <p:ph type="sldNum" sz="quarter" idx="12"/>
          </p:nvPr>
        </p:nvSpPr>
        <p:spPr/>
        <p:txBody>
          <a:bodyPr/>
          <a:lstStyle>
            <a:lvl1pPr>
              <a:defRPr/>
            </a:lvl1pPr>
          </a:lstStyle>
          <a:p>
            <a:fld id="{AEE93EF4-2D7F-46CE-A703-148F216D15E0}" type="slidenum">
              <a:rPr lang="hu-HU"/>
              <a:pPr/>
              <a:t>‹#›</a:t>
            </a:fld>
            <a:endParaRPr lang="hu-HU"/>
          </a:p>
        </p:txBody>
      </p:sp>
    </p:spTree>
  </p:cSld>
  <p:clrMapOvr>
    <a:masterClrMapping/>
  </p:clrMapOvr>
  <p:transition spd="slow"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0" y="3902075"/>
            <a:ext cx="3400425" cy="2949575"/>
            <a:chOff x="0" y="2458"/>
            <a:chExt cx="2142" cy="1858"/>
          </a:xfrm>
        </p:grpSpPr>
        <p:sp>
          <p:nvSpPr>
            <p:cNvPr id="10243"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hu-HU"/>
            </a:p>
          </p:txBody>
        </p:sp>
        <p:sp>
          <p:nvSpPr>
            <p:cNvPr id="10244"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hu-HU"/>
            </a:p>
          </p:txBody>
        </p:sp>
        <p:sp>
          <p:nvSpPr>
            <p:cNvPr id="10245"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hu-HU"/>
            </a:p>
          </p:txBody>
        </p:sp>
        <p:sp>
          <p:nvSpPr>
            <p:cNvPr id="10246"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hu-HU"/>
            </a:p>
          </p:txBody>
        </p:sp>
        <p:sp>
          <p:nvSpPr>
            <p:cNvPr id="10247"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hu-HU"/>
            </a:p>
          </p:txBody>
        </p:sp>
        <p:sp>
          <p:nvSpPr>
            <p:cNvPr id="10248"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hu-HU"/>
            </a:p>
          </p:txBody>
        </p:sp>
        <p:sp>
          <p:nvSpPr>
            <p:cNvPr id="10249"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hu-HU"/>
            </a:p>
          </p:txBody>
        </p:sp>
      </p:grpSp>
      <p:sp>
        <p:nvSpPr>
          <p:cNvPr id="10250"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hu-HU" smtClean="0"/>
              <a:t>Mintacím szerkesztése</a:t>
            </a:r>
          </a:p>
        </p:txBody>
      </p:sp>
      <p:sp>
        <p:nvSpPr>
          <p:cNvPr id="10251"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10252"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defRPr>
            </a:lvl1pPr>
          </a:lstStyle>
          <a:p>
            <a:endParaRPr lang="hu-HU"/>
          </a:p>
        </p:txBody>
      </p:sp>
      <p:sp>
        <p:nvSpPr>
          <p:cNvPr id="10253"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defRPr>
            </a:lvl1pPr>
          </a:lstStyle>
          <a:p>
            <a:endParaRPr lang="hu-HU"/>
          </a:p>
        </p:txBody>
      </p:sp>
      <p:sp>
        <p:nvSpPr>
          <p:cNvPr id="10254"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defRPr>
            </a:lvl1pPr>
          </a:lstStyle>
          <a:p>
            <a:fld id="{C92538D3-52DC-4A55-8DEF-4904771554A7}" type="slidenum">
              <a:rPr lang="hu-HU"/>
              <a:pPr/>
              <a:t>‹#›</a:t>
            </a:fld>
            <a:endParaRPr lang="hu-HU"/>
          </a:p>
        </p:txBody>
      </p:sp>
    </p:spTree>
  </p:cSld>
  <p:clrMap bg1="dk2" tx1="lt1" bg2="dk1" tx2="lt2" accent1="accent1" accent2="accent2" accent3="accent3" accent4="accent4" accent5="accent5" accent6="accent6" hlink="hlink" folHlink="folHlink"/>
  <p:sldLayoutIdLst>
    <p:sldLayoutId id="2147483656"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spd="slow" advClick="0"/>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Cím hely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hu-HU" smtClean="0"/>
              <a:t>Mintacím szerkesztése</a:t>
            </a:r>
            <a:endParaRPr kumimoji="0" lang="en-US"/>
          </a:p>
        </p:txBody>
      </p:sp>
      <p:sp>
        <p:nvSpPr>
          <p:cNvPr id="13" name="Szöveg hely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hu-HU" smtClean="0"/>
              <a:t>Mintaszöveg szerkesztése</a:t>
            </a:r>
          </a:p>
          <a:p>
            <a:pPr lvl="1" eaLnBrk="1" latinLnBrk="0" hangingPunct="1"/>
            <a:r>
              <a:rPr kumimoji="0" lang="hu-HU" smtClean="0"/>
              <a:t>Második szint</a:t>
            </a:r>
          </a:p>
          <a:p>
            <a:pPr lvl="2" eaLnBrk="1" latinLnBrk="0" hangingPunct="1"/>
            <a:r>
              <a:rPr kumimoji="0" lang="hu-HU" smtClean="0"/>
              <a:t>Harmadik szint</a:t>
            </a:r>
          </a:p>
          <a:p>
            <a:pPr lvl="3" eaLnBrk="1" latinLnBrk="0" hangingPunct="1"/>
            <a:r>
              <a:rPr kumimoji="0" lang="hu-HU" smtClean="0"/>
              <a:t>Negyedik szint</a:t>
            </a:r>
          </a:p>
          <a:p>
            <a:pPr lvl="4" eaLnBrk="1" latinLnBrk="0" hangingPunct="1"/>
            <a:r>
              <a:rPr kumimoji="0" lang="hu-HU" smtClean="0"/>
              <a:t>Ötödik szint</a:t>
            </a:r>
            <a:endParaRPr kumimoji="0" lang="en-US"/>
          </a:p>
        </p:txBody>
      </p:sp>
      <p:sp>
        <p:nvSpPr>
          <p:cNvPr id="14" name="Dátum hely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endParaRPr lang="hu-HU"/>
          </a:p>
        </p:txBody>
      </p:sp>
      <p:sp>
        <p:nvSpPr>
          <p:cNvPr id="3" name="Élőláb hely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hu-HU"/>
          </a:p>
        </p:txBody>
      </p:sp>
      <p:sp>
        <p:nvSpPr>
          <p:cNvPr id="23" name="Dia számának hely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92538D3-52DC-4A55-8DEF-4904771554A7}" type="slidenum">
              <a:rPr lang="hu-HU" smtClean="0"/>
              <a:pPr/>
              <a:t>‹#›</a:t>
            </a:fld>
            <a:endParaRPr lang="hu-HU"/>
          </a:p>
        </p:txBody>
      </p:sp>
    </p:spTree>
  </p:cSld>
  <p:clrMap bg1="dk1" tx1="lt1" bg2="dk2" tx2="lt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2538D3-52DC-4A55-8DEF-4904771554A7}" type="slidenum">
              <a:rPr lang="hu-HU" smtClean="0"/>
              <a:pPr/>
              <a:t>‹#›</a:t>
            </a:fld>
            <a:endParaRPr lang="hu-HU"/>
          </a:p>
        </p:txBody>
      </p:sp>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2538D3-52DC-4A55-8DEF-4904771554A7}" type="slidenum">
              <a:rPr lang="hu-HU" smtClean="0"/>
              <a:pPr/>
              <a:t>‹#›</a:t>
            </a:fld>
            <a:endParaRPr lang="hu-HU"/>
          </a:p>
        </p:txBody>
      </p:sp>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églalap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Téglalap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Cím helye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hu-HU" smtClean="0"/>
              <a:t>Mintacím szerkesztése</a:t>
            </a:r>
            <a:endParaRPr kumimoji="0" lang="en-US"/>
          </a:p>
        </p:txBody>
      </p:sp>
      <p:sp>
        <p:nvSpPr>
          <p:cNvPr id="3" name="Szöveg helye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hu-HU" smtClean="0"/>
              <a:t>Mintaszöveg szerkesztése</a:t>
            </a:r>
          </a:p>
          <a:p>
            <a:pPr lvl="1" eaLnBrk="1" latinLnBrk="0" hangingPunct="1"/>
            <a:r>
              <a:rPr kumimoji="0" lang="hu-HU" smtClean="0"/>
              <a:t>Második szint</a:t>
            </a:r>
          </a:p>
          <a:p>
            <a:pPr lvl="2" eaLnBrk="1" latinLnBrk="0" hangingPunct="1"/>
            <a:r>
              <a:rPr kumimoji="0" lang="hu-HU" smtClean="0"/>
              <a:t>Harmadik szint</a:t>
            </a:r>
          </a:p>
          <a:p>
            <a:pPr lvl="3" eaLnBrk="1" latinLnBrk="0" hangingPunct="1"/>
            <a:r>
              <a:rPr kumimoji="0" lang="hu-HU" smtClean="0"/>
              <a:t>Negyedik szint</a:t>
            </a:r>
          </a:p>
          <a:p>
            <a:pPr lvl="4" eaLnBrk="1" latinLnBrk="0" hangingPunct="1"/>
            <a:r>
              <a:rPr kumimoji="0" lang="hu-HU" smtClean="0"/>
              <a:t>Ötödik szint</a:t>
            </a:r>
            <a:endParaRPr kumimoji="0" lang="en-US"/>
          </a:p>
        </p:txBody>
      </p:sp>
      <p:sp>
        <p:nvSpPr>
          <p:cNvPr id="4" name="Dátum helye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hu-HU"/>
          </a:p>
        </p:txBody>
      </p:sp>
      <p:sp>
        <p:nvSpPr>
          <p:cNvPr id="5" name="Élőláb helye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hu-HU"/>
          </a:p>
        </p:txBody>
      </p:sp>
      <p:sp>
        <p:nvSpPr>
          <p:cNvPr id="6" name="Dia számának helye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C92538D3-52DC-4A55-8DEF-4904771554A7}" type="slidenum">
              <a:rPr lang="hu-HU" smtClean="0"/>
              <a:pPr/>
              <a:t>‹#›</a:t>
            </a:fld>
            <a:endParaRPr lang="hu-HU"/>
          </a:p>
        </p:txBody>
      </p:sp>
    </p:spTree>
  </p:cSld>
  <p:clrMap bg1="dk1" tx1="lt1" bg2="dk2" tx2="lt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2538D3-52DC-4A55-8DEF-4904771554A7}" type="slidenum">
              <a:rPr lang="hu-HU" smtClean="0"/>
              <a:pPr/>
              <a:t>‹#›</a:t>
            </a:fld>
            <a:endParaRPr lang="hu-HU"/>
          </a:p>
        </p:txBody>
      </p:sp>
    </p:spTree>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3902075"/>
            <a:ext cx="3400425" cy="2949575"/>
            <a:chOff x="0" y="2458"/>
            <a:chExt cx="2142" cy="1858"/>
          </a:xfrm>
        </p:grpSpPr>
        <p:sp>
          <p:nvSpPr>
            <p:cNvPr id="10243"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hu-HU">
                <a:solidFill>
                  <a:srgbClr val="FFFFFF"/>
                </a:solidFill>
              </a:endParaRPr>
            </a:p>
          </p:txBody>
        </p:sp>
        <p:sp>
          <p:nvSpPr>
            <p:cNvPr id="10244"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hu-HU">
                <a:solidFill>
                  <a:srgbClr val="FFFFFF"/>
                </a:solidFill>
              </a:endParaRPr>
            </a:p>
          </p:txBody>
        </p:sp>
        <p:sp>
          <p:nvSpPr>
            <p:cNvPr id="10245"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hu-HU">
                <a:solidFill>
                  <a:srgbClr val="FFFFFF"/>
                </a:solidFill>
              </a:endParaRPr>
            </a:p>
          </p:txBody>
        </p:sp>
        <p:sp>
          <p:nvSpPr>
            <p:cNvPr id="10246"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hu-HU">
                <a:solidFill>
                  <a:srgbClr val="FFFFFF"/>
                </a:solidFill>
              </a:endParaRPr>
            </a:p>
          </p:txBody>
        </p:sp>
        <p:sp>
          <p:nvSpPr>
            <p:cNvPr id="10247"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hu-HU">
                <a:solidFill>
                  <a:srgbClr val="FFFFFF"/>
                </a:solidFill>
              </a:endParaRPr>
            </a:p>
          </p:txBody>
        </p:sp>
        <p:sp>
          <p:nvSpPr>
            <p:cNvPr id="10248"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hu-HU">
                <a:solidFill>
                  <a:srgbClr val="FFFFFF"/>
                </a:solidFill>
              </a:endParaRPr>
            </a:p>
          </p:txBody>
        </p:sp>
        <p:sp>
          <p:nvSpPr>
            <p:cNvPr id="10249"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hu-HU">
                <a:solidFill>
                  <a:srgbClr val="FFFFFF"/>
                </a:solidFill>
              </a:endParaRPr>
            </a:p>
          </p:txBody>
        </p:sp>
      </p:grpSp>
      <p:sp>
        <p:nvSpPr>
          <p:cNvPr id="10250"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hu-HU" smtClean="0"/>
              <a:t>Mintacím szerkesztése</a:t>
            </a:r>
          </a:p>
        </p:txBody>
      </p:sp>
      <p:sp>
        <p:nvSpPr>
          <p:cNvPr id="10251"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10252"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latin typeface="Arial" charset="0"/>
              </a:defRPr>
            </a:lvl1pPr>
          </a:lstStyle>
          <a:p>
            <a:pPr>
              <a:defRPr/>
            </a:pPr>
            <a:endParaRPr lang="hu-HU">
              <a:solidFill>
                <a:srgbClr val="FFFFFF"/>
              </a:solidFill>
            </a:endParaRPr>
          </a:p>
        </p:txBody>
      </p:sp>
      <p:sp>
        <p:nvSpPr>
          <p:cNvPr id="10253"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latin typeface="Arial" charset="0"/>
              </a:defRPr>
            </a:lvl1pPr>
          </a:lstStyle>
          <a:p>
            <a:pPr>
              <a:defRPr/>
            </a:pPr>
            <a:endParaRPr lang="hu-HU">
              <a:solidFill>
                <a:srgbClr val="FFFFFF"/>
              </a:solidFill>
            </a:endParaRPr>
          </a:p>
        </p:txBody>
      </p:sp>
      <p:sp>
        <p:nvSpPr>
          <p:cNvPr id="10254"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latin typeface="Arial" charset="0"/>
              </a:defRPr>
            </a:lvl1pPr>
          </a:lstStyle>
          <a:p>
            <a:pPr>
              <a:defRPr/>
            </a:pPr>
            <a:fld id="{88EB78EA-DB47-43E7-95BF-B766FF62C4B3}" type="slidenum">
              <a:rPr lang="hu-HU">
                <a:solidFill>
                  <a:srgbClr val="FFFFFF"/>
                </a:solidFill>
              </a:rPr>
              <a:pPr>
                <a:defRPr/>
              </a:pPr>
              <a:t>‹#›</a:t>
            </a:fld>
            <a:endParaRPr lang="hu-HU">
              <a:solidFill>
                <a:srgbClr val="FFFFFF"/>
              </a:solidFill>
            </a:endParaRPr>
          </a:p>
        </p:txBody>
      </p:sp>
    </p:spTree>
    <p:extLst>
      <p:ext uri="{BB962C8B-B14F-4D97-AF65-F5344CB8AC3E}">
        <p14:creationId xmlns:p14="http://schemas.microsoft.com/office/powerpoint/2010/main" val="438647688"/>
      </p:ext>
    </p:extLst>
  </p:cSld>
  <p:clrMap bg1="dk2" tx1="lt1" bg2="dk1" tx2="lt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Lst>
  <p:transition spd="slow" advClick="0"/>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6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61.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61.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61.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3.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notesSlide" Target="../notesSlides/notesSlide17.xml"/><Relationship Id="rId7" Type="http://schemas.openxmlformats.org/officeDocument/2006/relationships/oleObject" Target="../embeddings/oleObject3.bin"/><Relationship Id="rId2" Type="http://schemas.openxmlformats.org/officeDocument/2006/relationships/slideLayout" Target="../slideLayouts/slideLayout17.xml"/><Relationship Id="rId1" Type="http://schemas.openxmlformats.org/officeDocument/2006/relationships/vmlDrawing" Target="../drawings/vmlDrawing2.vml"/><Relationship Id="rId6" Type="http://schemas.openxmlformats.org/officeDocument/2006/relationships/image" Target="../media/image27.emf"/><Relationship Id="rId5" Type="http://schemas.openxmlformats.org/officeDocument/2006/relationships/image" Target="../media/image26.jpeg"/><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7.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hyperlink" Target="mailto:jszabari@mol.hu" TargetMode="External"/><Relationship Id="rId2" Type="http://schemas.openxmlformats.org/officeDocument/2006/relationships/notesSlide" Target="../notesSlides/notesSlide19.xml"/><Relationship Id="rId1" Type="http://schemas.openxmlformats.org/officeDocument/2006/relationships/slideLayout" Target="../slideLayouts/slideLayout17.xml"/><Relationship Id="rId5" Type="http://schemas.openxmlformats.org/officeDocument/2006/relationships/image" Target="../media/image33.jpeg"/><Relationship Id="rId4" Type="http://schemas.openxmlformats.org/officeDocument/2006/relationships/hyperlink" Target="http://www.teozofia.h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7.wmf"/><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57270" y="0"/>
            <a:ext cx="7772400" cy="1470025"/>
          </a:xfrm>
        </p:spPr>
        <p:txBody>
          <a:bodyPr/>
          <a:lstStyle/>
          <a:p>
            <a:r>
              <a:rPr lang="hu-HU" b="1" dirty="0" smtClean="0"/>
              <a:t>Hogyan működik?</a:t>
            </a:r>
            <a:endParaRPr lang="hu-HU" b="1" dirty="0"/>
          </a:p>
        </p:txBody>
      </p:sp>
      <p:sp>
        <p:nvSpPr>
          <p:cNvPr id="2051" name="Rectangle 3"/>
          <p:cNvSpPr>
            <a:spLocks noGrp="1" noChangeArrowheads="1"/>
          </p:cNvSpPr>
          <p:nvPr>
            <p:ph type="subTitle" idx="1"/>
          </p:nvPr>
        </p:nvSpPr>
        <p:spPr>
          <a:xfrm>
            <a:off x="4211960" y="1540277"/>
            <a:ext cx="5143504" cy="2573353"/>
          </a:xfrm>
        </p:spPr>
        <p:txBody>
          <a:bodyPr/>
          <a:lstStyle/>
          <a:p>
            <a:r>
              <a:rPr lang="hu-HU" sz="8000" b="1" dirty="0" smtClean="0"/>
              <a:t>KARMA</a:t>
            </a:r>
            <a:r>
              <a:rPr lang="hu-HU" sz="4000" b="1" dirty="0" smtClean="0"/>
              <a:t> </a:t>
            </a:r>
          </a:p>
          <a:p>
            <a:r>
              <a:rPr lang="hu-HU" sz="4000" b="1" dirty="0" smtClean="0"/>
              <a:t>AZ OK-OKOZAT </a:t>
            </a:r>
            <a:r>
              <a:rPr lang="hu-HU" sz="4000" b="1" dirty="0"/>
              <a:t>TÖRVÉNYE</a:t>
            </a:r>
          </a:p>
        </p:txBody>
      </p:sp>
      <p:pic>
        <p:nvPicPr>
          <p:cNvPr id="6" name="Tartalom helye 3" descr="karmamech.jpg"/>
          <p:cNvPicPr>
            <a:picLocks noChangeAspect="1"/>
          </p:cNvPicPr>
          <p:nvPr/>
        </p:nvPicPr>
        <p:blipFill>
          <a:blip r:embed="rId2" cstate="print"/>
          <a:stretch>
            <a:fillRect/>
          </a:stretch>
        </p:blipFill>
        <p:spPr bwMode="auto">
          <a:xfrm>
            <a:off x="0" y="1628800"/>
            <a:ext cx="4643470" cy="2396309"/>
          </a:xfrm>
          <a:prstGeom prst="rect">
            <a:avLst/>
          </a:prstGeom>
          <a:noFill/>
          <a:ln w="9525">
            <a:noFill/>
            <a:miter lim="800000"/>
            <a:headEnd/>
            <a:tailEnd/>
          </a:ln>
          <a:effectLst/>
        </p:spPr>
      </p:pic>
      <p:sp>
        <p:nvSpPr>
          <p:cNvPr id="2" name="Szövegdoboz 1"/>
          <p:cNvSpPr txBox="1"/>
          <p:nvPr/>
        </p:nvSpPr>
        <p:spPr>
          <a:xfrm>
            <a:off x="1259632" y="4653136"/>
            <a:ext cx="6984776" cy="1815882"/>
          </a:xfrm>
          <a:prstGeom prst="rect">
            <a:avLst/>
          </a:prstGeom>
          <a:noFill/>
        </p:spPr>
        <p:txBody>
          <a:bodyPr wrap="square" rtlCol="0">
            <a:spAutoFit/>
          </a:bodyPr>
          <a:lstStyle/>
          <a:p>
            <a:r>
              <a:rPr lang="hu-HU" sz="2800" dirty="0" smtClean="0">
                <a:solidFill>
                  <a:srgbClr val="FFDF79"/>
                </a:solidFill>
              </a:rPr>
              <a:t>Ki mint veti ágyát, úgy alussza álmát.</a:t>
            </a:r>
          </a:p>
          <a:p>
            <a:r>
              <a:rPr lang="hu-HU" sz="2800" dirty="0" smtClean="0">
                <a:solidFill>
                  <a:srgbClr val="FFDF79"/>
                </a:solidFill>
              </a:rPr>
              <a:t>Amilyen a mosdó, olyan a törülköző.</a:t>
            </a:r>
          </a:p>
          <a:p>
            <a:r>
              <a:rPr lang="hu-HU" sz="2800" dirty="0" smtClean="0">
                <a:solidFill>
                  <a:srgbClr val="FFDF79"/>
                </a:solidFill>
              </a:rPr>
              <a:t>Amilyen az adjonisten, olyan a fogadjisten.</a:t>
            </a:r>
          </a:p>
          <a:p>
            <a:r>
              <a:rPr lang="hu-HU" sz="2800" dirty="0" smtClean="0">
                <a:solidFill>
                  <a:srgbClr val="FFDF79"/>
                </a:solidFill>
              </a:rPr>
              <a:t>Kard által vész, ki kardot emel.</a:t>
            </a:r>
            <a:endParaRPr lang="hu-HU" sz="2800" dirty="0">
              <a:solidFill>
                <a:srgbClr val="FFDF7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rtalom helye 3" descr="Hátizsák2.JPG"/>
          <p:cNvPicPr>
            <a:picLocks noGrp="1" noChangeAspect="1"/>
          </p:cNvPicPr>
          <p:nvPr>
            <p:ph idx="1"/>
          </p:nvPr>
        </p:nvPicPr>
        <p:blipFill>
          <a:blip r:embed="rId2" cstate="print"/>
          <a:stretch>
            <a:fillRect/>
          </a:stretch>
        </p:blipFill>
        <p:spPr>
          <a:xfrm>
            <a:off x="2952706" y="0"/>
            <a:ext cx="6191294" cy="4643470"/>
          </a:xfrm>
        </p:spPr>
      </p:pic>
      <p:sp>
        <p:nvSpPr>
          <p:cNvPr id="5" name="Szövegdoboz 4"/>
          <p:cNvSpPr txBox="1"/>
          <p:nvPr/>
        </p:nvSpPr>
        <p:spPr>
          <a:xfrm>
            <a:off x="7215174" y="1214422"/>
            <a:ext cx="1928826" cy="523220"/>
          </a:xfrm>
          <a:prstGeom prst="rect">
            <a:avLst/>
          </a:prstGeom>
          <a:noFill/>
        </p:spPr>
        <p:txBody>
          <a:bodyPr wrap="square" rtlCol="0">
            <a:spAutoFit/>
          </a:bodyPr>
          <a:lstStyle/>
          <a:p>
            <a:r>
              <a:rPr lang="hu-HU" sz="2800" b="1" dirty="0" smtClean="0">
                <a:solidFill>
                  <a:srgbClr val="C00000"/>
                </a:solidFill>
              </a:rPr>
              <a:t>DHARMA</a:t>
            </a:r>
            <a:endParaRPr lang="hu-HU" sz="2800" b="1" dirty="0">
              <a:solidFill>
                <a:srgbClr val="C00000"/>
              </a:solidFill>
            </a:endParaRPr>
          </a:p>
        </p:txBody>
      </p:sp>
      <p:sp>
        <p:nvSpPr>
          <p:cNvPr id="6" name="Szövegdoboz 5"/>
          <p:cNvSpPr txBox="1"/>
          <p:nvPr/>
        </p:nvSpPr>
        <p:spPr>
          <a:xfrm>
            <a:off x="1785918" y="2500306"/>
            <a:ext cx="1785950" cy="584775"/>
          </a:xfrm>
          <a:prstGeom prst="rect">
            <a:avLst/>
          </a:prstGeom>
          <a:solidFill>
            <a:schemeClr val="tx1"/>
          </a:solidFill>
        </p:spPr>
        <p:txBody>
          <a:bodyPr wrap="square" rtlCol="0">
            <a:spAutoFit/>
          </a:bodyPr>
          <a:lstStyle/>
          <a:p>
            <a:r>
              <a:rPr lang="hu-HU" sz="3200" b="1" dirty="0" smtClean="0">
                <a:solidFill>
                  <a:srgbClr val="C00000"/>
                </a:solidFill>
              </a:rPr>
              <a:t>KARMA</a:t>
            </a:r>
            <a:endParaRPr lang="hu-HU" sz="3200" b="1" dirty="0">
              <a:solidFill>
                <a:srgbClr val="C00000"/>
              </a:solidFill>
            </a:endParaRPr>
          </a:p>
        </p:txBody>
      </p:sp>
      <p:pic>
        <p:nvPicPr>
          <p:cNvPr id="7" name="Picture 4" descr="sóder"/>
          <p:cNvPicPr>
            <a:picLocks noChangeAspect="1" noChangeArrowheads="1"/>
          </p:cNvPicPr>
          <p:nvPr/>
        </p:nvPicPr>
        <p:blipFill>
          <a:blip r:embed="rId3" cstate="print"/>
          <a:srcRect/>
          <a:stretch>
            <a:fillRect/>
          </a:stretch>
        </p:blipFill>
        <p:spPr bwMode="auto">
          <a:xfrm>
            <a:off x="0" y="4071942"/>
            <a:ext cx="3714744" cy="2786058"/>
          </a:xfrm>
          <a:prstGeom prst="rect">
            <a:avLst/>
          </a:prstGeom>
          <a:noFill/>
        </p:spPr>
      </p:pic>
      <p:sp>
        <p:nvSpPr>
          <p:cNvPr id="8" name="Lefelé nyíl 7"/>
          <p:cNvSpPr/>
          <p:nvPr/>
        </p:nvSpPr>
        <p:spPr>
          <a:xfrm>
            <a:off x="2143108" y="314324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Kanyar jobbra 8"/>
          <p:cNvSpPr/>
          <p:nvPr/>
        </p:nvSpPr>
        <p:spPr>
          <a:xfrm>
            <a:off x="2357422" y="1571612"/>
            <a:ext cx="8138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8786" name="Sound"/>
          <p:cNvSpPr>
            <a:spLocks noEditPoints="1" noChangeArrowheads="1"/>
          </p:cNvSpPr>
          <p:nvPr/>
        </p:nvSpPr>
        <p:spPr bwMode="auto">
          <a:xfrm rot="-700259">
            <a:off x="1563688" y="2898775"/>
            <a:ext cx="2608262" cy="1524000"/>
          </a:xfrm>
          <a:custGeom>
            <a:avLst/>
            <a:gdLst>
              <a:gd name="T0" fmla="*/ 11164 w 21600"/>
              <a:gd name="T1" fmla="*/ 21159 h 21600"/>
              <a:gd name="T2" fmla="*/ 11164 w 21600"/>
              <a:gd name="T3" fmla="*/ 0 h 21600"/>
              <a:gd name="T4" fmla="*/ 0 w 21600"/>
              <a:gd name="T5" fmla="*/ 10800 h 21600"/>
              <a:gd name="T6" fmla="*/ 21600 w 21600"/>
              <a:gd name="T7" fmla="*/ 10800 h 21600"/>
              <a:gd name="T8" fmla="*/ 761 w 21600"/>
              <a:gd name="T9" fmla="*/ 22454 h 21600"/>
              <a:gd name="T10" fmla="*/ 21069 w 21600"/>
              <a:gd name="T11" fmla="*/ 28282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hu-HU"/>
          </a:p>
        </p:txBody>
      </p:sp>
      <p:sp>
        <p:nvSpPr>
          <p:cNvPr id="118787" name="Rectangle 3"/>
          <p:cNvSpPr>
            <a:spLocks noGrp="1" noRot="1" noChangeArrowheads="1"/>
          </p:cNvSpPr>
          <p:nvPr>
            <p:ph type="title"/>
          </p:nvPr>
        </p:nvSpPr>
        <p:spPr>
          <a:xfrm>
            <a:off x="685800" y="76200"/>
            <a:ext cx="7772400" cy="1143000"/>
          </a:xfrm>
        </p:spPr>
        <p:txBody>
          <a:bodyPr>
            <a:normAutofit/>
          </a:bodyPr>
          <a:lstStyle/>
          <a:p>
            <a:r>
              <a:rPr lang="hu-HU" sz="4800" b="1" dirty="0">
                <a:solidFill>
                  <a:srgbClr val="FF0066"/>
                </a:solidFill>
                <a:latin typeface="Century Gothic" pitchFamily="34" charset="0"/>
              </a:rPr>
              <a:t>A gondolat két hatása</a:t>
            </a:r>
            <a:endParaRPr lang="en-US" sz="4800" b="1" dirty="0">
              <a:solidFill>
                <a:srgbClr val="FF0066"/>
              </a:solidFill>
              <a:latin typeface="Century Gothic" pitchFamily="34" charset="0"/>
            </a:endParaRPr>
          </a:p>
        </p:txBody>
      </p:sp>
      <p:sp>
        <p:nvSpPr>
          <p:cNvPr id="118788" name="Oval 4"/>
          <p:cNvSpPr>
            <a:spLocks noChangeArrowheads="1"/>
          </p:cNvSpPr>
          <p:nvPr/>
        </p:nvSpPr>
        <p:spPr bwMode="auto">
          <a:xfrm>
            <a:off x="1524000" y="2362200"/>
            <a:ext cx="1600200" cy="3124200"/>
          </a:xfrm>
          <a:prstGeom prst="ellipse">
            <a:avLst/>
          </a:prstGeom>
          <a:gradFill rotWithShape="0">
            <a:gsLst>
              <a:gs pos="0">
                <a:srgbClr val="FF9900"/>
              </a:gs>
              <a:gs pos="100000">
                <a:srgbClr val="FF66FF"/>
              </a:gs>
            </a:gsLst>
            <a:path path="shape">
              <a:fillToRect l="50000" t="50000" r="50000" b="50000"/>
            </a:path>
          </a:gradFill>
          <a:ln w="9525">
            <a:noFill/>
            <a:round/>
            <a:headEnd/>
            <a:tailEnd/>
          </a:ln>
          <a:effectLst/>
        </p:spPr>
        <p:txBody>
          <a:bodyPr wrap="none" anchor="ctr"/>
          <a:lstStyle/>
          <a:p>
            <a:endParaRPr lang="hu-HU"/>
          </a:p>
        </p:txBody>
      </p:sp>
      <p:sp>
        <p:nvSpPr>
          <p:cNvPr id="118789" name="Oval 5"/>
          <p:cNvSpPr>
            <a:spLocks noChangeArrowheads="1"/>
          </p:cNvSpPr>
          <p:nvPr/>
        </p:nvSpPr>
        <p:spPr bwMode="auto">
          <a:xfrm>
            <a:off x="7315200" y="2438400"/>
            <a:ext cx="609600" cy="1143000"/>
          </a:xfrm>
          <a:prstGeom prst="ellipse">
            <a:avLst/>
          </a:prstGeom>
          <a:gradFill rotWithShape="0">
            <a:gsLst>
              <a:gs pos="0">
                <a:schemeClr val="bg1"/>
              </a:gs>
              <a:gs pos="50000">
                <a:schemeClr val="accent1"/>
              </a:gs>
              <a:gs pos="100000">
                <a:schemeClr val="bg1"/>
              </a:gs>
            </a:gsLst>
            <a:lin ang="2700000" scaled="1"/>
          </a:gradFill>
          <a:ln w="9525">
            <a:noFill/>
            <a:round/>
            <a:headEnd/>
            <a:tailEnd/>
          </a:ln>
          <a:effectLst/>
        </p:spPr>
        <p:txBody>
          <a:bodyPr wrap="none" anchor="ctr"/>
          <a:lstStyle/>
          <a:p>
            <a:endParaRPr lang="hu-HU"/>
          </a:p>
        </p:txBody>
      </p:sp>
      <p:sp>
        <p:nvSpPr>
          <p:cNvPr id="118790" name="Freeform 6"/>
          <p:cNvSpPr>
            <a:spLocks/>
          </p:cNvSpPr>
          <p:nvPr/>
        </p:nvSpPr>
        <p:spPr bwMode="auto">
          <a:xfrm rot="433422">
            <a:off x="6324600" y="1676400"/>
            <a:ext cx="762000" cy="2438400"/>
          </a:xfrm>
          <a:custGeom>
            <a:avLst/>
            <a:gdLst/>
            <a:ahLst/>
            <a:cxnLst>
              <a:cxn ang="0">
                <a:pos x="0" y="0"/>
              </a:cxn>
              <a:cxn ang="0">
                <a:pos x="288" y="384"/>
              </a:cxn>
              <a:cxn ang="0">
                <a:pos x="432" y="864"/>
              </a:cxn>
              <a:cxn ang="0">
                <a:pos x="480" y="1536"/>
              </a:cxn>
            </a:cxnLst>
            <a:rect l="0" t="0" r="r" b="b"/>
            <a:pathLst>
              <a:path w="480" h="1536">
                <a:moveTo>
                  <a:pt x="0" y="0"/>
                </a:moveTo>
                <a:cubicBezTo>
                  <a:pt x="108" y="120"/>
                  <a:pt x="216" y="240"/>
                  <a:pt x="288" y="384"/>
                </a:cubicBezTo>
                <a:cubicBezTo>
                  <a:pt x="360" y="528"/>
                  <a:pt x="400" y="672"/>
                  <a:pt x="432" y="864"/>
                </a:cubicBezTo>
                <a:cubicBezTo>
                  <a:pt x="464" y="1056"/>
                  <a:pt x="464" y="1424"/>
                  <a:pt x="480" y="1536"/>
                </a:cubicBezTo>
              </a:path>
            </a:pathLst>
          </a:custGeom>
          <a:noFill/>
          <a:ln w="57150" cmpd="sng">
            <a:solidFill>
              <a:srgbClr val="FFCC00"/>
            </a:solidFill>
            <a:round/>
            <a:headEnd/>
            <a:tailEnd/>
          </a:ln>
          <a:effectLst/>
          <a:scene3d>
            <a:camera prst="legacyPerspectiveFront">
              <a:rot lat="20099999" lon="1500000" rev="0"/>
            </a:camera>
            <a:lightRig rig="legacyFlat4" dir="b"/>
          </a:scene3d>
          <a:sp3d extrusionH="227000" prstMaterial="legacyMatte">
            <a:bevelT w="13500" h="13500" prst="angle"/>
            <a:bevelB w="13500" h="13500" prst="angle"/>
            <a:extrusionClr>
              <a:schemeClr val="bg2"/>
            </a:extrusionClr>
          </a:sp3d>
        </p:spPr>
        <p:txBody>
          <a:bodyPr>
            <a:flatTx/>
          </a:bodyPr>
          <a:lstStyle/>
          <a:p>
            <a:endParaRPr lang="hu-HU"/>
          </a:p>
        </p:txBody>
      </p:sp>
      <p:sp>
        <p:nvSpPr>
          <p:cNvPr id="118791" name="Freeform 7"/>
          <p:cNvSpPr>
            <a:spLocks/>
          </p:cNvSpPr>
          <p:nvPr/>
        </p:nvSpPr>
        <p:spPr bwMode="auto">
          <a:xfrm rot="330872">
            <a:off x="5867400" y="2209800"/>
            <a:ext cx="457200" cy="1828800"/>
          </a:xfrm>
          <a:custGeom>
            <a:avLst/>
            <a:gdLst/>
            <a:ahLst/>
            <a:cxnLst>
              <a:cxn ang="0">
                <a:pos x="0" y="0"/>
              </a:cxn>
              <a:cxn ang="0">
                <a:pos x="288" y="384"/>
              </a:cxn>
              <a:cxn ang="0">
                <a:pos x="432" y="864"/>
              </a:cxn>
              <a:cxn ang="0">
                <a:pos x="480" y="1536"/>
              </a:cxn>
            </a:cxnLst>
            <a:rect l="0" t="0" r="r" b="b"/>
            <a:pathLst>
              <a:path w="480" h="1536">
                <a:moveTo>
                  <a:pt x="0" y="0"/>
                </a:moveTo>
                <a:cubicBezTo>
                  <a:pt x="108" y="120"/>
                  <a:pt x="216" y="240"/>
                  <a:pt x="288" y="384"/>
                </a:cubicBezTo>
                <a:cubicBezTo>
                  <a:pt x="360" y="528"/>
                  <a:pt x="400" y="672"/>
                  <a:pt x="432" y="864"/>
                </a:cubicBezTo>
                <a:cubicBezTo>
                  <a:pt x="464" y="1056"/>
                  <a:pt x="464" y="1424"/>
                  <a:pt x="480" y="1536"/>
                </a:cubicBezTo>
              </a:path>
            </a:pathLst>
          </a:custGeom>
          <a:noFill/>
          <a:ln w="57150" cmpd="sng">
            <a:solidFill>
              <a:srgbClr val="FFCC00"/>
            </a:solidFill>
            <a:round/>
            <a:headEnd/>
            <a:tailEnd/>
          </a:ln>
          <a:effectLst/>
          <a:scene3d>
            <a:camera prst="legacyPerspectiveFront">
              <a:rot lat="20099999" lon="1500000" rev="0"/>
            </a:camera>
            <a:lightRig rig="legacyFlat4" dir="b"/>
          </a:scene3d>
          <a:sp3d extrusionH="227000" prstMaterial="legacyMatte">
            <a:bevelT w="13500" h="13500" prst="angle"/>
            <a:bevelB w="13500" h="13500" prst="angle"/>
            <a:extrusionClr>
              <a:schemeClr val="bg2"/>
            </a:extrusionClr>
          </a:sp3d>
        </p:spPr>
        <p:txBody>
          <a:bodyPr>
            <a:flatTx/>
          </a:bodyPr>
          <a:lstStyle/>
          <a:p>
            <a:endParaRPr lang="hu-HU"/>
          </a:p>
        </p:txBody>
      </p:sp>
      <p:sp>
        <p:nvSpPr>
          <p:cNvPr id="118792" name="Rectangle 8"/>
          <p:cNvSpPr>
            <a:spLocks noChangeArrowheads="1"/>
          </p:cNvSpPr>
          <p:nvPr/>
        </p:nvSpPr>
        <p:spPr bwMode="auto">
          <a:xfrm rot="-619522">
            <a:off x="3733800" y="3048000"/>
            <a:ext cx="2971800" cy="381000"/>
          </a:xfrm>
          <a:prstGeom prst="rect">
            <a:avLst/>
          </a:prstGeom>
          <a:noFill/>
          <a:ln w="9525">
            <a:noFill/>
            <a:miter lim="800000"/>
            <a:headEnd/>
            <a:tailEnd/>
          </a:ln>
          <a:effectLst/>
        </p:spPr>
        <p:txBody>
          <a:bodyPr wrap="none" anchor="ctr"/>
          <a:lstStyle/>
          <a:p>
            <a:pPr algn="ctr" eaLnBrk="1" hangingPunct="1"/>
            <a:r>
              <a:rPr lang="hu-HU">
                <a:solidFill>
                  <a:srgbClr val="66FFFF"/>
                </a:solidFill>
                <a:latin typeface="Arial" charset="0"/>
              </a:rPr>
              <a:t>Rezgés</a:t>
            </a:r>
            <a:endParaRPr lang="en-US">
              <a:solidFill>
                <a:srgbClr val="66FFFF"/>
              </a:solidFill>
              <a:latin typeface="Arial" charset="0"/>
            </a:endParaRPr>
          </a:p>
        </p:txBody>
      </p:sp>
      <p:sp>
        <p:nvSpPr>
          <p:cNvPr id="118793" name="CurvedRibbon3"/>
          <p:cNvSpPr>
            <a:spLocks noEditPoints="1" noChangeArrowheads="1"/>
          </p:cNvSpPr>
          <p:nvPr/>
        </p:nvSpPr>
        <p:spPr bwMode="auto">
          <a:xfrm>
            <a:off x="6019800" y="5029200"/>
            <a:ext cx="1066800" cy="1143000"/>
          </a:xfrm>
          <a:custGeom>
            <a:avLst/>
            <a:gdLst>
              <a:gd name="G0" fmla="+- 0 0 0"/>
              <a:gd name="T0" fmla="*/ 90 256 1"/>
              <a:gd name="T1" fmla="*/ 0 256 1"/>
              <a:gd name="G1" fmla="+- 7614049 T0 T1"/>
              <a:gd name="T2" fmla="*/ 180 256 1"/>
              <a:gd name="T3" fmla="*/ 0 256 1"/>
              <a:gd name="G2" fmla="+- 7614049 T2 T3"/>
              <a:gd name="G3" fmla="?: G1 7614049 G2"/>
              <a:gd name="T4" fmla="*/ 0 256 1"/>
              <a:gd name="T5" fmla="*/ 90 256 1"/>
              <a:gd name="G4" fmla="+- G3 T4 T5"/>
              <a:gd name="T6" fmla="*/ 0 256 1"/>
              <a:gd name="T7" fmla="*/ 180 256 1"/>
              <a:gd name="G5" fmla="+- G3 T6 T7"/>
              <a:gd name="G6" fmla="?: G4 G5 G3"/>
              <a:gd name="G7" fmla="+- 7614049 0 0"/>
              <a:gd name="G8" fmla="*/ G6 2 1"/>
              <a:gd name="G9" fmla="+- 0 0 G8"/>
              <a:gd name="T8" fmla="*/ 180 256 1"/>
              <a:gd name="T9" fmla="*/ 0 256 1"/>
              <a:gd name="G10" fmla="+- G9 T8 T9"/>
              <a:gd name="G11" fmla="*/ G10 1 12"/>
              <a:gd name="G12" fmla="+- 7614049 G11 0"/>
              <a:gd name="G13" fmla="+- G12 G11 0"/>
              <a:gd name="G14" fmla="+- G13 G11 0"/>
              <a:gd name="G15" fmla="+- 4739 0 0"/>
              <a:gd name="G16" fmla="+- 10800 0 G15"/>
              <a:gd name="G17" fmla="*/ G16 1 8"/>
              <a:gd name="G18" fmla="*/ G16 7 16"/>
              <a:gd name="G19" fmla="+- G15 G17 0"/>
              <a:gd name="G20" fmla="+- G15 G18 0"/>
              <a:gd name="G21" fmla="+- 10800 0 G17"/>
              <a:gd name="G22" fmla="+- 10800 0 G15"/>
              <a:gd name="G23" fmla="+- 10800 G15 0"/>
              <a:gd name="G24" fmla="+- 10800 0 G19"/>
              <a:gd name="G25" fmla="+- 10800 G19 0"/>
              <a:gd name="G26" fmla="+- 10800 0 G21"/>
              <a:gd name="G27" fmla="+- 10800 G21 0"/>
              <a:gd name="G28" fmla="cos G15 G7"/>
              <a:gd name="G29" fmla="sin G15 G7"/>
              <a:gd name="G30" fmla="cos G20 G12"/>
              <a:gd name="G31" fmla="sin G20 G12"/>
              <a:gd name="G32" fmla="cos G21 G7"/>
              <a:gd name="G33" fmla="sin G21 G7"/>
              <a:gd name="G34" fmla="cos G21 G13"/>
              <a:gd name="G35" fmla="sin G21 G13"/>
              <a:gd name="G36" fmla="cos 10800 G13"/>
              <a:gd name="G37" fmla="sin 10800 G13"/>
              <a:gd name="G38" fmla="cos G19 G14"/>
              <a:gd name="G39" fmla="sin G19 G14"/>
              <a:gd name="G40" fmla="cos G15 G14"/>
              <a:gd name="G41" fmla="sin G15 G14"/>
              <a:gd name="G42" fmla="cos G19 G13"/>
              <a:gd name="G43" fmla="sin G19 G13"/>
              <a:gd name="G44" fmla="+- G28 10800 0"/>
              <a:gd name="G45" fmla="+- G29 10800 0"/>
              <a:gd name="G46" fmla="+- G30 10800 0"/>
              <a:gd name="G47" fmla="+- G31 10800 0"/>
              <a:gd name="G48" fmla="+- G32 10800 0"/>
              <a:gd name="G49" fmla="+- G33 10800 0"/>
              <a:gd name="G50" fmla="+- G34 10800 0"/>
              <a:gd name="G51" fmla="+- G35 10800 0"/>
              <a:gd name="G52" fmla="+- G36 10800 0"/>
              <a:gd name="G53" fmla="+- G37 10800 0"/>
              <a:gd name="G54" fmla="+- G38 10800 0"/>
              <a:gd name="G55" fmla="+- G39 10800 0"/>
              <a:gd name="G56" fmla="+- G40 10800 0"/>
              <a:gd name="G57" fmla="+- G41 10800 0"/>
              <a:gd name="G58" fmla="+- G42 10800 0"/>
              <a:gd name="G59" fmla="+- G43 10800 0"/>
              <a:gd name="G60" fmla="+- 21600 0 G52"/>
              <a:gd name="G61" fmla="+- 21600 0 G50"/>
              <a:gd name="G62" fmla="+- 21600 0 G48"/>
              <a:gd name="G63" fmla="+- 21600 0 G46"/>
              <a:gd name="G64" fmla="+- 21600 0 G44"/>
              <a:gd name="G65" fmla="+- 21600 0 G56"/>
              <a:gd name="G66" fmla="+- 21600 0 G54"/>
              <a:gd name="G67" fmla="+- 21600 0 G58"/>
              <a:gd name="G68" fmla="abs 7614049"/>
              <a:gd name="T10" fmla="*/ 0 256 1"/>
              <a:gd name="T11" fmla="*/ 90 256 1"/>
              <a:gd name="G69" fmla="+- G68 T10 T11"/>
              <a:gd name="G70" fmla="?: G69 0 21600"/>
              <a:gd name="G71" fmla="?: G69 G24 G25"/>
              <a:gd name="T12" fmla="*/ 4990 w 21600"/>
              <a:gd name="T13" fmla="*/ 15368 h 21600"/>
              <a:gd name="T14" fmla="*/ 10800 w 21600"/>
              <a:gd name="T15" fmla="*/ 0 h 21600"/>
              <a:gd name="T16" fmla="*/ 16610 w 21600"/>
              <a:gd name="T17" fmla="*/ 15368 h 21600"/>
              <a:gd name="T18" fmla="*/ 10800 w 21600"/>
              <a:gd name="T19" fmla="*/ 5303 h 21600"/>
              <a:gd name="T20" fmla="*/ 3163 w 21600"/>
              <a:gd name="T21" fmla="*/ 3163 h 21600"/>
              <a:gd name="T22" fmla="*/ 18437 w 21600"/>
              <a:gd name="T23" fmla="*/ 18437 h 21600"/>
            </a:gdLst>
            <a:ahLst/>
            <a:cxnLst>
              <a:cxn ang="0">
                <a:pos x="T12" y="T13"/>
              </a:cxn>
              <a:cxn ang="0">
                <a:pos x="T14" y="T15"/>
              </a:cxn>
              <a:cxn ang="0">
                <a:pos x="T16" y="T17"/>
              </a:cxn>
              <a:cxn ang="0">
                <a:pos x="T18" y="T19"/>
              </a:cxn>
            </a:cxnLst>
            <a:rect l="T20" t="T21" r="T22" b="T23"/>
            <a:pathLst>
              <a:path w="21600" h="21600" extrusionOk="0">
                <a:moveTo>
                  <a:pt x="8709" y="15052"/>
                </a:moveTo>
                <a:lnTo>
                  <a:pt x="4990" y="15368"/>
                </a:lnTo>
                <a:lnTo>
                  <a:pt x="6368" y="19811"/>
                </a:lnTo>
                <a:cubicBezTo>
                  <a:pt x="3635" y="18467"/>
                  <a:pt x="1659" y="15954"/>
                  <a:pt x="997" y="12980"/>
                </a:cubicBezTo>
                <a:lnTo>
                  <a:pt x="257" y="13144"/>
                </a:lnTo>
                <a:cubicBezTo>
                  <a:pt x="86" y="12374"/>
                  <a:pt x="0" y="11588"/>
                  <a:pt x="0" y="10800"/>
                </a:cubicBezTo>
                <a:cubicBezTo>
                  <a:pt x="0" y="4835"/>
                  <a:pt x="4835" y="0"/>
                  <a:pt x="10800" y="0"/>
                </a:cubicBezTo>
                <a:cubicBezTo>
                  <a:pt x="16764" y="0"/>
                  <a:pt x="21600" y="4835"/>
                  <a:pt x="21600" y="10800"/>
                </a:cubicBezTo>
                <a:cubicBezTo>
                  <a:pt x="21600" y="11588"/>
                  <a:pt x="21513" y="12374"/>
                  <a:pt x="21342" y="13144"/>
                </a:cubicBezTo>
                <a:lnTo>
                  <a:pt x="20602" y="12980"/>
                </a:lnTo>
                <a:cubicBezTo>
                  <a:pt x="19940" y="15954"/>
                  <a:pt x="17964" y="18467"/>
                  <a:pt x="15231" y="19811"/>
                </a:cubicBezTo>
                <a:lnTo>
                  <a:pt x="16610" y="15368"/>
                </a:lnTo>
                <a:lnTo>
                  <a:pt x="12891" y="15052"/>
                </a:lnTo>
                <a:cubicBezTo>
                  <a:pt x="14512" y="14255"/>
                  <a:pt x="15539" y="12606"/>
                  <a:pt x="15539" y="10800"/>
                </a:cubicBezTo>
                <a:cubicBezTo>
                  <a:pt x="15539" y="10438"/>
                  <a:pt x="15497" y="10078"/>
                  <a:pt x="15415" y="9726"/>
                </a:cubicBezTo>
                <a:lnTo>
                  <a:pt x="16153" y="9554"/>
                </a:lnTo>
                <a:cubicBezTo>
                  <a:pt x="15574" y="7064"/>
                  <a:pt x="13355" y="5303"/>
                  <a:pt x="10800" y="5303"/>
                </a:cubicBezTo>
                <a:cubicBezTo>
                  <a:pt x="8244" y="5302"/>
                  <a:pt x="6025" y="7064"/>
                  <a:pt x="5446" y="9554"/>
                </a:cubicBezTo>
                <a:lnTo>
                  <a:pt x="6184" y="9726"/>
                </a:lnTo>
                <a:cubicBezTo>
                  <a:pt x="6102" y="10078"/>
                  <a:pt x="6061" y="10438"/>
                  <a:pt x="6061" y="10799"/>
                </a:cubicBezTo>
                <a:cubicBezTo>
                  <a:pt x="6060" y="12606"/>
                  <a:pt x="7087" y="14255"/>
                  <a:pt x="8708" y="15052"/>
                </a:cubicBezTo>
                <a:close/>
              </a:path>
              <a:path w="21600" h="21600" fill="none" extrusionOk="0">
                <a:moveTo>
                  <a:pt x="997" y="12981"/>
                </a:moveTo>
                <a:lnTo>
                  <a:pt x="5434" y="11993"/>
                </a:lnTo>
                <a:cubicBezTo>
                  <a:pt x="5347" y="11601"/>
                  <a:pt x="5303" y="11201"/>
                  <a:pt x="5303" y="10800"/>
                </a:cubicBezTo>
                <a:cubicBezTo>
                  <a:pt x="5302" y="10380"/>
                  <a:pt x="5350" y="9962"/>
                  <a:pt x="5446" y="9554"/>
                </a:cubicBezTo>
              </a:path>
              <a:path w="21600" h="21600" fill="none" extrusionOk="0">
                <a:moveTo>
                  <a:pt x="5434" y="11994"/>
                </a:moveTo>
                <a:lnTo>
                  <a:pt x="6184" y="9726"/>
                </a:lnTo>
              </a:path>
              <a:path w="21600" h="21600" fill="none" extrusionOk="0">
                <a:moveTo>
                  <a:pt x="20603" y="12981"/>
                </a:moveTo>
                <a:lnTo>
                  <a:pt x="16165" y="11993"/>
                </a:lnTo>
                <a:cubicBezTo>
                  <a:pt x="16252" y="11601"/>
                  <a:pt x="16297" y="11201"/>
                  <a:pt x="16297" y="10800"/>
                </a:cubicBezTo>
                <a:cubicBezTo>
                  <a:pt x="16297" y="10380"/>
                  <a:pt x="16249" y="9962"/>
                  <a:pt x="16153" y="9554"/>
                </a:cubicBezTo>
              </a:path>
              <a:path w="21600" h="21600" fill="none" extrusionOk="0">
                <a:moveTo>
                  <a:pt x="16166" y="11994"/>
                </a:moveTo>
                <a:lnTo>
                  <a:pt x="15416" y="9726"/>
                </a:lnTo>
              </a:path>
            </a:pathLst>
          </a:custGeom>
          <a:gradFill rotWithShape="0">
            <a:gsLst>
              <a:gs pos="0">
                <a:srgbClr val="00CC00"/>
              </a:gs>
              <a:gs pos="50000">
                <a:srgbClr val="CC66FF"/>
              </a:gs>
              <a:gs pos="100000">
                <a:srgbClr val="00CC00"/>
              </a:gs>
            </a:gsLst>
            <a:lin ang="0" scaled="1"/>
          </a:gradFill>
          <a:ln w="9525">
            <a:solidFill>
              <a:srgbClr val="000000"/>
            </a:solidFill>
            <a:miter lim="800000"/>
            <a:headEnd/>
            <a:tailEnd/>
          </a:ln>
          <a:effectLst/>
        </p:spPr>
        <p:txBody>
          <a:bodyPr/>
          <a:lstStyle/>
          <a:p>
            <a:endParaRPr lang="hu-HU"/>
          </a:p>
        </p:txBody>
      </p:sp>
      <p:sp>
        <p:nvSpPr>
          <p:cNvPr id="118794" name="Text Box 10"/>
          <p:cNvSpPr txBox="1">
            <a:spLocks noChangeArrowheads="1"/>
          </p:cNvSpPr>
          <p:nvPr/>
        </p:nvSpPr>
        <p:spPr bwMode="auto">
          <a:xfrm rot="424871">
            <a:off x="3200400" y="5029200"/>
            <a:ext cx="3124200" cy="457200"/>
          </a:xfrm>
          <a:prstGeom prst="rect">
            <a:avLst/>
          </a:prstGeom>
          <a:noFill/>
          <a:ln w="9525">
            <a:noFill/>
            <a:miter lim="800000"/>
            <a:headEnd/>
            <a:tailEnd/>
          </a:ln>
          <a:effectLst/>
        </p:spPr>
        <p:txBody>
          <a:bodyPr>
            <a:spAutoFit/>
          </a:bodyPr>
          <a:lstStyle/>
          <a:p>
            <a:pPr eaLnBrk="1" hangingPunct="1">
              <a:spcBef>
                <a:spcPct val="50000"/>
              </a:spcBef>
            </a:pPr>
            <a:r>
              <a:rPr lang="hu-HU">
                <a:solidFill>
                  <a:srgbClr val="66FFFF"/>
                </a:solidFill>
                <a:latin typeface="Arial" charset="0"/>
              </a:rPr>
              <a:t>Gondolatforma</a:t>
            </a:r>
            <a:endParaRPr lang="en-US">
              <a:solidFill>
                <a:srgbClr val="66FFFF"/>
              </a:solidFill>
              <a:latin typeface="Arial" charset="0"/>
            </a:endParaRPr>
          </a:p>
        </p:txBody>
      </p:sp>
      <p:sp>
        <p:nvSpPr>
          <p:cNvPr id="118795" name="Text Box 11"/>
          <p:cNvSpPr txBox="1">
            <a:spLocks noChangeArrowheads="1"/>
          </p:cNvSpPr>
          <p:nvPr/>
        </p:nvSpPr>
        <p:spPr bwMode="auto">
          <a:xfrm>
            <a:off x="228600" y="2133600"/>
            <a:ext cx="1676400" cy="822325"/>
          </a:xfrm>
          <a:prstGeom prst="rect">
            <a:avLst/>
          </a:prstGeom>
          <a:noFill/>
          <a:ln w="9525">
            <a:noFill/>
            <a:miter lim="800000"/>
            <a:headEnd/>
            <a:tailEnd/>
          </a:ln>
          <a:effectLst/>
        </p:spPr>
        <p:txBody>
          <a:bodyPr>
            <a:spAutoFit/>
          </a:bodyPr>
          <a:lstStyle/>
          <a:p>
            <a:pPr algn="ctr" eaLnBrk="1" hangingPunct="1"/>
            <a:r>
              <a:rPr lang="hu-HU" b="1">
                <a:solidFill>
                  <a:srgbClr val="66FFFF"/>
                </a:solidFill>
                <a:latin typeface="Arial" charset="0"/>
              </a:rPr>
              <a:t>Mentális test</a:t>
            </a:r>
            <a:endParaRPr lang="en-US" b="1"/>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714348" y="214290"/>
            <a:ext cx="7772400" cy="1143000"/>
          </a:xfrm>
        </p:spPr>
        <p:txBody>
          <a:bodyPr>
            <a:normAutofit/>
          </a:bodyPr>
          <a:lstStyle/>
          <a:p>
            <a:r>
              <a:rPr lang="hu-HU" sz="5400" b="1" dirty="0">
                <a:solidFill>
                  <a:srgbClr val="0066FF"/>
                </a:solidFill>
              </a:rPr>
              <a:t>A cél három típusa</a:t>
            </a:r>
            <a:endParaRPr lang="en-US" sz="5400" b="1" dirty="0">
              <a:solidFill>
                <a:srgbClr val="0066FF"/>
              </a:solidFill>
            </a:endParaRPr>
          </a:p>
        </p:txBody>
      </p:sp>
      <p:sp>
        <p:nvSpPr>
          <p:cNvPr id="120835" name="Oval 3"/>
          <p:cNvSpPr>
            <a:spLocks noChangeArrowheads="1"/>
          </p:cNvSpPr>
          <p:nvPr/>
        </p:nvSpPr>
        <p:spPr bwMode="auto">
          <a:xfrm>
            <a:off x="4724400" y="2895600"/>
            <a:ext cx="1676400" cy="2971800"/>
          </a:xfrm>
          <a:prstGeom prst="ellipse">
            <a:avLst/>
          </a:prstGeom>
          <a:gradFill rotWithShape="0">
            <a:gsLst>
              <a:gs pos="0">
                <a:srgbClr val="5E9EFF"/>
              </a:gs>
              <a:gs pos="20000">
                <a:srgbClr val="85C2FF"/>
              </a:gs>
              <a:gs pos="35000">
                <a:srgbClr val="C4D6EB"/>
              </a:gs>
              <a:gs pos="50000">
                <a:srgbClr val="FFEBFA"/>
              </a:gs>
              <a:gs pos="65000">
                <a:srgbClr val="C4D6EB"/>
              </a:gs>
              <a:gs pos="80001">
                <a:srgbClr val="85C2FF"/>
              </a:gs>
              <a:gs pos="100000">
                <a:srgbClr val="5E9EFF"/>
              </a:gs>
            </a:gsLst>
            <a:lin ang="18900000" scaled="1"/>
          </a:gradFill>
          <a:ln w="9525">
            <a:noFill/>
            <a:round/>
            <a:headEnd/>
            <a:tailEnd/>
          </a:ln>
          <a:effectLst/>
        </p:spPr>
        <p:txBody>
          <a:bodyPr wrap="none" anchor="ctr"/>
          <a:lstStyle/>
          <a:p>
            <a:endParaRPr lang="hu-HU"/>
          </a:p>
        </p:txBody>
      </p:sp>
      <p:sp>
        <p:nvSpPr>
          <p:cNvPr id="120836" name="Oval 4"/>
          <p:cNvSpPr>
            <a:spLocks noChangeArrowheads="1"/>
          </p:cNvSpPr>
          <p:nvPr/>
        </p:nvSpPr>
        <p:spPr bwMode="auto">
          <a:xfrm>
            <a:off x="1828800" y="2057400"/>
            <a:ext cx="533400" cy="1066800"/>
          </a:xfrm>
          <a:prstGeom prst="ellipse">
            <a:avLst/>
          </a:prstGeom>
          <a:gradFill rotWithShape="0">
            <a:gsLst>
              <a:gs pos="0">
                <a:srgbClr val="FFFFFF"/>
              </a:gs>
              <a:gs pos="100000">
                <a:schemeClr val="accent2"/>
              </a:gs>
            </a:gsLst>
            <a:path path="shape">
              <a:fillToRect l="50000" t="50000" r="50000" b="50000"/>
            </a:path>
          </a:gradFill>
          <a:ln w="9525">
            <a:solidFill>
              <a:schemeClr val="tx1"/>
            </a:solidFill>
            <a:round/>
            <a:headEnd/>
            <a:tailEnd/>
          </a:ln>
          <a:effectLst/>
        </p:spPr>
        <p:txBody>
          <a:bodyPr wrap="none" anchor="ctr"/>
          <a:lstStyle/>
          <a:p>
            <a:endParaRPr lang="hu-HU"/>
          </a:p>
        </p:txBody>
      </p:sp>
      <p:sp>
        <p:nvSpPr>
          <p:cNvPr id="120837" name="AutoShape 5"/>
          <p:cNvSpPr>
            <a:spLocks noChangeArrowheads="1"/>
          </p:cNvSpPr>
          <p:nvPr/>
        </p:nvSpPr>
        <p:spPr bwMode="auto">
          <a:xfrm rot="1222736">
            <a:off x="2590800" y="2971800"/>
            <a:ext cx="2133600" cy="485775"/>
          </a:xfrm>
          <a:prstGeom prst="leftArrow">
            <a:avLst>
              <a:gd name="adj1" fmla="val 34639"/>
              <a:gd name="adj2" fmla="val 65354"/>
            </a:avLst>
          </a:prstGeom>
          <a:gradFill rotWithShape="0">
            <a:gsLst>
              <a:gs pos="0">
                <a:srgbClr val="FFFF00"/>
              </a:gs>
              <a:gs pos="100000">
                <a:schemeClr val="accent1"/>
              </a:gs>
            </a:gsLst>
            <a:lin ang="2700000" scaled="1"/>
          </a:gradFill>
          <a:ln w="9525">
            <a:solidFill>
              <a:schemeClr val="tx1"/>
            </a:solidFill>
            <a:miter lim="800000"/>
            <a:headEnd/>
            <a:tailEnd/>
          </a:ln>
          <a:effectLst/>
        </p:spPr>
        <p:txBody>
          <a:bodyPr wrap="none" anchor="ctr"/>
          <a:lstStyle/>
          <a:p>
            <a:endParaRPr lang="hu-HU"/>
          </a:p>
        </p:txBody>
      </p:sp>
      <p:sp>
        <p:nvSpPr>
          <p:cNvPr id="120838" name="AutoShape 6"/>
          <p:cNvSpPr>
            <a:spLocks noChangeArrowheads="1"/>
          </p:cNvSpPr>
          <p:nvPr/>
        </p:nvSpPr>
        <p:spPr bwMode="auto">
          <a:xfrm rot="4217036">
            <a:off x="6249193" y="3317082"/>
            <a:ext cx="976313" cy="1143000"/>
          </a:xfrm>
          <a:custGeom>
            <a:avLst/>
            <a:gdLst>
              <a:gd name="G0" fmla="+- 10544 0 0"/>
              <a:gd name="G1" fmla="+- 9803911 0 0"/>
              <a:gd name="G2" fmla="+- 10544 0 9803911"/>
              <a:gd name="G3" fmla="+- 10800 0 0"/>
              <a:gd name="G4" fmla="+- 0 0 10544"/>
              <a:gd name="T0" fmla="*/ 360 256 1"/>
              <a:gd name="T1" fmla="*/ 0 256 1"/>
              <a:gd name="G5" fmla="+- G2 T0 T1"/>
              <a:gd name="G6" fmla="?: G2 G2 G5"/>
              <a:gd name="G7" fmla="+- 0 0 G6"/>
              <a:gd name="G8" fmla="+- 6410 0 0"/>
              <a:gd name="G9" fmla="+- 0 0 9803911"/>
              <a:gd name="G10" fmla="+- 6410 0 2700"/>
              <a:gd name="G11" fmla="cos G10 10544"/>
              <a:gd name="G12" fmla="sin G10 10544"/>
              <a:gd name="G13" fmla="cos 13500 10544"/>
              <a:gd name="G14" fmla="sin 13500 10544"/>
              <a:gd name="G15" fmla="+- G11 10800 0"/>
              <a:gd name="G16" fmla="+- G12 10800 0"/>
              <a:gd name="G17" fmla="+- G13 10800 0"/>
              <a:gd name="G18" fmla="+- G14 10800 0"/>
              <a:gd name="G19" fmla="*/ 6410 1 2"/>
              <a:gd name="G20" fmla="+- G19 5400 0"/>
              <a:gd name="G21" fmla="cos G20 10544"/>
              <a:gd name="G22" fmla="sin G20 10544"/>
              <a:gd name="G23" fmla="+- G21 10800 0"/>
              <a:gd name="G24" fmla="+- G12 G23 G22"/>
              <a:gd name="G25" fmla="+- G22 G23 G11"/>
              <a:gd name="G26" fmla="cos 10800 10544"/>
              <a:gd name="G27" fmla="sin 10800 10544"/>
              <a:gd name="G28" fmla="cos 6410 10544"/>
              <a:gd name="G29" fmla="sin 6410 10544"/>
              <a:gd name="G30" fmla="+- G26 10800 0"/>
              <a:gd name="G31" fmla="+- G27 10800 0"/>
              <a:gd name="G32" fmla="+- G28 10800 0"/>
              <a:gd name="G33" fmla="+- G29 10800 0"/>
              <a:gd name="G34" fmla="+- G19 5400 0"/>
              <a:gd name="G35" fmla="cos G34 9803911"/>
              <a:gd name="G36" fmla="sin G34 9803911"/>
              <a:gd name="G37" fmla="+/ 9803911 10544 2"/>
              <a:gd name="T2" fmla="*/ 180 256 1"/>
              <a:gd name="T3" fmla="*/ 0 256 1"/>
              <a:gd name="G38" fmla="+- G37 T2 T3"/>
              <a:gd name="G39" fmla="?: G2 G37 G38"/>
              <a:gd name="G40" fmla="cos 10800 G39"/>
              <a:gd name="G41" fmla="sin 10800 G39"/>
              <a:gd name="G42" fmla="cos 6410 G39"/>
              <a:gd name="G43" fmla="sin 6410 G39"/>
              <a:gd name="G44" fmla="+- G40 10800 0"/>
              <a:gd name="G45" fmla="+- G41 10800 0"/>
              <a:gd name="G46" fmla="+- G42 10800 0"/>
              <a:gd name="G47" fmla="+- G43 10800 0"/>
              <a:gd name="G48" fmla="+- G35 10800 0"/>
              <a:gd name="G49" fmla="+- G36 10800 0"/>
              <a:gd name="T4" fmla="*/ 7982 w 21600"/>
              <a:gd name="T5" fmla="*/ 373 h 21600"/>
              <a:gd name="T6" fmla="*/ 3378 w 21600"/>
              <a:gd name="T7" fmla="*/ 15154 h 21600"/>
              <a:gd name="T8" fmla="*/ 9127 w 21600"/>
              <a:gd name="T9" fmla="*/ 4611 h 21600"/>
              <a:gd name="T10" fmla="*/ 24299 w 21600"/>
              <a:gd name="T11" fmla="*/ 10837 h 21600"/>
              <a:gd name="T12" fmla="*/ 19390 w 21600"/>
              <a:gd name="T13" fmla="*/ 15719 h 21600"/>
              <a:gd name="T14" fmla="*/ 14509 w 21600"/>
              <a:gd name="T15" fmla="*/ 1081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209" y="10817"/>
                </a:moveTo>
                <a:cubicBezTo>
                  <a:pt x="17209" y="10811"/>
                  <a:pt x="17210" y="10805"/>
                  <a:pt x="17210" y="10800"/>
                </a:cubicBezTo>
                <a:cubicBezTo>
                  <a:pt x="17210" y="7259"/>
                  <a:pt x="14340" y="4390"/>
                  <a:pt x="10800" y="4390"/>
                </a:cubicBezTo>
                <a:cubicBezTo>
                  <a:pt x="7259" y="4390"/>
                  <a:pt x="4390" y="7259"/>
                  <a:pt x="4390" y="10800"/>
                </a:cubicBezTo>
                <a:cubicBezTo>
                  <a:pt x="4389" y="11940"/>
                  <a:pt x="4694" y="13060"/>
                  <a:pt x="5271" y="14044"/>
                </a:cubicBezTo>
                <a:lnTo>
                  <a:pt x="1485" y="16265"/>
                </a:lnTo>
                <a:cubicBezTo>
                  <a:pt x="512" y="14608"/>
                  <a:pt x="0" y="12721"/>
                  <a:pt x="0" y="10800"/>
                </a:cubicBezTo>
                <a:cubicBezTo>
                  <a:pt x="0" y="4835"/>
                  <a:pt x="4835" y="0"/>
                  <a:pt x="10800" y="0"/>
                </a:cubicBezTo>
                <a:cubicBezTo>
                  <a:pt x="16764" y="0"/>
                  <a:pt x="21600" y="4835"/>
                  <a:pt x="21600" y="10800"/>
                </a:cubicBezTo>
                <a:cubicBezTo>
                  <a:pt x="21600" y="10810"/>
                  <a:pt x="21599" y="10820"/>
                  <a:pt x="21599" y="10830"/>
                </a:cubicBezTo>
                <a:lnTo>
                  <a:pt x="24299" y="10837"/>
                </a:lnTo>
                <a:lnTo>
                  <a:pt x="19390" y="15719"/>
                </a:lnTo>
                <a:lnTo>
                  <a:pt x="14509" y="10810"/>
                </a:lnTo>
                <a:lnTo>
                  <a:pt x="17209" y="10817"/>
                </a:lnTo>
                <a:close/>
              </a:path>
            </a:pathLst>
          </a:custGeom>
          <a:gradFill rotWithShape="0">
            <a:gsLst>
              <a:gs pos="0">
                <a:schemeClr val="accent1"/>
              </a:gs>
              <a:gs pos="100000">
                <a:srgbClr val="FFFF00"/>
              </a:gs>
            </a:gsLst>
            <a:lin ang="2700000" scaled="1"/>
          </a:gradFill>
          <a:ln w="9525">
            <a:solidFill>
              <a:schemeClr val="tx1"/>
            </a:solidFill>
            <a:miter lim="800000"/>
            <a:headEnd/>
            <a:tailEnd/>
          </a:ln>
          <a:effectLst/>
        </p:spPr>
        <p:txBody>
          <a:bodyPr wrap="none" anchor="ctr"/>
          <a:lstStyle/>
          <a:p>
            <a:endParaRPr lang="hu-HU"/>
          </a:p>
        </p:txBody>
      </p:sp>
      <p:sp>
        <p:nvSpPr>
          <p:cNvPr id="120839" name="AutoShape 7"/>
          <p:cNvSpPr>
            <a:spLocks noChangeArrowheads="1"/>
          </p:cNvSpPr>
          <p:nvPr/>
        </p:nvSpPr>
        <p:spPr bwMode="auto">
          <a:xfrm>
            <a:off x="2667000" y="5562600"/>
            <a:ext cx="914400" cy="914400"/>
          </a:xfrm>
          <a:prstGeom prst="irregularSeal1">
            <a:avLst/>
          </a:prstGeom>
          <a:gradFill rotWithShape="0">
            <a:gsLst>
              <a:gs pos="0">
                <a:schemeClr val="bg1"/>
              </a:gs>
              <a:gs pos="100000">
                <a:srgbClr val="FF9933"/>
              </a:gs>
            </a:gsLst>
            <a:path path="shape">
              <a:fillToRect l="50000" t="50000" r="50000" b="50000"/>
            </a:path>
          </a:gradFill>
          <a:ln w="9525">
            <a:solidFill>
              <a:schemeClr val="tx1"/>
            </a:solidFill>
            <a:miter lim="800000"/>
            <a:headEnd/>
            <a:tailEnd/>
          </a:ln>
          <a:effectLst/>
        </p:spPr>
        <p:txBody>
          <a:bodyPr wrap="none" anchor="ctr"/>
          <a:lstStyle/>
          <a:p>
            <a:endParaRPr lang="hu-HU"/>
          </a:p>
        </p:txBody>
      </p:sp>
      <p:sp>
        <p:nvSpPr>
          <p:cNvPr id="120840" name="AutoShape 8"/>
          <p:cNvSpPr>
            <a:spLocks noChangeArrowheads="1"/>
          </p:cNvSpPr>
          <p:nvPr/>
        </p:nvSpPr>
        <p:spPr bwMode="auto">
          <a:xfrm rot="-4830718">
            <a:off x="3429000" y="5029200"/>
            <a:ext cx="1295400" cy="990600"/>
          </a:xfrm>
          <a:prstGeom prst="lightningBolt">
            <a:avLst/>
          </a:prstGeom>
          <a:gradFill rotWithShape="0">
            <a:gsLst>
              <a:gs pos="0">
                <a:srgbClr val="FFFF00"/>
              </a:gs>
              <a:gs pos="100000">
                <a:schemeClr val="accent1"/>
              </a:gs>
            </a:gsLst>
            <a:lin ang="18900000" scaled="1"/>
          </a:gradFill>
          <a:ln w="9525">
            <a:solidFill>
              <a:schemeClr val="tx1"/>
            </a:solidFill>
            <a:miter lim="800000"/>
            <a:headEnd/>
            <a:tailEnd/>
          </a:ln>
          <a:effectLst/>
        </p:spPr>
        <p:txBody>
          <a:bodyPr wrap="none" anchor="ctr"/>
          <a:lstStyle/>
          <a:p>
            <a:endParaRPr lang="hu-HU"/>
          </a:p>
        </p:txBody>
      </p:sp>
      <p:sp>
        <p:nvSpPr>
          <p:cNvPr id="120841" name="Text Box 9"/>
          <p:cNvSpPr txBox="1">
            <a:spLocks noChangeArrowheads="1"/>
          </p:cNvSpPr>
          <p:nvPr/>
        </p:nvSpPr>
        <p:spPr bwMode="auto">
          <a:xfrm>
            <a:off x="2362200" y="1828800"/>
            <a:ext cx="3124200" cy="396875"/>
          </a:xfrm>
          <a:prstGeom prst="rect">
            <a:avLst/>
          </a:prstGeom>
          <a:noFill/>
          <a:ln w="9525">
            <a:noFill/>
            <a:miter lim="800000"/>
            <a:headEnd/>
            <a:tailEnd/>
          </a:ln>
          <a:effectLst/>
        </p:spPr>
        <p:txBody>
          <a:bodyPr>
            <a:spAutoFit/>
          </a:bodyPr>
          <a:lstStyle/>
          <a:p>
            <a:pPr eaLnBrk="1" hangingPunct="1">
              <a:spcBef>
                <a:spcPct val="50000"/>
              </a:spcBef>
            </a:pPr>
            <a:r>
              <a:rPr lang="hu-HU" sz="2000" b="1">
                <a:solidFill>
                  <a:schemeClr val="accent2"/>
                </a:solidFill>
                <a:latin typeface="Century Gothic" pitchFamily="34" charset="0"/>
              </a:rPr>
              <a:t>Egy másik személyre</a:t>
            </a:r>
            <a:endParaRPr lang="en-US" sz="2000" b="1">
              <a:solidFill>
                <a:schemeClr val="accent2"/>
              </a:solidFill>
              <a:latin typeface="Century Gothic" pitchFamily="34" charset="0"/>
            </a:endParaRPr>
          </a:p>
        </p:txBody>
      </p:sp>
      <p:sp>
        <p:nvSpPr>
          <p:cNvPr id="120842" name="Text Box 10"/>
          <p:cNvSpPr txBox="1">
            <a:spLocks noChangeArrowheads="1"/>
          </p:cNvSpPr>
          <p:nvPr/>
        </p:nvSpPr>
        <p:spPr bwMode="auto">
          <a:xfrm>
            <a:off x="6400800" y="2955925"/>
            <a:ext cx="3124200" cy="396875"/>
          </a:xfrm>
          <a:prstGeom prst="rect">
            <a:avLst/>
          </a:prstGeom>
          <a:noFill/>
          <a:ln w="9525">
            <a:noFill/>
            <a:miter lim="800000"/>
            <a:headEnd/>
            <a:tailEnd/>
          </a:ln>
          <a:effectLst/>
        </p:spPr>
        <p:txBody>
          <a:bodyPr>
            <a:spAutoFit/>
          </a:bodyPr>
          <a:lstStyle/>
          <a:p>
            <a:pPr eaLnBrk="1" hangingPunct="1">
              <a:spcBef>
                <a:spcPct val="50000"/>
              </a:spcBef>
            </a:pPr>
            <a:r>
              <a:rPr lang="hu-HU" sz="2000" b="1">
                <a:solidFill>
                  <a:srgbClr val="0066FF"/>
                </a:solidFill>
                <a:latin typeface="Century Gothic" pitchFamily="34" charset="0"/>
              </a:rPr>
              <a:t>Vissza önmagára</a:t>
            </a:r>
            <a:endParaRPr lang="en-US" sz="2000" b="1">
              <a:solidFill>
                <a:srgbClr val="0066FF"/>
              </a:solidFill>
              <a:latin typeface="Century Gothic" pitchFamily="34" charset="0"/>
            </a:endParaRPr>
          </a:p>
        </p:txBody>
      </p:sp>
      <p:sp>
        <p:nvSpPr>
          <p:cNvPr id="120843" name="Text Box 11"/>
          <p:cNvSpPr txBox="1">
            <a:spLocks noChangeArrowheads="1"/>
          </p:cNvSpPr>
          <p:nvPr/>
        </p:nvSpPr>
        <p:spPr bwMode="auto">
          <a:xfrm>
            <a:off x="304800" y="5715000"/>
            <a:ext cx="2133600" cy="701675"/>
          </a:xfrm>
          <a:prstGeom prst="rect">
            <a:avLst/>
          </a:prstGeom>
          <a:noFill/>
          <a:ln w="9525">
            <a:noFill/>
            <a:miter lim="800000"/>
            <a:headEnd/>
            <a:tailEnd/>
          </a:ln>
          <a:effectLst/>
        </p:spPr>
        <p:txBody>
          <a:bodyPr>
            <a:spAutoFit/>
          </a:bodyPr>
          <a:lstStyle/>
          <a:p>
            <a:pPr algn="ctr" eaLnBrk="1" hangingPunct="1">
              <a:spcBef>
                <a:spcPct val="50000"/>
              </a:spcBef>
            </a:pPr>
            <a:r>
              <a:rPr lang="hu-HU" sz="2000" b="1">
                <a:solidFill>
                  <a:srgbClr val="66FFFF"/>
                </a:solidFill>
                <a:latin typeface="Century Gothic" pitchFamily="34" charset="0"/>
              </a:rPr>
              <a:t>Nincs irányultsága</a:t>
            </a:r>
            <a:endParaRPr lang="en-US" sz="2000" b="1">
              <a:solidFill>
                <a:srgbClr val="66FFFF"/>
              </a:solidFill>
              <a:latin typeface="Century Gothic" pitchFamily="34" charset="0"/>
            </a:endParaRPr>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4931" name="Rectangle 3"/>
          <p:cNvSpPr>
            <a:spLocks noGrp="1" noChangeArrowheads="1"/>
          </p:cNvSpPr>
          <p:nvPr>
            <p:ph type="title"/>
          </p:nvPr>
        </p:nvSpPr>
        <p:spPr>
          <a:xfrm>
            <a:off x="685800" y="76200"/>
            <a:ext cx="7772400" cy="838200"/>
          </a:xfrm>
          <a:solidFill>
            <a:srgbClr val="FFCC66"/>
          </a:solidFill>
          <a:effectLst>
            <a:outerShdw dist="107763" dir="8100000" algn="ctr" rotWithShape="0">
              <a:schemeClr val="tx1"/>
            </a:outerShdw>
          </a:effectLst>
        </p:spPr>
        <p:txBody>
          <a:bodyPr/>
          <a:lstStyle/>
          <a:p>
            <a:r>
              <a:rPr lang="hu-HU" sz="4000" b="1" dirty="0">
                <a:solidFill>
                  <a:srgbClr val="0000FF"/>
                </a:solidFill>
              </a:rPr>
              <a:t>A gondolatformák három osztálya</a:t>
            </a:r>
            <a:endParaRPr lang="en-US" sz="4000" b="1" dirty="0">
              <a:solidFill>
                <a:srgbClr val="0000FF"/>
              </a:solidFill>
            </a:endParaRPr>
          </a:p>
        </p:txBody>
      </p:sp>
      <p:sp>
        <p:nvSpPr>
          <p:cNvPr id="124932" name="AutoShape 4"/>
          <p:cNvSpPr>
            <a:spLocks noChangeArrowheads="1"/>
          </p:cNvSpPr>
          <p:nvPr/>
        </p:nvSpPr>
        <p:spPr bwMode="auto">
          <a:xfrm>
            <a:off x="1219200" y="1828800"/>
            <a:ext cx="6553200" cy="685800"/>
          </a:xfrm>
          <a:prstGeom prst="roundRect">
            <a:avLst>
              <a:gd name="adj" fmla="val 45370"/>
            </a:avLst>
          </a:prstGeom>
          <a:solidFill>
            <a:schemeClr val="accent1"/>
          </a:solidFill>
          <a:ln w="9525">
            <a:solidFill>
              <a:schemeClr val="tx1"/>
            </a:solidFill>
            <a:round/>
            <a:headEnd/>
            <a:tailEnd/>
          </a:ln>
          <a:effectLst>
            <a:outerShdw dist="85194" dir="6993903" algn="ctr" rotWithShape="0">
              <a:schemeClr val="tx1"/>
            </a:outerShdw>
          </a:effectLst>
        </p:spPr>
        <p:txBody>
          <a:bodyPr wrap="none" anchor="ctr"/>
          <a:lstStyle/>
          <a:p>
            <a:pPr algn="ctr" eaLnBrk="1" hangingPunct="1"/>
            <a:r>
              <a:rPr lang="hu-HU" sz="2800" b="1" i="1" dirty="0">
                <a:solidFill>
                  <a:srgbClr val="FFFF00"/>
                </a:solidFill>
                <a:latin typeface="Arial" charset="0"/>
              </a:rPr>
              <a:t>Felveszi az elgondoló alakját</a:t>
            </a:r>
            <a:endParaRPr lang="en-US" sz="2800" b="1" i="1" dirty="0">
              <a:solidFill>
                <a:srgbClr val="FFFF00"/>
              </a:solidFill>
              <a:latin typeface="Arial" charset="0"/>
            </a:endParaRPr>
          </a:p>
        </p:txBody>
      </p:sp>
      <p:sp>
        <p:nvSpPr>
          <p:cNvPr id="124933" name="AutoShape 5"/>
          <p:cNvSpPr>
            <a:spLocks noChangeArrowheads="1"/>
          </p:cNvSpPr>
          <p:nvPr/>
        </p:nvSpPr>
        <p:spPr bwMode="auto">
          <a:xfrm>
            <a:off x="685800" y="3352800"/>
            <a:ext cx="7772400" cy="685800"/>
          </a:xfrm>
          <a:prstGeom prst="roundRect">
            <a:avLst>
              <a:gd name="adj" fmla="val 45370"/>
            </a:avLst>
          </a:prstGeom>
          <a:solidFill>
            <a:schemeClr val="accent2"/>
          </a:solidFill>
          <a:ln w="9525">
            <a:solidFill>
              <a:schemeClr val="tx1"/>
            </a:solidFill>
            <a:round/>
            <a:headEnd/>
            <a:tailEnd/>
          </a:ln>
          <a:effectLst>
            <a:outerShdw dist="56796" dir="6993903" algn="ctr" rotWithShape="0">
              <a:schemeClr val="tx1"/>
            </a:outerShdw>
          </a:effectLst>
        </p:spPr>
        <p:txBody>
          <a:bodyPr wrap="none" anchor="ctr"/>
          <a:lstStyle/>
          <a:p>
            <a:pPr algn="ctr" eaLnBrk="1" hangingPunct="1"/>
            <a:r>
              <a:rPr lang="hu-HU" sz="2800" b="1" i="1" dirty="0">
                <a:solidFill>
                  <a:schemeClr val="bg1"/>
                </a:solidFill>
                <a:latin typeface="Arial" charset="0"/>
              </a:rPr>
              <a:t>Felveszi valamely anyagi forma alakját</a:t>
            </a:r>
            <a:endParaRPr lang="en-US" sz="2800" b="1" i="1" dirty="0">
              <a:solidFill>
                <a:schemeClr val="bg1"/>
              </a:solidFill>
              <a:latin typeface="Arial" charset="0"/>
            </a:endParaRPr>
          </a:p>
        </p:txBody>
      </p:sp>
      <p:sp>
        <p:nvSpPr>
          <p:cNvPr id="124934" name="AutoShape 6"/>
          <p:cNvSpPr>
            <a:spLocks noChangeArrowheads="1"/>
          </p:cNvSpPr>
          <p:nvPr/>
        </p:nvSpPr>
        <p:spPr bwMode="auto">
          <a:xfrm>
            <a:off x="1219200" y="4724400"/>
            <a:ext cx="6553200" cy="685800"/>
          </a:xfrm>
          <a:prstGeom prst="roundRect">
            <a:avLst>
              <a:gd name="adj" fmla="val 45370"/>
            </a:avLst>
          </a:prstGeom>
          <a:solidFill>
            <a:srgbClr val="FF00FF"/>
          </a:solidFill>
          <a:ln w="9525">
            <a:solidFill>
              <a:schemeClr val="tx1"/>
            </a:solidFill>
            <a:round/>
            <a:headEnd/>
            <a:tailEnd/>
          </a:ln>
          <a:effectLst>
            <a:outerShdw dist="80322" dir="6506097" algn="ctr" rotWithShape="0">
              <a:schemeClr val="tx1"/>
            </a:outerShdw>
          </a:effectLst>
        </p:spPr>
        <p:txBody>
          <a:bodyPr wrap="none" anchor="ctr"/>
          <a:lstStyle/>
          <a:p>
            <a:pPr algn="ctr" eaLnBrk="1" hangingPunct="1"/>
            <a:r>
              <a:rPr lang="hu-HU" sz="2800" b="1" i="1" dirty="0">
                <a:solidFill>
                  <a:srgbClr val="000099"/>
                </a:solidFill>
                <a:latin typeface="Arial" charset="0"/>
              </a:rPr>
              <a:t>Felvesz egy teljesen rá jellemző formát</a:t>
            </a:r>
            <a:endParaRPr lang="en-US" sz="2800" b="1" i="1" dirty="0">
              <a:solidFill>
                <a:srgbClr val="000099"/>
              </a:solidFill>
              <a:latin typeface="Arial" charset="0"/>
            </a:endParaRPr>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Explosive Ange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131075" name="Rectangle 3"/>
          <p:cNvSpPr>
            <a:spLocks noChangeArrowheads="1"/>
          </p:cNvSpPr>
          <p:nvPr/>
        </p:nvSpPr>
        <p:spPr bwMode="auto">
          <a:xfrm>
            <a:off x="958850" y="0"/>
            <a:ext cx="7213600" cy="869950"/>
          </a:xfrm>
          <a:prstGeom prst="rect">
            <a:avLst/>
          </a:prstGeom>
          <a:gradFill rotWithShape="0">
            <a:gsLst>
              <a:gs pos="0">
                <a:schemeClr val="accent1"/>
              </a:gs>
              <a:gs pos="50000">
                <a:schemeClr val="bg1"/>
              </a:gs>
              <a:gs pos="100000">
                <a:schemeClr val="accent1"/>
              </a:gs>
            </a:gsLst>
            <a:lin ang="0" scaled="1"/>
          </a:gradFill>
          <a:ln w="9525">
            <a:noFill/>
            <a:miter lim="800000"/>
            <a:headEnd/>
            <a:tailEnd/>
          </a:ln>
          <a:effectLst/>
        </p:spPr>
        <p:txBody>
          <a:bodyPr wrap="none" anchor="ctr"/>
          <a:lstStyle/>
          <a:p>
            <a:endParaRPr lang="hu-HU"/>
          </a:p>
        </p:txBody>
      </p:sp>
      <p:sp>
        <p:nvSpPr>
          <p:cNvPr id="131076" name="Rectangle 4"/>
          <p:cNvSpPr>
            <a:spLocks noGrp="1" noChangeArrowheads="1"/>
          </p:cNvSpPr>
          <p:nvPr>
            <p:ph type="title"/>
          </p:nvPr>
        </p:nvSpPr>
        <p:spPr>
          <a:xfrm>
            <a:off x="685800" y="-76200"/>
            <a:ext cx="7772400" cy="990600"/>
          </a:xfrm>
        </p:spPr>
        <p:txBody>
          <a:bodyPr/>
          <a:lstStyle/>
          <a:p>
            <a:r>
              <a:rPr lang="hu-HU" sz="4000">
                <a:solidFill>
                  <a:schemeClr val="accent2"/>
                </a:solidFill>
                <a:latin typeface="Century Gothic" pitchFamily="34" charset="0"/>
              </a:rPr>
              <a:t>Méregbegurulás </a:t>
            </a:r>
            <a:r>
              <a:rPr lang="en-US" sz="4000">
                <a:solidFill>
                  <a:schemeClr val="accent2"/>
                </a:solidFill>
                <a:latin typeface="Century Gothic" pitchFamily="34" charset="0"/>
              </a:rPr>
              <a:t>  </a:t>
            </a:r>
            <a:r>
              <a:rPr lang="hu-HU" sz="4000">
                <a:solidFill>
                  <a:schemeClr val="accent2"/>
                </a:solidFill>
                <a:latin typeface="Century Gothic" pitchFamily="34" charset="0"/>
              </a:rPr>
              <a:t> </a:t>
            </a:r>
            <a:endParaRPr lang="en-US" sz="4000">
              <a:solidFill>
                <a:schemeClr val="accent2"/>
              </a:solidFill>
              <a:latin typeface="Century Gothic" pitchFamily="34" charset="0"/>
            </a:endParaRPr>
          </a:p>
        </p:txBody>
      </p:sp>
      <p:sp>
        <p:nvSpPr>
          <p:cNvPr id="131077" name="Rectangle 5"/>
          <p:cNvSpPr>
            <a:spLocks noChangeArrowheads="1"/>
          </p:cNvSpPr>
          <p:nvPr/>
        </p:nvSpPr>
        <p:spPr bwMode="auto">
          <a:xfrm>
            <a:off x="0" y="0"/>
            <a:ext cx="985838" cy="6858000"/>
          </a:xfrm>
          <a:prstGeom prst="rect">
            <a:avLst/>
          </a:prstGeom>
          <a:gradFill rotWithShape="0">
            <a:gsLst>
              <a:gs pos="0">
                <a:srgbClr val="FFFFFF"/>
              </a:gs>
              <a:gs pos="50000">
                <a:schemeClr val="accent1"/>
              </a:gs>
              <a:gs pos="100000">
                <a:srgbClr val="FFFFFF"/>
              </a:gs>
            </a:gsLst>
            <a:lin ang="2700000" scaled="1"/>
          </a:gradFill>
          <a:ln w="9525">
            <a:noFill/>
            <a:miter lim="800000"/>
            <a:headEnd/>
            <a:tailEnd/>
          </a:ln>
          <a:effectLst/>
        </p:spPr>
        <p:txBody>
          <a:bodyPr wrap="none" anchor="ctr"/>
          <a:lstStyle/>
          <a:p>
            <a:endParaRPr lang="hu-HU"/>
          </a:p>
        </p:txBody>
      </p:sp>
      <p:sp>
        <p:nvSpPr>
          <p:cNvPr id="131078" name="Rectangle 6"/>
          <p:cNvSpPr>
            <a:spLocks noChangeArrowheads="1"/>
          </p:cNvSpPr>
          <p:nvPr/>
        </p:nvSpPr>
        <p:spPr bwMode="auto">
          <a:xfrm>
            <a:off x="8158163" y="0"/>
            <a:ext cx="985837" cy="6858000"/>
          </a:xfrm>
          <a:prstGeom prst="rect">
            <a:avLst/>
          </a:prstGeom>
          <a:gradFill rotWithShape="0">
            <a:gsLst>
              <a:gs pos="0">
                <a:schemeClr val="accent1"/>
              </a:gs>
              <a:gs pos="100000">
                <a:srgbClr val="FFFFFF"/>
              </a:gs>
            </a:gsLst>
            <a:lin ang="2700000" scaled="1"/>
          </a:gradFill>
          <a:ln w="9525">
            <a:noFill/>
            <a:miter lim="800000"/>
            <a:headEnd/>
            <a:tailEnd/>
          </a:ln>
          <a:effectLst/>
        </p:spPr>
        <p:txBody>
          <a:bodyPr wrap="none" anchor="ctr"/>
          <a:lstStyle/>
          <a:p>
            <a:endParaRPr lang="hu-HU"/>
          </a:p>
        </p:txBody>
      </p:sp>
      <p:sp>
        <p:nvSpPr>
          <p:cNvPr id="131079" name="Rectangle 7"/>
          <p:cNvSpPr>
            <a:spLocks noChangeArrowheads="1"/>
          </p:cNvSpPr>
          <p:nvPr/>
        </p:nvSpPr>
        <p:spPr bwMode="auto">
          <a:xfrm>
            <a:off x="990600" y="6553200"/>
            <a:ext cx="304800" cy="304800"/>
          </a:xfrm>
          <a:prstGeom prst="rect">
            <a:avLst/>
          </a:prstGeom>
          <a:solidFill>
            <a:srgbClr val="000000"/>
          </a:solidFill>
          <a:ln w="9525">
            <a:solidFill>
              <a:schemeClr val="tx1"/>
            </a:solidFill>
            <a:miter lim="800000"/>
            <a:headEnd/>
            <a:tailEnd/>
          </a:ln>
          <a:effectLst/>
        </p:spPr>
        <p:txBody>
          <a:bodyPr wrap="none" anchor="ctr"/>
          <a:lstStyle/>
          <a:p>
            <a:endParaRPr lang="hu-HU"/>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descr="Selfish Greed2"/>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137219" name="Rectangle 3"/>
          <p:cNvSpPr>
            <a:spLocks noGrp="1" noChangeArrowheads="1"/>
          </p:cNvSpPr>
          <p:nvPr>
            <p:ph type="title"/>
          </p:nvPr>
        </p:nvSpPr>
        <p:spPr>
          <a:xfrm>
            <a:off x="685800" y="5105400"/>
            <a:ext cx="7772400" cy="1143000"/>
          </a:xfrm>
        </p:spPr>
        <p:txBody>
          <a:bodyPr/>
          <a:lstStyle/>
          <a:p>
            <a:r>
              <a:rPr lang="hu-HU" b="1">
                <a:solidFill>
                  <a:srgbClr val="6600CC"/>
                </a:solidFill>
                <a:latin typeface="Book Antiqua" pitchFamily="18" charset="0"/>
              </a:rPr>
              <a:t>Önző kapzsiság</a:t>
            </a:r>
            <a:endParaRPr lang="en-US" b="1">
              <a:solidFill>
                <a:srgbClr val="6600CC"/>
              </a:solidFill>
              <a:latin typeface="Book Antiqua" pitchFamily="18"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Selfish Ambition2"/>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141315" name="Rectangle 3"/>
          <p:cNvSpPr>
            <a:spLocks noGrp="1" noChangeArrowheads="1"/>
          </p:cNvSpPr>
          <p:nvPr>
            <p:ph type="title"/>
          </p:nvPr>
        </p:nvSpPr>
        <p:spPr>
          <a:xfrm>
            <a:off x="685800" y="5943600"/>
            <a:ext cx="7772400" cy="1143000"/>
          </a:xfrm>
        </p:spPr>
        <p:txBody>
          <a:bodyPr/>
          <a:lstStyle/>
          <a:p>
            <a:r>
              <a:rPr lang="hu-HU" sz="4000" b="1">
                <a:solidFill>
                  <a:srgbClr val="FFFF00"/>
                </a:solidFill>
              </a:rPr>
              <a:t>Önző ambíció</a:t>
            </a:r>
            <a:endParaRPr lang="en-US" sz="4000" b="1">
              <a:solidFill>
                <a:srgbClr val="FFFF00"/>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descr="Devotion &amp; Response"/>
          <p:cNvPicPr>
            <a:picLocks noChangeAspect="1" noChangeArrowheads="1"/>
          </p:cNvPicPr>
          <p:nvPr/>
        </p:nvPicPr>
        <p:blipFill>
          <a:blip r:embed="rId3" cstate="print">
            <a:lum contrast="36000"/>
          </a:blip>
          <a:srcRect/>
          <a:stretch>
            <a:fillRect/>
          </a:stretch>
        </p:blipFill>
        <p:spPr bwMode="auto">
          <a:xfrm>
            <a:off x="214282" y="0"/>
            <a:ext cx="8715404" cy="6536553"/>
          </a:xfrm>
          <a:prstGeom prst="rect">
            <a:avLst/>
          </a:prstGeom>
          <a:noFill/>
          <a:ln w="9525">
            <a:noFill/>
            <a:miter lim="800000"/>
            <a:headEnd/>
            <a:tailEnd/>
          </a:ln>
        </p:spPr>
      </p:pic>
      <p:sp>
        <p:nvSpPr>
          <p:cNvPr id="155652" name="Rectangle 4"/>
          <p:cNvSpPr>
            <a:spLocks noGrp="1" noChangeArrowheads="1"/>
          </p:cNvSpPr>
          <p:nvPr>
            <p:ph type="title"/>
          </p:nvPr>
        </p:nvSpPr>
        <p:spPr>
          <a:xfrm>
            <a:off x="1000100" y="6072206"/>
            <a:ext cx="7543800" cy="571496"/>
          </a:xfrm>
        </p:spPr>
        <p:txBody>
          <a:bodyPr>
            <a:normAutofit fontScale="90000"/>
          </a:bodyPr>
          <a:lstStyle/>
          <a:p>
            <a:r>
              <a:rPr lang="hu-HU" sz="4000" dirty="0">
                <a:solidFill>
                  <a:srgbClr val="CC00FF"/>
                </a:solidFill>
                <a:latin typeface="Arial" charset="0"/>
              </a:rPr>
              <a:t>Szívből jövő ima és a válasz rá</a:t>
            </a:r>
            <a:endParaRPr lang="en-US" sz="4000" dirty="0">
              <a:solidFill>
                <a:srgbClr val="CC00FF"/>
              </a:solidFill>
              <a:latin typeface="Arial"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ChangeArrowheads="1"/>
          </p:cNvSpPr>
          <p:nvPr/>
        </p:nvSpPr>
        <p:spPr bwMode="auto">
          <a:xfrm>
            <a:off x="0" y="2057400"/>
            <a:ext cx="9144000" cy="2743200"/>
          </a:xfrm>
          <a:prstGeom prst="rect">
            <a:avLst/>
          </a:prstGeom>
          <a:solidFill>
            <a:schemeClr val="tx1"/>
          </a:solidFill>
          <a:ln w="9525">
            <a:solidFill>
              <a:schemeClr val="tx1"/>
            </a:solidFill>
            <a:miter lim="800000"/>
            <a:headEnd/>
            <a:tailEnd/>
          </a:ln>
          <a:effectLst/>
        </p:spPr>
        <p:txBody>
          <a:bodyPr wrap="none" anchor="ctr"/>
          <a:lstStyle/>
          <a:p>
            <a:endParaRPr lang="hu-HU"/>
          </a:p>
        </p:txBody>
      </p:sp>
      <p:pic>
        <p:nvPicPr>
          <p:cNvPr id="163843" name="Picture 3" descr="Peace &amp; Protection"/>
          <p:cNvPicPr>
            <a:picLocks noChangeAspect="1" noChangeArrowheads="1"/>
          </p:cNvPicPr>
          <p:nvPr/>
        </p:nvPicPr>
        <p:blipFill>
          <a:blip r:embed="rId3" cstate="print">
            <a:lum contrast="28000"/>
          </a:blip>
          <a:srcRect/>
          <a:stretch>
            <a:fillRect/>
          </a:stretch>
        </p:blipFill>
        <p:spPr bwMode="auto">
          <a:xfrm>
            <a:off x="0" y="0"/>
            <a:ext cx="9144000" cy="6858000"/>
          </a:xfrm>
          <a:prstGeom prst="rect">
            <a:avLst/>
          </a:prstGeom>
          <a:noFill/>
          <a:ln w="9525">
            <a:noFill/>
            <a:miter lim="800000"/>
            <a:headEnd/>
            <a:tailEnd/>
          </a:ln>
        </p:spPr>
      </p:pic>
      <p:sp>
        <p:nvSpPr>
          <p:cNvPr id="163844" name="Rectangle 4"/>
          <p:cNvSpPr>
            <a:spLocks noChangeArrowheads="1"/>
          </p:cNvSpPr>
          <p:nvPr/>
        </p:nvSpPr>
        <p:spPr bwMode="auto">
          <a:xfrm>
            <a:off x="0" y="4800600"/>
            <a:ext cx="9144000" cy="2111375"/>
          </a:xfrm>
          <a:prstGeom prst="rect">
            <a:avLst/>
          </a:prstGeom>
          <a:gradFill rotWithShape="0">
            <a:gsLst>
              <a:gs pos="0">
                <a:schemeClr val="tx1"/>
              </a:gs>
              <a:gs pos="100000">
                <a:srgbClr val="CC6600"/>
              </a:gs>
            </a:gsLst>
            <a:lin ang="5400000" scaled="1"/>
          </a:gradFill>
          <a:ln w="9525">
            <a:noFill/>
            <a:miter lim="800000"/>
            <a:headEnd/>
            <a:tailEnd/>
          </a:ln>
          <a:effectLst/>
        </p:spPr>
        <p:txBody>
          <a:bodyPr wrap="none" anchor="ctr"/>
          <a:lstStyle/>
          <a:p>
            <a:endParaRPr lang="hu-HU"/>
          </a:p>
        </p:txBody>
      </p:sp>
      <p:sp>
        <p:nvSpPr>
          <p:cNvPr id="163845" name="Rectangle 5"/>
          <p:cNvSpPr>
            <a:spLocks noChangeArrowheads="1"/>
          </p:cNvSpPr>
          <p:nvPr/>
        </p:nvSpPr>
        <p:spPr bwMode="auto">
          <a:xfrm>
            <a:off x="0" y="0"/>
            <a:ext cx="9144000" cy="2057400"/>
          </a:xfrm>
          <a:prstGeom prst="rect">
            <a:avLst/>
          </a:prstGeom>
          <a:gradFill rotWithShape="0">
            <a:gsLst>
              <a:gs pos="0">
                <a:srgbClr val="FF99CC"/>
              </a:gs>
              <a:gs pos="100000">
                <a:schemeClr val="tx1"/>
              </a:gs>
            </a:gsLst>
            <a:lin ang="5400000" scaled="1"/>
          </a:gradFill>
          <a:ln w="9525">
            <a:noFill/>
            <a:miter lim="800000"/>
            <a:headEnd/>
            <a:tailEnd/>
          </a:ln>
          <a:effectLst/>
        </p:spPr>
        <p:txBody>
          <a:bodyPr wrap="none" anchor="ctr"/>
          <a:lstStyle/>
          <a:p>
            <a:endParaRPr lang="hu-HU"/>
          </a:p>
        </p:txBody>
      </p:sp>
      <p:sp>
        <p:nvSpPr>
          <p:cNvPr id="163846" name="Rectangle 6"/>
          <p:cNvSpPr>
            <a:spLocks noGrp="1" noChangeArrowheads="1"/>
          </p:cNvSpPr>
          <p:nvPr>
            <p:ph type="title"/>
          </p:nvPr>
        </p:nvSpPr>
        <p:spPr>
          <a:xfrm>
            <a:off x="685800" y="5486400"/>
            <a:ext cx="7772400" cy="1143000"/>
          </a:xfrm>
        </p:spPr>
        <p:txBody>
          <a:bodyPr/>
          <a:lstStyle/>
          <a:p>
            <a:r>
              <a:rPr lang="hu-HU" b="1" dirty="0">
                <a:solidFill>
                  <a:srgbClr val="FFFF00"/>
                </a:solidFill>
                <a:latin typeface="Century Gothic" pitchFamily="34" charset="0"/>
              </a:rPr>
              <a:t>Békesség és oltalmazás</a:t>
            </a:r>
            <a:endParaRPr lang="en-US" b="1" dirty="0">
              <a:solidFill>
                <a:srgbClr val="FFFF00"/>
              </a:solidFill>
              <a:latin typeface="Century Gothic"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471042" name="Oval 2"/>
          <p:cNvSpPr>
            <a:spLocks noChangeArrowheads="1"/>
          </p:cNvSpPr>
          <p:nvPr/>
        </p:nvSpPr>
        <p:spPr bwMode="auto">
          <a:xfrm>
            <a:off x="2133600" y="3162300"/>
            <a:ext cx="990600" cy="2247900"/>
          </a:xfrm>
          <a:prstGeom prst="ellipse">
            <a:avLst/>
          </a:prstGeom>
          <a:gradFill rotWithShape="0">
            <a:gsLst>
              <a:gs pos="0">
                <a:srgbClr val="FFFFFF"/>
              </a:gs>
              <a:gs pos="100000">
                <a:srgbClr val="FFFF00"/>
              </a:gs>
            </a:gsLst>
            <a:path path="shape">
              <a:fillToRect l="50000" t="50000" r="50000" b="50000"/>
            </a:path>
          </a:gradFill>
          <a:ln w="76200" cmpd="tri">
            <a:solidFill>
              <a:srgbClr val="FFCC00"/>
            </a:solidFill>
            <a:round/>
            <a:headEnd/>
            <a:tailEnd/>
          </a:ln>
          <a:effectLst/>
        </p:spPr>
        <p:txBody>
          <a:bodyPr wrap="none" anchor="ctr"/>
          <a:lstStyle/>
          <a:p>
            <a:endParaRPr lang="hu-HU"/>
          </a:p>
        </p:txBody>
      </p:sp>
      <p:sp>
        <p:nvSpPr>
          <p:cNvPr id="471043" name="Oval 3"/>
          <p:cNvSpPr>
            <a:spLocks noChangeArrowheads="1"/>
          </p:cNvSpPr>
          <p:nvPr/>
        </p:nvSpPr>
        <p:spPr bwMode="auto">
          <a:xfrm>
            <a:off x="385763" y="835025"/>
            <a:ext cx="1214437" cy="2822575"/>
          </a:xfrm>
          <a:prstGeom prst="ellipse">
            <a:avLst/>
          </a:prstGeom>
          <a:gradFill rotWithShape="0">
            <a:gsLst>
              <a:gs pos="0">
                <a:srgbClr val="FFFFFF"/>
              </a:gs>
              <a:gs pos="100000">
                <a:srgbClr val="CC00FF"/>
              </a:gs>
            </a:gsLst>
            <a:path path="shape">
              <a:fillToRect l="50000" t="50000" r="50000" b="50000"/>
            </a:path>
          </a:gradFill>
          <a:ln w="76200" cmpd="tri">
            <a:solidFill>
              <a:srgbClr val="FFCCFF"/>
            </a:solidFill>
            <a:round/>
            <a:headEnd/>
            <a:tailEnd/>
          </a:ln>
          <a:effectLst/>
        </p:spPr>
        <p:txBody>
          <a:bodyPr wrap="none" anchor="ctr"/>
          <a:lstStyle/>
          <a:p>
            <a:endParaRPr lang="hu-HU"/>
          </a:p>
        </p:txBody>
      </p:sp>
      <p:graphicFrame>
        <p:nvGraphicFramePr>
          <p:cNvPr id="471044" name="Object 4"/>
          <p:cNvGraphicFramePr>
            <a:graphicFrameLocks noChangeAspect="1"/>
          </p:cNvGraphicFramePr>
          <p:nvPr/>
        </p:nvGraphicFramePr>
        <p:xfrm>
          <a:off x="2182813" y="3438525"/>
          <a:ext cx="773112" cy="1662113"/>
        </p:xfrm>
        <a:graphic>
          <a:graphicData uri="http://schemas.openxmlformats.org/presentationml/2006/ole">
            <mc:AlternateContent xmlns:mc="http://schemas.openxmlformats.org/markup-compatibility/2006">
              <mc:Choice xmlns:v="urn:schemas-microsoft-com:vml" Requires="v">
                <p:oleObj spid="_x0000_s214028" name="Klip" r:id="rId4" imgW="1857600" imgH="3995640" progId="">
                  <p:embed/>
                </p:oleObj>
              </mc:Choice>
              <mc:Fallback>
                <p:oleObj name="Klip" r:id="rId4" imgW="1857600" imgH="399564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2813" y="3438525"/>
                        <a:ext cx="773112" cy="1662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1045" name="Oval 5"/>
          <p:cNvSpPr>
            <a:spLocks noChangeArrowheads="1"/>
          </p:cNvSpPr>
          <p:nvPr/>
        </p:nvSpPr>
        <p:spPr bwMode="auto">
          <a:xfrm>
            <a:off x="3867150" y="3352800"/>
            <a:ext cx="857250" cy="2133600"/>
          </a:xfrm>
          <a:prstGeom prst="ellipse">
            <a:avLst/>
          </a:prstGeom>
          <a:gradFill rotWithShape="0">
            <a:gsLst>
              <a:gs pos="0">
                <a:srgbClr val="99CCFF"/>
              </a:gs>
              <a:gs pos="50000">
                <a:srgbClr val="FFFFFF"/>
              </a:gs>
              <a:gs pos="100000">
                <a:srgbClr val="99CCFF"/>
              </a:gs>
            </a:gsLst>
            <a:lin ang="5400000" scaled="1"/>
          </a:gradFill>
          <a:ln w="76200" cmpd="tri">
            <a:solidFill>
              <a:srgbClr val="FFCCFF"/>
            </a:solidFill>
            <a:round/>
            <a:headEnd/>
            <a:tailEnd/>
          </a:ln>
          <a:effectLst/>
        </p:spPr>
        <p:txBody>
          <a:bodyPr wrap="none" anchor="ctr"/>
          <a:lstStyle/>
          <a:p>
            <a:endParaRPr lang="hu-HU"/>
          </a:p>
        </p:txBody>
      </p:sp>
      <p:graphicFrame>
        <p:nvGraphicFramePr>
          <p:cNvPr id="471046" name="Object 6"/>
          <p:cNvGraphicFramePr>
            <a:graphicFrameLocks noChangeAspect="1"/>
          </p:cNvGraphicFramePr>
          <p:nvPr/>
        </p:nvGraphicFramePr>
        <p:xfrm>
          <a:off x="3916363" y="3752850"/>
          <a:ext cx="669925" cy="1338263"/>
        </p:xfrm>
        <a:graphic>
          <a:graphicData uri="http://schemas.openxmlformats.org/presentationml/2006/ole">
            <mc:AlternateContent xmlns:mc="http://schemas.openxmlformats.org/markup-compatibility/2006">
              <mc:Choice xmlns:v="urn:schemas-microsoft-com:vml" Requires="v">
                <p:oleObj spid="_x0000_s214029" name="Klip" r:id="rId6" imgW="1857600" imgH="3995640" progId="">
                  <p:embed/>
                </p:oleObj>
              </mc:Choice>
              <mc:Fallback>
                <p:oleObj name="Klip" r:id="rId6" imgW="1857600" imgH="3995640" progId="">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6363" y="3752850"/>
                        <a:ext cx="669925" cy="1338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1047" name="Line 7"/>
          <p:cNvSpPr>
            <a:spLocks noChangeShapeType="1"/>
          </p:cNvSpPr>
          <p:nvPr/>
        </p:nvSpPr>
        <p:spPr bwMode="auto">
          <a:xfrm>
            <a:off x="1600200" y="2209800"/>
            <a:ext cx="838200" cy="1143000"/>
          </a:xfrm>
          <a:prstGeom prst="line">
            <a:avLst/>
          </a:prstGeom>
          <a:noFill/>
          <a:ln w="38100" cmpd="dbl">
            <a:solidFill>
              <a:srgbClr val="FF99FF"/>
            </a:solidFill>
            <a:round/>
            <a:headEnd type="oval" w="med" len="med"/>
            <a:tailEnd type="oval" w="med" len="med"/>
          </a:ln>
          <a:effectLst/>
        </p:spPr>
        <p:txBody>
          <a:bodyPr wrap="none" anchor="ctr"/>
          <a:lstStyle/>
          <a:p>
            <a:endParaRPr lang="hu-HU"/>
          </a:p>
        </p:txBody>
      </p:sp>
      <p:sp>
        <p:nvSpPr>
          <p:cNvPr id="471048" name="Line 8"/>
          <p:cNvSpPr>
            <a:spLocks noChangeShapeType="1"/>
          </p:cNvSpPr>
          <p:nvPr/>
        </p:nvSpPr>
        <p:spPr bwMode="auto">
          <a:xfrm>
            <a:off x="1600200" y="1981200"/>
            <a:ext cx="2514600" cy="1447800"/>
          </a:xfrm>
          <a:prstGeom prst="line">
            <a:avLst/>
          </a:prstGeom>
          <a:noFill/>
          <a:ln w="38100" cmpd="dbl">
            <a:solidFill>
              <a:srgbClr val="FF99FF"/>
            </a:solidFill>
            <a:round/>
            <a:headEnd type="oval" w="med" len="med"/>
            <a:tailEnd type="oval" w="med" len="med"/>
          </a:ln>
          <a:effectLst/>
        </p:spPr>
        <p:txBody>
          <a:bodyPr wrap="none" anchor="ctr"/>
          <a:lstStyle/>
          <a:p>
            <a:endParaRPr lang="hu-HU"/>
          </a:p>
        </p:txBody>
      </p:sp>
      <p:sp>
        <p:nvSpPr>
          <p:cNvPr id="471049" name="Line 9"/>
          <p:cNvSpPr>
            <a:spLocks noChangeShapeType="1"/>
          </p:cNvSpPr>
          <p:nvPr/>
        </p:nvSpPr>
        <p:spPr bwMode="auto">
          <a:xfrm flipH="1">
            <a:off x="1803400" y="4248150"/>
            <a:ext cx="241300" cy="0"/>
          </a:xfrm>
          <a:prstGeom prst="line">
            <a:avLst/>
          </a:prstGeom>
          <a:noFill/>
          <a:ln w="19050">
            <a:solidFill>
              <a:srgbClr val="99FF66"/>
            </a:solidFill>
            <a:round/>
            <a:headEnd type="oval" w="med" len="med"/>
            <a:tailEnd type="arrow" w="med" len="med"/>
          </a:ln>
          <a:effectLst/>
        </p:spPr>
        <p:txBody>
          <a:bodyPr wrap="none" anchor="ctr"/>
          <a:lstStyle/>
          <a:p>
            <a:endParaRPr lang="hu-HU"/>
          </a:p>
        </p:txBody>
      </p:sp>
      <p:sp>
        <p:nvSpPr>
          <p:cNvPr id="471050" name="Line 10"/>
          <p:cNvSpPr>
            <a:spLocks noChangeShapeType="1"/>
          </p:cNvSpPr>
          <p:nvPr/>
        </p:nvSpPr>
        <p:spPr bwMode="auto">
          <a:xfrm flipH="1">
            <a:off x="1816100" y="4489450"/>
            <a:ext cx="241300" cy="0"/>
          </a:xfrm>
          <a:prstGeom prst="line">
            <a:avLst/>
          </a:prstGeom>
          <a:noFill/>
          <a:ln w="19050">
            <a:solidFill>
              <a:srgbClr val="99FF66"/>
            </a:solidFill>
            <a:round/>
            <a:headEnd type="oval" w="med" len="med"/>
            <a:tailEnd type="arrow" w="med" len="med"/>
          </a:ln>
          <a:effectLst/>
        </p:spPr>
        <p:txBody>
          <a:bodyPr wrap="none" anchor="ctr"/>
          <a:lstStyle/>
          <a:p>
            <a:endParaRPr lang="hu-HU"/>
          </a:p>
        </p:txBody>
      </p:sp>
      <p:sp>
        <p:nvSpPr>
          <p:cNvPr id="471051" name="Line 11"/>
          <p:cNvSpPr>
            <a:spLocks noChangeShapeType="1"/>
          </p:cNvSpPr>
          <p:nvPr/>
        </p:nvSpPr>
        <p:spPr bwMode="auto">
          <a:xfrm flipH="1">
            <a:off x="1860550" y="3778250"/>
            <a:ext cx="241300" cy="0"/>
          </a:xfrm>
          <a:prstGeom prst="line">
            <a:avLst/>
          </a:prstGeom>
          <a:noFill/>
          <a:ln w="19050">
            <a:solidFill>
              <a:srgbClr val="99FF66"/>
            </a:solidFill>
            <a:round/>
            <a:headEnd type="oval" w="med" len="med"/>
            <a:tailEnd type="arrow" w="med" len="med"/>
          </a:ln>
          <a:effectLst/>
        </p:spPr>
        <p:txBody>
          <a:bodyPr wrap="none" anchor="ctr"/>
          <a:lstStyle/>
          <a:p>
            <a:endParaRPr lang="hu-HU"/>
          </a:p>
        </p:txBody>
      </p:sp>
      <p:sp>
        <p:nvSpPr>
          <p:cNvPr id="471052" name="Line 12"/>
          <p:cNvSpPr>
            <a:spLocks noChangeShapeType="1"/>
          </p:cNvSpPr>
          <p:nvPr/>
        </p:nvSpPr>
        <p:spPr bwMode="auto">
          <a:xfrm flipH="1">
            <a:off x="1828800" y="4019550"/>
            <a:ext cx="241300" cy="0"/>
          </a:xfrm>
          <a:prstGeom prst="line">
            <a:avLst/>
          </a:prstGeom>
          <a:noFill/>
          <a:ln w="19050">
            <a:solidFill>
              <a:srgbClr val="99FF66"/>
            </a:solidFill>
            <a:round/>
            <a:headEnd type="oval" w="med" len="med"/>
            <a:tailEnd type="arrow" w="med" len="med"/>
          </a:ln>
          <a:effectLst/>
        </p:spPr>
        <p:txBody>
          <a:bodyPr wrap="none" anchor="ctr"/>
          <a:lstStyle/>
          <a:p>
            <a:endParaRPr lang="hu-HU"/>
          </a:p>
        </p:txBody>
      </p:sp>
      <p:sp>
        <p:nvSpPr>
          <p:cNvPr id="471053" name="Line 13"/>
          <p:cNvSpPr>
            <a:spLocks noChangeShapeType="1"/>
          </p:cNvSpPr>
          <p:nvPr/>
        </p:nvSpPr>
        <p:spPr bwMode="auto">
          <a:xfrm flipH="1">
            <a:off x="3175000" y="4241800"/>
            <a:ext cx="241300" cy="0"/>
          </a:xfrm>
          <a:prstGeom prst="line">
            <a:avLst/>
          </a:prstGeom>
          <a:noFill/>
          <a:ln w="19050">
            <a:solidFill>
              <a:srgbClr val="99FF66"/>
            </a:solidFill>
            <a:round/>
            <a:headEnd type="oval" w="med" len="med"/>
            <a:tailEnd type="arrow" w="med" len="med"/>
          </a:ln>
          <a:effectLst/>
        </p:spPr>
        <p:txBody>
          <a:bodyPr wrap="none" anchor="ctr"/>
          <a:lstStyle/>
          <a:p>
            <a:endParaRPr lang="hu-HU"/>
          </a:p>
        </p:txBody>
      </p:sp>
      <p:sp>
        <p:nvSpPr>
          <p:cNvPr id="471054" name="Line 14"/>
          <p:cNvSpPr>
            <a:spLocks noChangeShapeType="1"/>
          </p:cNvSpPr>
          <p:nvPr/>
        </p:nvSpPr>
        <p:spPr bwMode="auto">
          <a:xfrm flipH="1">
            <a:off x="3155950" y="4457700"/>
            <a:ext cx="241300" cy="0"/>
          </a:xfrm>
          <a:prstGeom prst="line">
            <a:avLst/>
          </a:prstGeom>
          <a:noFill/>
          <a:ln w="19050">
            <a:solidFill>
              <a:srgbClr val="99FF66"/>
            </a:solidFill>
            <a:round/>
            <a:headEnd type="oval" w="med" len="med"/>
            <a:tailEnd type="arrow" w="med" len="med"/>
          </a:ln>
          <a:effectLst/>
        </p:spPr>
        <p:txBody>
          <a:bodyPr wrap="none" anchor="ctr"/>
          <a:lstStyle/>
          <a:p>
            <a:endParaRPr lang="hu-HU"/>
          </a:p>
        </p:txBody>
      </p:sp>
      <p:sp>
        <p:nvSpPr>
          <p:cNvPr id="471055" name="Line 15"/>
          <p:cNvSpPr>
            <a:spLocks noChangeShapeType="1"/>
          </p:cNvSpPr>
          <p:nvPr/>
        </p:nvSpPr>
        <p:spPr bwMode="auto">
          <a:xfrm flipH="1">
            <a:off x="3130550" y="3759200"/>
            <a:ext cx="241300" cy="0"/>
          </a:xfrm>
          <a:prstGeom prst="line">
            <a:avLst/>
          </a:prstGeom>
          <a:noFill/>
          <a:ln w="19050">
            <a:solidFill>
              <a:srgbClr val="99FF66"/>
            </a:solidFill>
            <a:round/>
            <a:headEnd type="oval" w="med" len="med"/>
            <a:tailEnd type="arrow" w="med" len="med"/>
          </a:ln>
          <a:effectLst/>
        </p:spPr>
        <p:txBody>
          <a:bodyPr wrap="none" anchor="ctr"/>
          <a:lstStyle/>
          <a:p>
            <a:endParaRPr lang="hu-HU"/>
          </a:p>
        </p:txBody>
      </p:sp>
      <p:sp>
        <p:nvSpPr>
          <p:cNvPr id="471056" name="Line 16"/>
          <p:cNvSpPr>
            <a:spLocks noChangeShapeType="1"/>
          </p:cNvSpPr>
          <p:nvPr/>
        </p:nvSpPr>
        <p:spPr bwMode="auto">
          <a:xfrm flipH="1">
            <a:off x="3168650" y="3994150"/>
            <a:ext cx="241300" cy="0"/>
          </a:xfrm>
          <a:prstGeom prst="line">
            <a:avLst/>
          </a:prstGeom>
          <a:noFill/>
          <a:ln w="19050">
            <a:solidFill>
              <a:srgbClr val="99FF66"/>
            </a:solidFill>
            <a:round/>
            <a:headEnd type="oval" w="med" len="med"/>
            <a:tailEnd type="arrow" w="med" len="med"/>
          </a:ln>
          <a:effectLst/>
        </p:spPr>
        <p:txBody>
          <a:bodyPr wrap="none" anchor="ctr"/>
          <a:lstStyle/>
          <a:p>
            <a:endParaRPr lang="hu-HU"/>
          </a:p>
        </p:txBody>
      </p:sp>
      <p:sp>
        <p:nvSpPr>
          <p:cNvPr id="471057" name="Line 17"/>
          <p:cNvSpPr>
            <a:spLocks noChangeShapeType="1"/>
          </p:cNvSpPr>
          <p:nvPr/>
        </p:nvSpPr>
        <p:spPr bwMode="auto">
          <a:xfrm>
            <a:off x="3543300" y="4648200"/>
            <a:ext cx="241300" cy="0"/>
          </a:xfrm>
          <a:prstGeom prst="line">
            <a:avLst/>
          </a:prstGeom>
          <a:noFill/>
          <a:ln w="19050">
            <a:solidFill>
              <a:srgbClr val="FF6600"/>
            </a:solidFill>
            <a:round/>
            <a:headEnd type="oval" w="med" len="med"/>
            <a:tailEnd type="arrow" w="med" len="med"/>
          </a:ln>
          <a:effectLst/>
        </p:spPr>
        <p:txBody>
          <a:bodyPr wrap="none" anchor="ctr"/>
          <a:lstStyle/>
          <a:p>
            <a:endParaRPr lang="hu-HU"/>
          </a:p>
        </p:txBody>
      </p:sp>
      <p:sp>
        <p:nvSpPr>
          <p:cNvPr id="471058" name="Line 18"/>
          <p:cNvSpPr>
            <a:spLocks noChangeShapeType="1"/>
          </p:cNvSpPr>
          <p:nvPr/>
        </p:nvSpPr>
        <p:spPr bwMode="auto">
          <a:xfrm>
            <a:off x="3594100" y="4921250"/>
            <a:ext cx="241300" cy="0"/>
          </a:xfrm>
          <a:prstGeom prst="line">
            <a:avLst/>
          </a:prstGeom>
          <a:noFill/>
          <a:ln w="19050">
            <a:solidFill>
              <a:srgbClr val="FF6600"/>
            </a:solidFill>
            <a:round/>
            <a:headEnd type="oval" w="med" len="med"/>
            <a:tailEnd type="arrow" w="med" len="med"/>
          </a:ln>
          <a:effectLst/>
        </p:spPr>
        <p:txBody>
          <a:bodyPr wrap="none" anchor="ctr"/>
          <a:lstStyle/>
          <a:p>
            <a:endParaRPr lang="hu-HU"/>
          </a:p>
        </p:txBody>
      </p:sp>
      <p:sp>
        <p:nvSpPr>
          <p:cNvPr id="471059" name="Line 19"/>
          <p:cNvSpPr>
            <a:spLocks noChangeShapeType="1"/>
          </p:cNvSpPr>
          <p:nvPr/>
        </p:nvSpPr>
        <p:spPr bwMode="auto">
          <a:xfrm>
            <a:off x="3594100" y="4133850"/>
            <a:ext cx="241300" cy="0"/>
          </a:xfrm>
          <a:prstGeom prst="line">
            <a:avLst/>
          </a:prstGeom>
          <a:noFill/>
          <a:ln w="19050">
            <a:solidFill>
              <a:srgbClr val="FF6600"/>
            </a:solidFill>
            <a:round/>
            <a:headEnd type="oval" w="med" len="med"/>
            <a:tailEnd type="arrow" w="med" len="med"/>
          </a:ln>
          <a:effectLst/>
        </p:spPr>
        <p:txBody>
          <a:bodyPr wrap="none" anchor="ctr"/>
          <a:lstStyle/>
          <a:p>
            <a:endParaRPr lang="hu-HU"/>
          </a:p>
        </p:txBody>
      </p:sp>
      <p:sp>
        <p:nvSpPr>
          <p:cNvPr id="471060" name="Line 20"/>
          <p:cNvSpPr>
            <a:spLocks noChangeShapeType="1"/>
          </p:cNvSpPr>
          <p:nvPr/>
        </p:nvSpPr>
        <p:spPr bwMode="auto">
          <a:xfrm>
            <a:off x="3562350" y="4381500"/>
            <a:ext cx="241300" cy="0"/>
          </a:xfrm>
          <a:prstGeom prst="line">
            <a:avLst/>
          </a:prstGeom>
          <a:noFill/>
          <a:ln w="19050">
            <a:solidFill>
              <a:srgbClr val="FF6600"/>
            </a:solidFill>
            <a:round/>
            <a:headEnd type="oval" w="med" len="med"/>
            <a:tailEnd type="arrow" w="med" len="med"/>
          </a:ln>
          <a:effectLst/>
        </p:spPr>
        <p:txBody>
          <a:bodyPr wrap="none" anchor="ctr"/>
          <a:lstStyle/>
          <a:p>
            <a:endParaRPr lang="hu-HU"/>
          </a:p>
        </p:txBody>
      </p:sp>
      <p:sp>
        <p:nvSpPr>
          <p:cNvPr id="471061" name="Line 21"/>
          <p:cNvSpPr>
            <a:spLocks noChangeShapeType="1"/>
          </p:cNvSpPr>
          <p:nvPr/>
        </p:nvSpPr>
        <p:spPr bwMode="auto">
          <a:xfrm>
            <a:off x="4800600" y="4648200"/>
            <a:ext cx="241300" cy="0"/>
          </a:xfrm>
          <a:prstGeom prst="line">
            <a:avLst/>
          </a:prstGeom>
          <a:noFill/>
          <a:ln w="19050">
            <a:solidFill>
              <a:srgbClr val="FF6600"/>
            </a:solidFill>
            <a:round/>
            <a:headEnd type="oval" w="med" len="med"/>
            <a:tailEnd type="arrow" w="med" len="med"/>
          </a:ln>
          <a:effectLst/>
        </p:spPr>
        <p:txBody>
          <a:bodyPr wrap="none" anchor="ctr"/>
          <a:lstStyle/>
          <a:p>
            <a:endParaRPr lang="hu-HU"/>
          </a:p>
        </p:txBody>
      </p:sp>
      <p:sp>
        <p:nvSpPr>
          <p:cNvPr id="471062" name="Line 22"/>
          <p:cNvSpPr>
            <a:spLocks noChangeShapeType="1"/>
          </p:cNvSpPr>
          <p:nvPr/>
        </p:nvSpPr>
        <p:spPr bwMode="auto">
          <a:xfrm>
            <a:off x="4768850" y="4902200"/>
            <a:ext cx="241300" cy="0"/>
          </a:xfrm>
          <a:prstGeom prst="line">
            <a:avLst/>
          </a:prstGeom>
          <a:noFill/>
          <a:ln w="19050">
            <a:solidFill>
              <a:srgbClr val="FF6600"/>
            </a:solidFill>
            <a:round/>
            <a:headEnd type="oval" w="med" len="med"/>
            <a:tailEnd type="arrow" w="med" len="med"/>
          </a:ln>
          <a:effectLst/>
        </p:spPr>
        <p:txBody>
          <a:bodyPr wrap="none" anchor="ctr"/>
          <a:lstStyle/>
          <a:p>
            <a:endParaRPr lang="hu-HU"/>
          </a:p>
        </p:txBody>
      </p:sp>
      <p:sp>
        <p:nvSpPr>
          <p:cNvPr id="471063" name="Line 23"/>
          <p:cNvSpPr>
            <a:spLocks noChangeShapeType="1"/>
          </p:cNvSpPr>
          <p:nvPr/>
        </p:nvSpPr>
        <p:spPr bwMode="auto">
          <a:xfrm>
            <a:off x="4781550" y="4133850"/>
            <a:ext cx="241300" cy="0"/>
          </a:xfrm>
          <a:prstGeom prst="line">
            <a:avLst/>
          </a:prstGeom>
          <a:noFill/>
          <a:ln w="19050">
            <a:solidFill>
              <a:srgbClr val="FF6600"/>
            </a:solidFill>
            <a:round/>
            <a:headEnd type="oval" w="med" len="med"/>
            <a:tailEnd type="arrow" w="med" len="med"/>
          </a:ln>
          <a:effectLst/>
        </p:spPr>
        <p:txBody>
          <a:bodyPr wrap="none" anchor="ctr"/>
          <a:lstStyle/>
          <a:p>
            <a:endParaRPr lang="hu-HU"/>
          </a:p>
        </p:txBody>
      </p:sp>
      <p:sp>
        <p:nvSpPr>
          <p:cNvPr id="471064" name="Line 24"/>
          <p:cNvSpPr>
            <a:spLocks noChangeShapeType="1"/>
          </p:cNvSpPr>
          <p:nvPr/>
        </p:nvSpPr>
        <p:spPr bwMode="auto">
          <a:xfrm>
            <a:off x="4813300" y="4362450"/>
            <a:ext cx="241300" cy="0"/>
          </a:xfrm>
          <a:prstGeom prst="line">
            <a:avLst/>
          </a:prstGeom>
          <a:noFill/>
          <a:ln w="19050">
            <a:solidFill>
              <a:srgbClr val="FF6600"/>
            </a:solidFill>
            <a:round/>
            <a:headEnd type="oval" w="med" len="med"/>
            <a:tailEnd type="arrow" w="med" len="med"/>
          </a:ln>
          <a:effectLst/>
        </p:spPr>
        <p:txBody>
          <a:bodyPr wrap="none" anchor="ctr"/>
          <a:lstStyle/>
          <a:p>
            <a:endParaRPr lang="hu-HU"/>
          </a:p>
        </p:txBody>
      </p:sp>
      <p:sp>
        <p:nvSpPr>
          <p:cNvPr id="471065" name="AutoShape 25"/>
          <p:cNvSpPr>
            <a:spLocks/>
          </p:cNvSpPr>
          <p:nvPr/>
        </p:nvSpPr>
        <p:spPr bwMode="auto">
          <a:xfrm>
            <a:off x="2362200" y="1060450"/>
            <a:ext cx="5302250" cy="1015663"/>
          </a:xfrm>
          <a:prstGeom prst="borderCallout2">
            <a:avLst>
              <a:gd name="adj1" fmla="val 11250"/>
              <a:gd name="adj2" fmla="val -1435"/>
              <a:gd name="adj3" fmla="val 11250"/>
              <a:gd name="adj4" fmla="val -8505"/>
              <a:gd name="adj5" fmla="val 93593"/>
              <a:gd name="adj6" fmla="val -15870"/>
            </a:avLst>
          </a:prstGeom>
          <a:solidFill>
            <a:srgbClr val="FFFF99"/>
          </a:solidFill>
          <a:ln w="9525">
            <a:solidFill>
              <a:srgbClr val="FFFF00"/>
            </a:solidFill>
            <a:miter lim="800000"/>
            <a:headEnd/>
            <a:tailEnd/>
          </a:ln>
          <a:effectLst>
            <a:outerShdw dist="81320" dir="3080412" algn="ctr" rotWithShape="0">
              <a:schemeClr val="tx2"/>
            </a:outerShdw>
          </a:effectLst>
        </p:spPr>
        <p:txBody>
          <a:bodyPr>
            <a:spAutoFit/>
          </a:bodyPr>
          <a:lstStyle/>
          <a:p>
            <a:r>
              <a:rPr lang="hu-HU" sz="2000" dirty="0">
                <a:solidFill>
                  <a:srgbClr val="00B050"/>
                </a:solidFill>
                <a:effectLst/>
                <a:latin typeface="Arial" charset="0"/>
              </a:rPr>
              <a:t>Az </a:t>
            </a:r>
            <a:r>
              <a:rPr lang="hu-HU" sz="2000" b="1" dirty="0" smtClean="0">
                <a:solidFill>
                  <a:srgbClr val="00B050"/>
                </a:solidFill>
                <a:effectLst/>
                <a:latin typeface="Arial" charset="0"/>
              </a:rPr>
              <a:t>egyéniségnek </a:t>
            </a:r>
            <a:r>
              <a:rPr lang="hu-HU" sz="2000" dirty="0">
                <a:solidFill>
                  <a:srgbClr val="00B050"/>
                </a:solidFill>
                <a:effectLst/>
                <a:latin typeface="Arial" charset="0"/>
              </a:rPr>
              <a:t>a </a:t>
            </a:r>
            <a:r>
              <a:rPr lang="hu-HU" sz="2000" b="1" dirty="0">
                <a:solidFill>
                  <a:srgbClr val="00B050"/>
                </a:solidFill>
                <a:effectLst/>
                <a:latin typeface="Arial" charset="0"/>
              </a:rPr>
              <a:t>kauzális testén </a:t>
            </a:r>
            <a:r>
              <a:rPr lang="hu-HU" sz="2000" dirty="0">
                <a:solidFill>
                  <a:srgbClr val="00B050"/>
                </a:solidFill>
                <a:effectLst/>
                <a:latin typeface="Arial" charset="0"/>
              </a:rPr>
              <a:t> keresztül kell </a:t>
            </a:r>
            <a:r>
              <a:rPr lang="hu-HU" sz="2000" dirty="0" smtClean="0">
                <a:solidFill>
                  <a:srgbClr val="00B050"/>
                </a:solidFill>
                <a:effectLst/>
                <a:latin typeface="Arial" charset="0"/>
              </a:rPr>
              <a:t>uralnia </a:t>
            </a:r>
            <a:r>
              <a:rPr lang="hu-HU" sz="2000" dirty="0">
                <a:solidFill>
                  <a:srgbClr val="00B050"/>
                </a:solidFill>
                <a:effectLst/>
                <a:latin typeface="Arial" charset="0"/>
              </a:rPr>
              <a:t>a </a:t>
            </a:r>
            <a:r>
              <a:rPr lang="hu-HU" sz="2000" b="1" dirty="0" smtClean="0">
                <a:solidFill>
                  <a:srgbClr val="00B050"/>
                </a:solidFill>
                <a:effectLst/>
                <a:latin typeface="Arial" charset="0"/>
              </a:rPr>
              <a:t>me</a:t>
            </a:r>
            <a:r>
              <a:rPr lang="hu-HU" sz="2000" b="1" dirty="0">
                <a:solidFill>
                  <a:srgbClr val="00B050"/>
                </a:solidFill>
              </a:rPr>
              <a:t>ntális</a:t>
            </a:r>
            <a:r>
              <a:rPr lang="hu-HU" sz="2000" dirty="0">
                <a:solidFill>
                  <a:srgbClr val="00B050"/>
                </a:solidFill>
              </a:rPr>
              <a:t> és </a:t>
            </a:r>
            <a:r>
              <a:rPr lang="hu-HU" sz="2000" b="1" dirty="0">
                <a:solidFill>
                  <a:srgbClr val="00B050"/>
                </a:solidFill>
              </a:rPr>
              <a:t>asztrális </a:t>
            </a:r>
            <a:r>
              <a:rPr lang="hu-HU" sz="2000" b="1" dirty="0" smtClean="0">
                <a:solidFill>
                  <a:srgbClr val="00B050"/>
                </a:solidFill>
              </a:rPr>
              <a:t>testeit,</a:t>
            </a:r>
            <a:r>
              <a:rPr lang="hu-HU" sz="2000" dirty="0" smtClean="0">
                <a:solidFill>
                  <a:srgbClr val="00B050"/>
                </a:solidFill>
              </a:rPr>
              <a:t> </a:t>
            </a:r>
            <a:r>
              <a:rPr lang="hu-HU" sz="2000" b="1" dirty="0">
                <a:solidFill>
                  <a:srgbClr val="FF0000"/>
                </a:solidFill>
              </a:rPr>
              <a:t>felfelé, </a:t>
            </a:r>
            <a:r>
              <a:rPr lang="hu-HU" sz="2000" dirty="0" smtClean="0">
                <a:solidFill>
                  <a:srgbClr val="00B050"/>
                </a:solidFill>
              </a:rPr>
              <a:t>a </a:t>
            </a:r>
            <a:r>
              <a:rPr lang="hu-HU" sz="2000" dirty="0">
                <a:solidFill>
                  <a:srgbClr val="00B050"/>
                </a:solidFill>
              </a:rPr>
              <a:t>szellem felé húzva azokat.</a:t>
            </a:r>
            <a:r>
              <a:rPr lang="en-US" sz="2000" dirty="0">
                <a:solidFill>
                  <a:srgbClr val="00B050"/>
                </a:solidFill>
              </a:rPr>
              <a:t> </a:t>
            </a:r>
            <a:endParaRPr lang="en-US" sz="2000" dirty="0">
              <a:solidFill>
                <a:srgbClr val="00B050"/>
              </a:solidFill>
              <a:effectLst/>
              <a:latin typeface="Arial" charset="0"/>
            </a:endParaRPr>
          </a:p>
        </p:txBody>
      </p:sp>
      <p:sp>
        <p:nvSpPr>
          <p:cNvPr id="471066" name="AutoShape 26"/>
          <p:cNvSpPr>
            <a:spLocks/>
          </p:cNvSpPr>
          <p:nvPr/>
        </p:nvSpPr>
        <p:spPr bwMode="auto">
          <a:xfrm>
            <a:off x="5988050" y="2819400"/>
            <a:ext cx="2794000" cy="2235200"/>
          </a:xfrm>
          <a:prstGeom prst="borderCallout1">
            <a:avLst>
              <a:gd name="adj1" fmla="val 5921"/>
              <a:gd name="adj2" fmla="val -2727"/>
              <a:gd name="adj3" fmla="val 58551"/>
              <a:gd name="adj4" fmla="val -36759"/>
            </a:avLst>
          </a:prstGeom>
          <a:solidFill>
            <a:schemeClr val="accent1"/>
          </a:solidFill>
          <a:ln w="9525">
            <a:solidFill>
              <a:srgbClr val="66FF33"/>
            </a:solidFill>
            <a:miter lim="800000"/>
            <a:headEnd/>
            <a:tailEnd/>
          </a:ln>
          <a:effectLst>
            <a:outerShdw dist="81320" dir="3080412" algn="ctr" rotWithShape="0">
              <a:schemeClr val="tx2"/>
            </a:outerShdw>
          </a:effectLst>
        </p:spPr>
        <p:txBody>
          <a:bodyPr>
            <a:spAutoFit/>
          </a:bodyPr>
          <a:lstStyle/>
          <a:p>
            <a:pPr>
              <a:lnSpc>
                <a:spcPct val="100000"/>
              </a:lnSpc>
              <a:spcBef>
                <a:spcPct val="0"/>
              </a:spcBef>
              <a:buFontTx/>
              <a:buNone/>
            </a:pPr>
            <a:r>
              <a:rPr lang="hu-HU" sz="2000" b="1">
                <a:solidFill>
                  <a:schemeClr val="tx1"/>
                </a:solidFill>
                <a:effectLst/>
                <a:latin typeface="Arial" charset="0"/>
              </a:rPr>
              <a:t>A mentális és asztrális  test </a:t>
            </a:r>
            <a:r>
              <a:rPr lang="hu-HU" sz="2000">
                <a:solidFill>
                  <a:schemeClr val="tx1"/>
                </a:solidFill>
                <a:effectLst/>
                <a:latin typeface="Arial" charset="0"/>
              </a:rPr>
              <a:t>felveszi és később kiválasztja az </a:t>
            </a:r>
            <a:r>
              <a:rPr lang="hu-HU" sz="2000" b="1">
                <a:solidFill>
                  <a:schemeClr val="tx1"/>
                </a:solidFill>
                <a:effectLst/>
                <a:latin typeface="Arial" charset="0"/>
              </a:rPr>
              <a:t>elemi lényeket </a:t>
            </a:r>
            <a:r>
              <a:rPr lang="hu-HU" sz="2000">
                <a:solidFill>
                  <a:schemeClr val="tx1"/>
                </a:solidFill>
                <a:effectLst/>
                <a:latin typeface="Arial" charset="0"/>
              </a:rPr>
              <a:t>---ugyanúgy, mint a </a:t>
            </a:r>
            <a:r>
              <a:rPr lang="hu-HU" sz="2000" b="1">
                <a:solidFill>
                  <a:schemeClr val="tx1"/>
                </a:solidFill>
                <a:effectLst/>
                <a:latin typeface="Arial" charset="0"/>
              </a:rPr>
              <a:t>fizikai test </a:t>
            </a:r>
            <a:r>
              <a:rPr lang="hu-HU" sz="2000">
                <a:solidFill>
                  <a:schemeClr val="tx1"/>
                </a:solidFill>
                <a:effectLst/>
                <a:latin typeface="Arial" charset="0"/>
              </a:rPr>
              <a:t>használja a táplálékot.</a:t>
            </a:r>
          </a:p>
        </p:txBody>
      </p:sp>
      <p:sp>
        <p:nvSpPr>
          <p:cNvPr id="471067" name="AutoShape 27"/>
          <p:cNvSpPr>
            <a:spLocks/>
          </p:cNvSpPr>
          <p:nvPr/>
        </p:nvSpPr>
        <p:spPr bwMode="auto">
          <a:xfrm>
            <a:off x="2833688" y="5715000"/>
            <a:ext cx="5975350" cy="1016000"/>
          </a:xfrm>
          <a:prstGeom prst="borderCallout1">
            <a:avLst>
              <a:gd name="adj1" fmla="val 11250"/>
              <a:gd name="adj2" fmla="val -1273"/>
              <a:gd name="adj3" fmla="val -27190"/>
              <a:gd name="adj4" fmla="val -4199"/>
            </a:avLst>
          </a:prstGeom>
          <a:solidFill>
            <a:srgbClr val="FFCCFF"/>
          </a:solidFill>
          <a:ln w="9525">
            <a:solidFill>
              <a:schemeClr val="tx1"/>
            </a:solidFill>
            <a:miter lim="800000"/>
            <a:headEnd/>
            <a:tailEnd/>
          </a:ln>
          <a:effectLst>
            <a:outerShdw dist="81320" dir="3080412" algn="ctr" rotWithShape="0">
              <a:schemeClr val="tx1"/>
            </a:outerShdw>
          </a:effectLst>
        </p:spPr>
        <p:txBody>
          <a:bodyPr>
            <a:spAutoFit/>
          </a:bodyPr>
          <a:lstStyle/>
          <a:p>
            <a:pPr>
              <a:lnSpc>
                <a:spcPct val="100000"/>
              </a:lnSpc>
              <a:spcBef>
                <a:spcPct val="0"/>
              </a:spcBef>
              <a:buFontTx/>
              <a:buNone/>
            </a:pPr>
            <a:r>
              <a:rPr lang="hu-HU" sz="2000" dirty="0">
                <a:solidFill>
                  <a:srgbClr val="00B050"/>
                </a:solidFill>
                <a:effectLst/>
                <a:latin typeface="Arial" charset="0"/>
              </a:rPr>
              <a:t>Ha az </a:t>
            </a:r>
            <a:r>
              <a:rPr lang="hu-HU" sz="2000" b="1" dirty="0" err="1">
                <a:solidFill>
                  <a:srgbClr val="00B050"/>
                </a:solidFill>
                <a:effectLst/>
                <a:latin typeface="Arial" charset="0"/>
              </a:rPr>
              <a:t>elementálok</a:t>
            </a:r>
            <a:r>
              <a:rPr lang="hu-HU" sz="2000" b="1" dirty="0">
                <a:solidFill>
                  <a:srgbClr val="00B050"/>
                </a:solidFill>
                <a:effectLst/>
                <a:latin typeface="Arial" charset="0"/>
              </a:rPr>
              <a:t> </a:t>
            </a:r>
            <a:r>
              <a:rPr lang="hu-HU" sz="2000" dirty="0">
                <a:solidFill>
                  <a:srgbClr val="00B050"/>
                </a:solidFill>
                <a:effectLst/>
                <a:latin typeface="Arial" charset="0"/>
              </a:rPr>
              <a:t>veszik át az uralmat – az </a:t>
            </a:r>
            <a:r>
              <a:rPr lang="hu-HU" sz="2000" b="1" dirty="0" smtClean="0">
                <a:solidFill>
                  <a:srgbClr val="00B050"/>
                </a:solidFill>
                <a:effectLst/>
                <a:latin typeface="Arial" charset="0"/>
              </a:rPr>
              <a:t>egyéniség </a:t>
            </a:r>
            <a:r>
              <a:rPr lang="hu-HU" sz="2000" dirty="0">
                <a:solidFill>
                  <a:srgbClr val="00B050"/>
                </a:solidFill>
                <a:effectLst/>
                <a:latin typeface="Arial" charset="0"/>
              </a:rPr>
              <a:t>helyett </a:t>
            </a:r>
            <a:r>
              <a:rPr lang="hu-HU" sz="2000" dirty="0" smtClean="0">
                <a:solidFill>
                  <a:srgbClr val="00B050"/>
                </a:solidFill>
                <a:effectLst/>
                <a:latin typeface="Arial" charset="0"/>
              </a:rPr>
              <a:t> – </a:t>
            </a:r>
            <a:r>
              <a:rPr lang="hu-HU" sz="2000" dirty="0">
                <a:solidFill>
                  <a:srgbClr val="00B050"/>
                </a:solidFill>
                <a:effectLst/>
                <a:latin typeface="Arial" charset="0"/>
              </a:rPr>
              <a:t>akkor </a:t>
            </a:r>
            <a:r>
              <a:rPr lang="hu-HU" sz="2000" b="1" dirty="0">
                <a:solidFill>
                  <a:srgbClr val="FF0000"/>
                </a:solidFill>
                <a:effectLst/>
                <a:latin typeface="Arial" charset="0"/>
              </a:rPr>
              <a:t>lefelé,</a:t>
            </a:r>
            <a:r>
              <a:rPr lang="hu-HU" sz="2000" b="1" dirty="0">
                <a:solidFill>
                  <a:schemeClr val="tx1"/>
                </a:solidFill>
                <a:effectLst/>
                <a:latin typeface="Arial" charset="0"/>
              </a:rPr>
              <a:t> </a:t>
            </a:r>
            <a:r>
              <a:rPr lang="hu-HU" sz="2000" dirty="0">
                <a:solidFill>
                  <a:srgbClr val="00B050"/>
                </a:solidFill>
                <a:effectLst/>
                <a:latin typeface="Arial" charset="0"/>
              </a:rPr>
              <a:t>az anyag felé húzzák  a testeket.</a:t>
            </a:r>
            <a:r>
              <a:rPr lang="en-US" sz="2000" dirty="0">
                <a:solidFill>
                  <a:srgbClr val="00B050"/>
                </a:solidFill>
                <a:effectLst/>
                <a:latin typeface="Arial" charset="0"/>
              </a:rPr>
              <a:t> </a:t>
            </a:r>
          </a:p>
        </p:txBody>
      </p:sp>
      <p:sp>
        <p:nvSpPr>
          <p:cNvPr id="471068" name="Line 28"/>
          <p:cNvSpPr>
            <a:spLocks noChangeShapeType="1"/>
          </p:cNvSpPr>
          <p:nvPr/>
        </p:nvSpPr>
        <p:spPr bwMode="auto">
          <a:xfrm>
            <a:off x="4343400" y="5410200"/>
            <a:ext cx="0" cy="304800"/>
          </a:xfrm>
          <a:prstGeom prst="line">
            <a:avLst/>
          </a:prstGeom>
          <a:noFill/>
          <a:ln w="9525">
            <a:solidFill>
              <a:schemeClr val="tx1"/>
            </a:solidFill>
            <a:round/>
            <a:headEnd/>
            <a:tailEnd/>
          </a:ln>
          <a:effectLst/>
        </p:spPr>
        <p:txBody>
          <a:bodyPr wrap="none" anchor="ctr"/>
          <a:lstStyle/>
          <a:p>
            <a:endParaRPr lang="hu-HU"/>
          </a:p>
        </p:txBody>
      </p:sp>
      <p:sp>
        <p:nvSpPr>
          <p:cNvPr id="471069" name="Text Box 29"/>
          <p:cNvSpPr txBox="1">
            <a:spLocks noChangeArrowheads="1"/>
          </p:cNvSpPr>
          <p:nvPr/>
        </p:nvSpPr>
        <p:spPr bwMode="auto">
          <a:xfrm>
            <a:off x="457200" y="3733800"/>
            <a:ext cx="1295400" cy="581025"/>
          </a:xfrm>
          <a:prstGeom prst="rect">
            <a:avLst/>
          </a:prstGeom>
          <a:noFill/>
          <a:ln w="9525">
            <a:noFill/>
            <a:miter lim="800000"/>
            <a:headEnd/>
            <a:tailEnd/>
          </a:ln>
          <a:effectLst/>
        </p:spPr>
        <p:txBody>
          <a:bodyPr>
            <a:spAutoFit/>
          </a:bodyPr>
          <a:lstStyle/>
          <a:p>
            <a:pPr algn="ctr">
              <a:lnSpc>
                <a:spcPct val="100000"/>
              </a:lnSpc>
              <a:spcBef>
                <a:spcPct val="50000"/>
              </a:spcBef>
              <a:buFontTx/>
              <a:buNone/>
            </a:pPr>
            <a:r>
              <a:rPr lang="en-US" sz="1600" b="1">
                <a:solidFill>
                  <a:srgbClr val="FFFF99"/>
                </a:solidFill>
                <a:effectLst/>
                <a:latin typeface="Arial" charset="0"/>
              </a:rPr>
              <a:t>KAUZÁLIS TEST</a:t>
            </a:r>
            <a:endParaRPr lang="en-US" sz="1600" b="1">
              <a:solidFill>
                <a:schemeClr val="tx1"/>
              </a:solidFill>
              <a:effectLst/>
              <a:latin typeface="Arial" charset="0"/>
            </a:endParaRPr>
          </a:p>
        </p:txBody>
      </p:sp>
      <p:sp>
        <p:nvSpPr>
          <p:cNvPr id="471070" name="Text Box 30"/>
          <p:cNvSpPr txBox="1">
            <a:spLocks noChangeArrowheads="1"/>
          </p:cNvSpPr>
          <p:nvPr/>
        </p:nvSpPr>
        <p:spPr bwMode="auto">
          <a:xfrm>
            <a:off x="1066800" y="5105400"/>
            <a:ext cx="1447800" cy="581025"/>
          </a:xfrm>
          <a:prstGeom prst="rect">
            <a:avLst/>
          </a:prstGeom>
          <a:noFill/>
          <a:ln w="9525">
            <a:noFill/>
            <a:miter lim="800000"/>
            <a:headEnd/>
            <a:tailEnd/>
          </a:ln>
          <a:effectLst/>
        </p:spPr>
        <p:txBody>
          <a:bodyPr>
            <a:spAutoFit/>
          </a:bodyPr>
          <a:lstStyle/>
          <a:p>
            <a:pPr>
              <a:lnSpc>
                <a:spcPct val="100000"/>
              </a:lnSpc>
              <a:spcBef>
                <a:spcPct val="50000"/>
              </a:spcBef>
              <a:buFontTx/>
              <a:buNone/>
            </a:pPr>
            <a:r>
              <a:rPr lang="en-US" sz="1600" b="1">
                <a:solidFill>
                  <a:schemeClr val="tx1"/>
                </a:solidFill>
                <a:effectLst/>
                <a:latin typeface="Arial" charset="0"/>
              </a:rPr>
              <a:t>MENTÁLIS</a:t>
            </a:r>
            <a:br>
              <a:rPr lang="en-US" sz="1600" b="1">
                <a:solidFill>
                  <a:schemeClr val="tx1"/>
                </a:solidFill>
                <a:effectLst/>
                <a:latin typeface="Arial" charset="0"/>
              </a:rPr>
            </a:br>
            <a:r>
              <a:rPr lang="en-US" sz="1600" b="1">
                <a:solidFill>
                  <a:schemeClr val="tx1"/>
                </a:solidFill>
                <a:effectLst/>
                <a:latin typeface="Arial" charset="0"/>
              </a:rPr>
              <a:t>  TEST</a:t>
            </a:r>
            <a:endParaRPr lang="en-US" sz="1600">
              <a:solidFill>
                <a:schemeClr val="tx1"/>
              </a:solidFill>
              <a:effectLst/>
              <a:latin typeface="Arial" charset="0"/>
            </a:endParaRPr>
          </a:p>
        </p:txBody>
      </p:sp>
      <p:sp>
        <p:nvSpPr>
          <p:cNvPr id="471071" name="Text Box 31"/>
          <p:cNvSpPr txBox="1">
            <a:spLocks noChangeArrowheads="1"/>
          </p:cNvSpPr>
          <p:nvPr/>
        </p:nvSpPr>
        <p:spPr bwMode="auto">
          <a:xfrm>
            <a:off x="4610100" y="5105400"/>
            <a:ext cx="1485900" cy="581025"/>
          </a:xfrm>
          <a:prstGeom prst="rect">
            <a:avLst/>
          </a:prstGeom>
          <a:noFill/>
          <a:ln w="9525">
            <a:noFill/>
            <a:miter lim="800000"/>
            <a:headEnd/>
            <a:tailEnd/>
          </a:ln>
          <a:effectLst/>
        </p:spPr>
        <p:txBody>
          <a:bodyPr>
            <a:spAutoFit/>
          </a:bodyPr>
          <a:lstStyle/>
          <a:p>
            <a:pPr>
              <a:lnSpc>
                <a:spcPct val="100000"/>
              </a:lnSpc>
              <a:spcBef>
                <a:spcPct val="50000"/>
              </a:spcBef>
              <a:buFontTx/>
              <a:buNone/>
            </a:pPr>
            <a:r>
              <a:rPr lang="en-US" sz="1600" b="1">
                <a:solidFill>
                  <a:schemeClr val="tx1"/>
                </a:solidFill>
                <a:effectLst/>
                <a:latin typeface="Arial" charset="0"/>
              </a:rPr>
              <a:t>ASZTRÁLIS</a:t>
            </a:r>
            <a:br>
              <a:rPr lang="en-US" sz="1600" b="1">
                <a:solidFill>
                  <a:schemeClr val="tx1"/>
                </a:solidFill>
                <a:effectLst/>
                <a:latin typeface="Arial" charset="0"/>
              </a:rPr>
            </a:br>
            <a:r>
              <a:rPr lang="en-US" sz="1600" b="1">
                <a:solidFill>
                  <a:schemeClr val="tx1"/>
                </a:solidFill>
                <a:effectLst/>
                <a:latin typeface="Arial" charset="0"/>
              </a:rPr>
              <a:t>   TEST</a:t>
            </a:r>
            <a:endParaRPr lang="en-US" sz="1600">
              <a:solidFill>
                <a:schemeClr val="tx1"/>
              </a:solidFill>
              <a:effectLst/>
              <a:latin typeface="Arial" charset="0"/>
            </a:endParaRPr>
          </a:p>
        </p:txBody>
      </p:sp>
      <p:sp>
        <p:nvSpPr>
          <p:cNvPr id="471072" name="Rectangle 32"/>
          <p:cNvSpPr>
            <a:spLocks noGrp="1" noChangeArrowheads="1"/>
          </p:cNvSpPr>
          <p:nvPr>
            <p:ph type="title" idx="4294967295"/>
          </p:nvPr>
        </p:nvSpPr>
        <p:spPr>
          <a:xfrm>
            <a:off x="642910" y="152400"/>
            <a:ext cx="8272490" cy="609600"/>
          </a:xfrm>
        </p:spPr>
        <p:txBody>
          <a:bodyPr>
            <a:noAutofit/>
          </a:bodyPr>
          <a:lstStyle/>
          <a:p>
            <a:r>
              <a:rPr lang="en-US" sz="3600" b="1" i="1" dirty="0">
                <a:solidFill>
                  <a:srgbClr val="FFFF00"/>
                </a:solidFill>
                <a:effectLst>
                  <a:outerShdw blurRad="38100" dist="38100" dir="2700000" algn="tl">
                    <a:srgbClr val="C0C0C0"/>
                  </a:outerShdw>
                </a:effectLst>
              </a:rPr>
              <a:t>A   T E S T E K   I R Á N Y Í T Á S A</a:t>
            </a:r>
            <a:endParaRPr lang="en-US" sz="3600" dirty="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500"/>
                                  </p:stCondLst>
                                  <p:childTnLst>
                                    <p:set>
                                      <p:cBhvr>
                                        <p:cTn id="6" dur="1" fill="hold">
                                          <p:stCondLst>
                                            <p:cond delay="0"/>
                                          </p:stCondLst>
                                        </p:cTn>
                                        <p:tgtEl>
                                          <p:spTgt spid="471072"/>
                                        </p:tgtEl>
                                        <p:attrNameLst>
                                          <p:attrName>style.visibility</p:attrName>
                                        </p:attrNameLst>
                                      </p:cBhvr>
                                      <p:to>
                                        <p:strVal val="visible"/>
                                      </p:to>
                                    </p:set>
                                    <p:animEffect transition="in" filter="box(out)">
                                      <p:cBhvr>
                                        <p:cTn id="7" dur="500"/>
                                        <p:tgtEl>
                                          <p:spTgt spid="47107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71045"/>
                                        </p:tgtEl>
                                        <p:attrNameLst>
                                          <p:attrName>style.visibility</p:attrName>
                                        </p:attrNameLst>
                                      </p:cBhvr>
                                      <p:to>
                                        <p:strVal val="visible"/>
                                      </p:to>
                                    </p:set>
                                    <p:animEffect transition="in" filter="box(out)">
                                      <p:cBhvr>
                                        <p:cTn id="12" dur="500"/>
                                        <p:tgtEl>
                                          <p:spTgt spid="471045"/>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499"/>
                                          </p:stCondLst>
                                        </p:cTn>
                                        <p:tgtEl>
                                          <p:spTgt spid="471046"/>
                                        </p:tgtEl>
                                        <p:attrNameLst>
                                          <p:attrName>style.visibility</p:attrName>
                                        </p:attrNameLst>
                                      </p:cBhvr>
                                      <p:to>
                                        <p:strVal val="visible"/>
                                      </p:to>
                                    </p:set>
                                  </p:childTnLst>
                                </p:cTn>
                              </p:par>
                            </p:childTnLst>
                          </p:cTn>
                        </p:par>
                        <p:par>
                          <p:cTn id="16" fill="hold">
                            <p:stCondLst>
                              <p:cond delay="1000"/>
                            </p:stCondLst>
                            <p:childTnLst>
                              <p:par>
                                <p:cTn id="17" presetID="4" presetClass="entr" presetSubtype="32" fill="hold" grpId="0" nodeType="afterEffect">
                                  <p:stCondLst>
                                    <p:cond delay="0"/>
                                  </p:stCondLst>
                                  <p:childTnLst>
                                    <p:set>
                                      <p:cBhvr>
                                        <p:cTn id="18" dur="1" fill="hold">
                                          <p:stCondLst>
                                            <p:cond delay="0"/>
                                          </p:stCondLst>
                                        </p:cTn>
                                        <p:tgtEl>
                                          <p:spTgt spid="471071"/>
                                        </p:tgtEl>
                                        <p:attrNameLst>
                                          <p:attrName>style.visibility</p:attrName>
                                        </p:attrNameLst>
                                      </p:cBhvr>
                                      <p:to>
                                        <p:strVal val="visible"/>
                                      </p:to>
                                    </p:set>
                                    <p:animEffect transition="in" filter="box(out)">
                                      <p:cBhvr>
                                        <p:cTn id="19" dur="500"/>
                                        <p:tgtEl>
                                          <p:spTgt spid="471071"/>
                                        </p:tgtEl>
                                      </p:cBhvr>
                                    </p:animEffect>
                                  </p:childTnLst>
                                </p:cTn>
                              </p:par>
                            </p:childTnLst>
                          </p:cTn>
                        </p:par>
                        <p:par>
                          <p:cTn id="20" fill="hold">
                            <p:stCondLst>
                              <p:cond delay="1500"/>
                            </p:stCondLst>
                            <p:childTnLst>
                              <p:par>
                                <p:cTn id="21" presetID="4" presetClass="entr" presetSubtype="32" fill="hold" grpId="0" nodeType="afterEffect">
                                  <p:stCondLst>
                                    <p:cond delay="0"/>
                                  </p:stCondLst>
                                  <p:childTnLst>
                                    <p:set>
                                      <p:cBhvr>
                                        <p:cTn id="22" dur="1" fill="hold">
                                          <p:stCondLst>
                                            <p:cond delay="0"/>
                                          </p:stCondLst>
                                        </p:cTn>
                                        <p:tgtEl>
                                          <p:spTgt spid="471042"/>
                                        </p:tgtEl>
                                        <p:attrNameLst>
                                          <p:attrName>style.visibility</p:attrName>
                                        </p:attrNameLst>
                                      </p:cBhvr>
                                      <p:to>
                                        <p:strVal val="visible"/>
                                      </p:to>
                                    </p:set>
                                    <p:animEffect transition="in" filter="box(out)">
                                      <p:cBhvr>
                                        <p:cTn id="23" dur="500"/>
                                        <p:tgtEl>
                                          <p:spTgt spid="471042"/>
                                        </p:tgtEl>
                                      </p:cBhvr>
                                    </p:animEffect>
                                  </p:childTnLst>
                                </p:cTn>
                              </p:par>
                            </p:childTnLst>
                          </p:cTn>
                        </p:par>
                        <p:par>
                          <p:cTn id="24" fill="hold">
                            <p:stCondLst>
                              <p:cond delay="2000"/>
                            </p:stCondLst>
                            <p:childTnLst>
                              <p:par>
                                <p:cTn id="25" presetID="1" presetClass="entr" presetSubtype="0" fill="hold" nodeType="afterEffect">
                                  <p:stCondLst>
                                    <p:cond delay="0"/>
                                  </p:stCondLst>
                                  <p:childTnLst>
                                    <p:set>
                                      <p:cBhvr>
                                        <p:cTn id="26" dur="1" fill="hold">
                                          <p:stCondLst>
                                            <p:cond delay="499"/>
                                          </p:stCondLst>
                                        </p:cTn>
                                        <p:tgtEl>
                                          <p:spTgt spid="471044"/>
                                        </p:tgtEl>
                                        <p:attrNameLst>
                                          <p:attrName>style.visibility</p:attrName>
                                        </p:attrNameLst>
                                      </p:cBhvr>
                                      <p:to>
                                        <p:strVal val="visible"/>
                                      </p:to>
                                    </p:set>
                                  </p:childTnLst>
                                </p:cTn>
                              </p:par>
                            </p:childTnLst>
                          </p:cTn>
                        </p:par>
                        <p:par>
                          <p:cTn id="27" fill="hold">
                            <p:stCondLst>
                              <p:cond delay="2500"/>
                            </p:stCondLst>
                            <p:childTnLst>
                              <p:par>
                                <p:cTn id="28" presetID="4" presetClass="entr" presetSubtype="32" fill="hold" grpId="0" nodeType="afterEffect">
                                  <p:stCondLst>
                                    <p:cond delay="0"/>
                                  </p:stCondLst>
                                  <p:childTnLst>
                                    <p:set>
                                      <p:cBhvr>
                                        <p:cTn id="29" dur="1" fill="hold">
                                          <p:stCondLst>
                                            <p:cond delay="0"/>
                                          </p:stCondLst>
                                        </p:cTn>
                                        <p:tgtEl>
                                          <p:spTgt spid="471070"/>
                                        </p:tgtEl>
                                        <p:attrNameLst>
                                          <p:attrName>style.visibility</p:attrName>
                                        </p:attrNameLst>
                                      </p:cBhvr>
                                      <p:to>
                                        <p:strVal val="visible"/>
                                      </p:to>
                                    </p:set>
                                    <p:animEffect transition="in" filter="box(out)">
                                      <p:cBhvr>
                                        <p:cTn id="30" dur="500"/>
                                        <p:tgtEl>
                                          <p:spTgt spid="471070"/>
                                        </p:tgtEl>
                                      </p:cBhvr>
                                    </p:animEffect>
                                  </p:childTnLst>
                                </p:cTn>
                              </p:par>
                            </p:childTnLst>
                          </p:cTn>
                        </p:par>
                        <p:par>
                          <p:cTn id="31" fill="hold">
                            <p:stCondLst>
                              <p:cond delay="3000"/>
                            </p:stCondLst>
                            <p:childTnLst>
                              <p:par>
                                <p:cTn id="32" presetID="4" presetClass="entr" presetSubtype="32" fill="hold" grpId="0" nodeType="afterEffect">
                                  <p:stCondLst>
                                    <p:cond delay="0"/>
                                  </p:stCondLst>
                                  <p:childTnLst>
                                    <p:set>
                                      <p:cBhvr>
                                        <p:cTn id="33" dur="1" fill="hold">
                                          <p:stCondLst>
                                            <p:cond delay="0"/>
                                          </p:stCondLst>
                                        </p:cTn>
                                        <p:tgtEl>
                                          <p:spTgt spid="471066"/>
                                        </p:tgtEl>
                                        <p:attrNameLst>
                                          <p:attrName>style.visibility</p:attrName>
                                        </p:attrNameLst>
                                      </p:cBhvr>
                                      <p:to>
                                        <p:strVal val="visible"/>
                                      </p:to>
                                    </p:set>
                                    <p:animEffect transition="in" filter="box(out)">
                                      <p:cBhvr>
                                        <p:cTn id="34" dur="500"/>
                                        <p:tgtEl>
                                          <p:spTgt spid="471066"/>
                                        </p:tgtEl>
                                      </p:cBhvr>
                                    </p:animEffect>
                                  </p:childTnLst>
                                </p:cTn>
                              </p:par>
                            </p:childTnLst>
                          </p:cTn>
                        </p:par>
                        <p:par>
                          <p:cTn id="35" fill="hold">
                            <p:stCondLst>
                              <p:cond delay="3500"/>
                            </p:stCondLst>
                            <p:childTnLst>
                              <p:par>
                                <p:cTn id="36" presetID="12" presetClass="entr" presetSubtype="8" fill="hold" grpId="0" nodeType="afterEffect">
                                  <p:stCondLst>
                                    <p:cond delay="0"/>
                                  </p:stCondLst>
                                  <p:childTnLst>
                                    <p:set>
                                      <p:cBhvr>
                                        <p:cTn id="37" dur="1" fill="hold">
                                          <p:stCondLst>
                                            <p:cond delay="0"/>
                                          </p:stCondLst>
                                        </p:cTn>
                                        <p:tgtEl>
                                          <p:spTgt spid="471058"/>
                                        </p:tgtEl>
                                        <p:attrNameLst>
                                          <p:attrName>style.visibility</p:attrName>
                                        </p:attrNameLst>
                                      </p:cBhvr>
                                      <p:to>
                                        <p:strVal val="visible"/>
                                      </p:to>
                                    </p:set>
                                    <p:animEffect transition="in" filter="slide(fromLeft)">
                                      <p:cBhvr>
                                        <p:cTn id="38" dur="500"/>
                                        <p:tgtEl>
                                          <p:spTgt spid="471058"/>
                                        </p:tgtEl>
                                      </p:cBhvr>
                                    </p:animEffect>
                                  </p:childTnLst>
                                </p:cTn>
                              </p:par>
                            </p:childTnLst>
                          </p:cTn>
                        </p:par>
                        <p:par>
                          <p:cTn id="39" fill="hold">
                            <p:stCondLst>
                              <p:cond delay="4000"/>
                            </p:stCondLst>
                            <p:childTnLst>
                              <p:par>
                                <p:cTn id="40" presetID="12" presetClass="entr" presetSubtype="8" fill="hold" grpId="0" nodeType="afterEffect">
                                  <p:stCondLst>
                                    <p:cond delay="0"/>
                                  </p:stCondLst>
                                  <p:childTnLst>
                                    <p:set>
                                      <p:cBhvr>
                                        <p:cTn id="41" dur="1" fill="hold">
                                          <p:stCondLst>
                                            <p:cond delay="0"/>
                                          </p:stCondLst>
                                        </p:cTn>
                                        <p:tgtEl>
                                          <p:spTgt spid="471062"/>
                                        </p:tgtEl>
                                        <p:attrNameLst>
                                          <p:attrName>style.visibility</p:attrName>
                                        </p:attrNameLst>
                                      </p:cBhvr>
                                      <p:to>
                                        <p:strVal val="visible"/>
                                      </p:to>
                                    </p:set>
                                    <p:animEffect transition="in" filter="slide(fromLeft)">
                                      <p:cBhvr>
                                        <p:cTn id="42" dur="500"/>
                                        <p:tgtEl>
                                          <p:spTgt spid="471062"/>
                                        </p:tgtEl>
                                      </p:cBhvr>
                                    </p:animEffect>
                                  </p:childTnLst>
                                </p:cTn>
                              </p:par>
                            </p:childTnLst>
                          </p:cTn>
                        </p:par>
                        <p:par>
                          <p:cTn id="43" fill="hold">
                            <p:stCondLst>
                              <p:cond delay="4500"/>
                            </p:stCondLst>
                            <p:childTnLst>
                              <p:par>
                                <p:cTn id="44" presetID="12" presetClass="entr" presetSubtype="8" fill="hold" grpId="0" nodeType="afterEffect">
                                  <p:stCondLst>
                                    <p:cond delay="0"/>
                                  </p:stCondLst>
                                  <p:childTnLst>
                                    <p:set>
                                      <p:cBhvr>
                                        <p:cTn id="45" dur="1" fill="hold">
                                          <p:stCondLst>
                                            <p:cond delay="0"/>
                                          </p:stCondLst>
                                        </p:cTn>
                                        <p:tgtEl>
                                          <p:spTgt spid="471057"/>
                                        </p:tgtEl>
                                        <p:attrNameLst>
                                          <p:attrName>style.visibility</p:attrName>
                                        </p:attrNameLst>
                                      </p:cBhvr>
                                      <p:to>
                                        <p:strVal val="visible"/>
                                      </p:to>
                                    </p:set>
                                    <p:animEffect transition="in" filter="slide(fromLeft)">
                                      <p:cBhvr>
                                        <p:cTn id="46" dur="500"/>
                                        <p:tgtEl>
                                          <p:spTgt spid="471057"/>
                                        </p:tgtEl>
                                      </p:cBhvr>
                                    </p:animEffect>
                                  </p:childTnLst>
                                </p:cTn>
                              </p:par>
                            </p:childTnLst>
                          </p:cTn>
                        </p:par>
                        <p:par>
                          <p:cTn id="47" fill="hold">
                            <p:stCondLst>
                              <p:cond delay="5000"/>
                            </p:stCondLst>
                            <p:childTnLst>
                              <p:par>
                                <p:cTn id="48" presetID="12" presetClass="entr" presetSubtype="8" fill="hold" grpId="0" nodeType="afterEffect">
                                  <p:stCondLst>
                                    <p:cond delay="0"/>
                                  </p:stCondLst>
                                  <p:childTnLst>
                                    <p:set>
                                      <p:cBhvr>
                                        <p:cTn id="49" dur="1" fill="hold">
                                          <p:stCondLst>
                                            <p:cond delay="0"/>
                                          </p:stCondLst>
                                        </p:cTn>
                                        <p:tgtEl>
                                          <p:spTgt spid="471061"/>
                                        </p:tgtEl>
                                        <p:attrNameLst>
                                          <p:attrName>style.visibility</p:attrName>
                                        </p:attrNameLst>
                                      </p:cBhvr>
                                      <p:to>
                                        <p:strVal val="visible"/>
                                      </p:to>
                                    </p:set>
                                    <p:animEffect transition="in" filter="slide(fromLeft)">
                                      <p:cBhvr>
                                        <p:cTn id="50" dur="500"/>
                                        <p:tgtEl>
                                          <p:spTgt spid="471061"/>
                                        </p:tgtEl>
                                      </p:cBhvr>
                                    </p:animEffect>
                                  </p:childTnLst>
                                </p:cTn>
                              </p:par>
                            </p:childTnLst>
                          </p:cTn>
                        </p:par>
                        <p:par>
                          <p:cTn id="51" fill="hold">
                            <p:stCondLst>
                              <p:cond delay="5500"/>
                            </p:stCondLst>
                            <p:childTnLst>
                              <p:par>
                                <p:cTn id="52" presetID="12" presetClass="entr" presetSubtype="8" fill="hold" grpId="0" nodeType="afterEffect">
                                  <p:stCondLst>
                                    <p:cond delay="0"/>
                                  </p:stCondLst>
                                  <p:childTnLst>
                                    <p:set>
                                      <p:cBhvr>
                                        <p:cTn id="53" dur="1" fill="hold">
                                          <p:stCondLst>
                                            <p:cond delay="0"/>
                                          </p:stCondLst>
                                        </p:cTn>
                                        <p:tgtEl>
                                          <p:spTgt spid="471060"/>
                                        </p:tgtEl>
                                        <p:attrNameLst>
                                          <p:attrName>style.visibility</p:attrName>
                                        </p:attrNameLst>
                                      </p:cBhvr>
                                      <p:to>
                                        <p:strVal val="visible"/>
                                      </p:to>
                                    </p:set>
                                    <p:animEffect transition="in" filter="slide(fromLeft)">
                                      <p:cBhvr>
                                        <p:cTn id="54" dur="500"/>
                                        <p:tgtEl>
                                          <p:spTgt spid="471060"/>
                                        </p:tgtEl>
                                      </p:cBhvr>
                                    </p:animEffect>
                                  </p:childTnLst>
                                </p:cTn>
                              </p:par>
                            </p:childTnLst>
                          </p:cTn>
                        </p:par>
                        <p:par>
                          <p:cTn id="55" fill="hold">
                            <p:stCondLst>
                              <p:cond delay="6000"/>
                            </p:stCondLst>
                            <p:childTnLst>
                              <p:par>
                                <p:cTn id="56" presetID="12" presetClass="entr" presetSubtype="8" fill="hold" grpId="0" nodeType="afterEffect">
                                  <p:stCondLst>
                                    <p:cond delay="0"/>
                                  </p:stCondLst>
                                  <p:childTnLst>
                                    <p:set>
                                      <p:cBhvr>
                                        <p:cTn id="57" dur="1" fill="hold">
                                          <p:stCondLst>
                                            <p:cond delay="0"/>
                                          </p:stCondLst>
                                        </p:cTn>
                                        <p:tgtEl>
                                          <p:spTgt spid="471064"/>
                                        </p:tgtEl>
                                        <p:attrNameLst>
                                          <p:attrName>style.visibility</p:attrName>
                                        </p:attrNameLst>
                                      </p:cBhvr>
                                      <p:to>
                                        <p:strVal val="visible"/>
                                      </p:to>
                                    </p:set>
                                    <p:animEffect transition="in" filter="slide(fromLeft)">
                                      <p:cBhvr>
                                        <p:cTn id="58" dur="500"/>
                                        <p:tgtEl>
                                          <p:spTgt spid="471064"/>
                                        </p:tgtEl>
                                      </p:cBhvr>
                                    </p:animEffect>
                                  </p:childTnLst>
                                </p:cTn>
                              </p:par>
                            </p:childTnLst>
                          </p:cTn>
                        </p:par>
                        <p:par>
                          <p:cTn id="59" fill="hold">
                            <p:stCondLst>
                              <p:cond delay="6500"/>
                            </p:stCondLst>
                            <p:childTnLst>
                              <p:par>
                                <p:cTn id="60" presetID="12" presetClass="entr" presetSubtype="8" fill="hold" grpId="0" nodeType="afterEffect">
                                  <p:stCondLst>
                                    <p:cond delay="0"/>
                                  </p:stCondLst>
                                  <p:childTnLst>
                                    <p:set>
                                      <p:cBhvr>
                                        <p:cTn id="61" dur="1" fill="hold">
                                          <p:stCondLst>
                                            <p:cond delay="0"/>
                                          </p:stCondLst>
                                        </p:cTn>
                                        <p:tgtEl>
                                          <p:spTgt spid="471059"/>
                                        </p:tgtEl>
                                        <p:attrNameLst>
                                          <p:attrName>style.visibility</p:attrName>
                                        </p:attrNameLst>
                                      </p:cBhvr>
                                      <p:to>
                                        <p:strVal val="visible"/>
                                      </p:to>
                                    </p:set>
                                    <p:animEffect transition="in" filter="slide(fromLeft)">
                                      <p:cBhvr>
                                        <p:cTn id="62" dur="500"/>
                                        <p:tgtEl>
                                          <p:spTgt spid="471059"/>
                                        </p:tgtEl>
                                      </p:cBhvr>
                                    </p:animEffect>
                                  </p:childTnLst>
                                </p:cTn>
                              </p:par>
                            </p:childTnLst>
                          </p:cTn>
                        </p:par>
                        <p:par>
                          <p:cTn id="63" fill="hold">
                            <p:stCondLst>
                              <p:cond delay="7000"/>
                            </p:stCondLst>
                            <p:childTnLst>
                              <p:par>
                                <p:cTn id="64" presetID="12" presetClass="entr" presetSubtype="8" fill="hold" grpId="0" nodeType="afterEffect">
                                  <p:stCondLst>
                                    <p:cond delay="0"/>
                                  </p:stCondLst>
                                  <p:childTnLst>
                                    <p:set>
                                      <p:cBhvr>
                                        <p:cTn id="65" dur="1" fill="hold">
                                          <p:stCondLst>
                                            <p:cond delay="0"/>
                                          </p:stCondLst>
                                        </p:cTn>
                                        <p:tgtEl>
                                          <p:spTgt spid="471063"/>
                                        </p:tgtEl>
                                        <p:attrNameLst>
                                          <p:attrName>style.visibility</p:attrName>
                                        </p:attrNameLst>
                                      </p:cBhvr>
                                      <p:to>
                                        <p:strVal val="visible"/>
                                      </p:to>
                                    </p:set>
                                    <p:animEffect transition="in" filter="slide(fromLeft)">
                                      <p:cBhvr>
                                        <p:cTn id="66" dur="500"/>
                                        <p:tgtEl>
                                          <p:spTgt spid="471063"/>
                                        </p:tgtEl>
                                      </p:cBhvr>
                                    </p:animEffect>
                                  </p:childTnLst>
                                </p:cTn>
                              </p:par>
                            </p:childTnLst>
                          </p:cTn>
                        </p:par>
                        <p:par>
                          <p:cTn id="67" fill="hold">
                            <p:stCondLst>
                              <p:cond delay="7500"/>
                            </p:stCondLst>
                            <p:childTnLst>
                              <p:par>
                                <p:cTn id="68" presetID="12" presetClass="entr" presetSubtype="2" fill="hold" grpId="0" nodeType="afterEffect">
                                  <p:stCondLst>
                                    <p:cond delay="0"/>
                                  </p:stCondLst>
                                  <p:childTnLst>
                                    <p:set>
                                      <p:cBhvr>
                                        <p:cTn id="69" dur="1" fill="hold">
                                          <p:stCondLst>
                                            <p:cond delay="0"/>
                                          </p:stCondLst>
                                        </p:cTn>
                                        <p:tgtEl>
                                          <p:spTgt spid="471054"/>
                                        </p:tgtEl>
                                        <p:attrNameLst>
                                          <p:attrName>style.visibility</p:attrName>
                                        </p:attrNameLst>
                                      </p:cBhvr>
                                      <p:to>
                                        <p:strVal val="visible"/>
                                      </p:to>
                                    </p:set>
                                    <p:animEffect transition="in" filter="slide(fromRight)">
                                      <p:cBhvr>
                                        <p:cTn id="70" dur="500"/>
                                        <p:tgtEl>
                                          <p:spTgt spid="471054"/>
                                        </p:tgtEl>
                                      </p:cBhvr>
                                    </p:animEffect>
                                  </p:childTnLst>
                                </p:cTn>
                              </p:par>
                            </p:childTnLst>
                          </p:cTn>
                        </p:par>
                        <p:par>
                          <p:cTn id="71" fill="hold">
                            <p:stCondLst>
                              <p:cond delay="8000"/>
                            </p:stCondLst>
                            <p:childTnLst>
                              <p:par>
                                <p:cTn id="72" presetID="12" presetClass="entr" presetSubtype="2" fill="hold" grpId="0" nodeType="afterEffect">
                                  <p:stCondLst>
                                    <p:cond delay="0"/>
                                  </p:stCondLst>
                                  <p:childTnLst>
                                    <p:set>
                                      <p:cBhvr>
                                        <p:cTn id="73" dur="1" fill="hold">
                                          <p:stCondLst>
                                            <p:cond delay="0"/>
                                          </p:stCondLst>
                                        </p:cTn>
                                        <p:tgtEl>
                                          <p:spTgt spid="471050"/>
                                        </p:tgtEl>
                                        <p:attrNameLst>
                                          <p:attrName>style.visibility</p:attrName>
                                        </p:attrNameLst>
                                      </p:cBhvr>
                                      <p:to>
                                        <p:strVal val="visible"/>
                                      </p:to>
                                    </p:set>
                                    <p:animEffect transition="in" filter="slide(fromRight)">
                                      <p:cBhvr>
                                        <p:cTn id="74" dur="500"/>
                                        <p:tgtEl>
                                          <p:spTgt spid="471050"/>
                                        </p:tgtEl>
                                      </p:cBhvr>
                                    </p:animEffect>
                                  </p:childTnLst>
                                </p:cTn>
                              </p:par>
                            </p:childTnLst>
                          </p:cTn>
                        </p:par>
                        <p:par>
                          <p:cTn id="75" fill="hold">
                            <p:stCondLst>
                              <p:cond delay="8500"/>
                            </p:stCondLst>
                            <p:childTnLst>
                              <p:par>
                                <p:cTn id="76" presetID="12" presetClass="entr" presetSubtype="2" fill="hold" grpId="0" nodeType="afterEffect">
                                  <p:stCondLst>
                                    <p:cond delay="0"/>
                                  </p:stCondLst>
                                  <p:childTnLst>
                                    <p:set>
                                      <p:cBhvr>
                                        <p:cTn id="77" dur="1" fill="hold">
                                          <p:stCondLst>
                                            <p:cond delay="0"/>
                                          </p:stCondLst>
                                        </p:cTn>
                                        <p:tgtEl>
                                          <p:spTgt spid="471053"/>
                                        </p:tgtEl>
                                        <p:attrNameLst>
                                          <p:attrName>style.visibility</p:attrName>
                                        </p:attrNameLst>
                                      </p:cBhvr>
                                      <p:to>
                                        <p:strVal val="visible"/>
                                      </p:to>
                                    </p:set>
                                    <p:animEffect transition="in" filter="slide(fromRight)">
                                      <p:cBhvr>
                                        <p:cTn id="78" dur="500"/>
                                        <p:tgtEl>
                                          <p:spTgt spid="471053"/>
                                        </p:tgtEl>
                                      </p:cBhvr>
                                    </p:animEffect>
                                  </p:childTnLst>
                                </p:cTn>
                              </p:par>
                            </p:childTnLst>
                          </p:cTn>
                        </p:par>
                        <p:par>
                          <p:cTn id="79" fill="hold">
                            <p:stCondLst>
                              <p:cond delay="9000"/>
                            </p:stCondLst>
                            <p:childTnLst>
                              <p:par>
                                <p:cTn id="80" presetID="12" presetClass="entr" presetSubtype="2" fill="hold" grpId="0" nodeType="afterEffect">
                                  <p:stCondLst>
                                    <p:cond delay="0"/>
                                  </p:stCondLst>
                                  <p:childTnLst>
                                    <p:set>
                                      <p:cBhvr>
                                        <p:cTn id="81" dur="1" fill="hold">
                                          <p:stCondLst>
                                            <p:cond delay="0"/>
                                          </p:stCondLst>
                                        </p:cTn>
                                        <p:tgtEl>
                                          <p:spTgt spid="471049"/>
                                        </p:tgtEl>
                                        <p:attrNameLst>
                                          <p:attrName>style.visibility</p:attrName>
                                        </p:attrNameLst>
                                      </p:cBhvr>
                                      <p:to>
                                        <p:strVal val="visible"/>
                                      </p:to>
                                    </p:set>
                                    <p:animEffect transition="in" filter="slide(fromRight)">
                                      <p:cBhvr>
                                        <p:cTn id="82" dur="500"/>
                                        <p:tgtEl>
                                          <p:spTgt spid="471049"/>
                                        </p:tgtEl>
                                      </p:cBhvr>
                                    </p:animEffect>
                                  </p:childTnLst>
                                </p:cTn>
                              </p:par>
                            </p:childTnLst>
                          </p:cTn>
                        </p:par>
                        <p:par>
                          <p:cTn id="83" fill="hold">
                            <p:stCondLst>
                              <p:cond delay="9500"/>
                            </p:stCondLst>
                            <p:childTnLst>
                              <p:par>
                                <p:cTn id="84" presetID="12" presetClass="entr" presetSubtype="2" fill="hold" grpId="0" nodeType="afterEffect">
                                  <p:stCondLst>
                                    <p:cond delay="0"/>
                                  </p:stCondLst>
                                  <p:childTnLst>
                                    <p:set>
                                      <p:cBhvr>
                                        <p:cTn id="85" dur="1" fill="hold">
                                          <p:stCondLst>
                                            <p:cond delay="0"/>
                                          </p:stCondLst>
                                        </p:cTn>
                                        <p:tgtEl>
                                          <p:spTgt spid="471056"/>
                                        </p:tgtEl>
                                        <p:attrNameLst>
                                          <p:attrName>style.visibility</p:attrName>
                                        </p:attrNameLst>
                                      </p:cBhvr>
                                      <p:to>
                                        <p:strVal val="visible"/>
                                      </p:to>
                                    </p:set>
                                    <p:animEffect transition="in" filter="slide(fromRight)">
                                      <p:cBhvr>
                                        <p:cTn id="86" dur="500"/>
                                        <p:tgtEl>
                                          <p:spTgt spid="471056"/>
                                        </p:tgtEl>
                                      </p:cBhvr>
                                    </p:animEffect>
                                  </p:childTnLst>
                                </p:cTn>
                              </p:par>
                            </p:childTnLst>
                          </p:cTn>
                        </p:par>
                        <p:par>
                          <p:cTn id="87" fill="hold">
                            <p:stCondLst>
                              <p:cond delay="10000"/>
                            </p:stCondLst>
                            <p:childTnLst>
                              <p:par>
                                <p:cTn id="88" presetID="12" presetClass="entr" presetSubtype="2" fill="hold" grpId="0" nodeType="afterEffect">
                                  <p:stCondLst>
                                    <p:cond delay="0"/>
                                  </p:stCondLst>
                                  <p:childTnLst>
                                    <p:set>
                                      <p:cBhvr>
                                        <p:cTn id="89" dur="1" fill="hold">
                                          <p:stCondLst>
                                            <p:cond delay="0"/>
                                          </p:stCondLst>
                                        </p:cTn>
                                        <p:tgtEl>
                                          <p:spTgt spid="471052"/>
                                        </p:tgtEl>
                                        <p:attrNameLst>
                                          <p:attrName>style.visibility</p:attrName>
                                        </p:attrNameLst>
                                      </p:cBhvr>
                                      <p:to>
                                        <p:strVal val="visible"/>
                                      </p:to>
                                    </p:set>
                                    <p:animEffect transition="in" filter="slide(fromRight)">
                                      <p:cBhvr>
                                        <p:cTn id="90" dur="500"/>
                                        <p:tgtEl>
                                          <p:spTgt spid="471052"/>
                                        </p:tgtEl>
                                      </p:cBhvr>
                                    </p:animEffect>
                                  </p:childTnLst>
                                </p:cTn>
                              </p:par>
                            </p:childTnLst>
                          </p:cTn>
                        </p:par>
                        <p:par>
                          <p:cTn id="91" fill="hold">
                            <p:stCondLst>
                              <p:cond delay="10500"/>
                            </p:stCondLst>
                            <p:childTnLst>
                              <p:par>
                                <p:cTn id="92" presetID="12" presetClass="entr" presetSubtype="2" fill="hold" grpId="0" nodeType="afterEffect">
                                  <p:stCondLst>
                                    <p:cond delay="0"/>
                                  </p:stCondLst>
                                  <p:childTnLst>
                                    <p:set>
                                      <p:cBhvr>
                                        <p:cTn id="93" dur="1" fill="hold">
                                          <p:stCondLst>
                                            <p:cond delay="0"/>
                                          </p:stCondLst>
                                        </p:cTn>
                                        <p:tgtEl>
                                          <p:spTgt spid="471055"/>
                                        </p:tgtEl>
                                        <p:attrNameLst>
                                          <p:attrName>style.visibility</p:attrName>
                                        </p:attrNameLst>
                                      </p:cBhvr>
                                      <p:to>
                                        <p:strVal val="visible"/>
                                      </p:to>
                                    </p:set>
                                    <p:animEffect transition="in" filter="slide(fromRight)">
                                      <p:cBhvr>
                                        <p:cTn id="94" dur="500"/>
                                        <p:tgtEl>
                                          <p:spTgt spid="471055"/>
                                        </p:tgtEl>
                                      </p:cBhvr>
                                    </p:animEffect>
                                  </p:childTnLst>
                                </p:cTn>
                              </p:par>
                            </p:childTnLst>
                          </p:cTn>
                        </p:par>
                        <p:par>
                          <p:cTn id="95" fill="hold">
                            <p:stCondLst>
                              <p:cond delay="11000"/>
                            </p:stCondLst>
                            <p:childTnLst>
                              <p:par>
                                <p:cTn id="96" presetID="12" presetClass="entr" presetSubtype="2" fill="hold" grpId="0" nodeType="afterEffect">
                                  <p:stCondLst>
                                    <p:cond delay="0"/>
                                  </p:stCondLst>
                                  <p:childTnLst>
                                    <p:set>
                                      <p:cBhvr>
                                        <p:cTn id="97" dur="1" fill="hold">
                                          <p:stCondLst>
                                            <p:cond delay="0"/>
                                          </p:stCondLst>
                                        </p:cTn>
                                        <p:tgtEl>
                                          <p:spTgt spid="471051"/>
                                        </p:tgtEl>
                                        <p:attrNameLst>
                                          <p:attrName>style.visibility</p:attrName>
                                        </p:attrNameLst>
                                      </p:cBhvr>
                                      <p:to>
                                        <p:strVal val="visible"/>
                                      </p:to>
                                    </p:set>
                                    <p:animEffect transition="in" filter="slide(fromRight)">
                                      <p:cBhvr>
                                        <p:cTn id="98" dur="500"/>
                                        <p:tgtEl>
                                          <p:spTgt spid="471051"/>
                                        </p:tgtEl>
                                      </p:cBhvr>
                                    </p:animEffect>
                                  </p:childTnLst>
                                </p:cTn>
                              </p:par>
                            </p:childTnLst>
                          </p:cTn>
                        </p:par>
                        <p:par>
                          <p:cTn id="99" fill="hold">
                            <p:stCondLst>
                              <p:cond delay="11500"/>
                            </p:stCondLst>
                            <p:childTnLst>
                              <p:par>
                                <p:cTn id="100" presetID="4" presetClass="entr" presetSubtype="32" fill="hold" grpId="0" nodeType="afterEffect">
                                  <p:stCondLst>
                                    <p:cond delay="0"/>
                                  </p:stCondLst>
                                  <p:childTnLst>
                                    <p:set>
                                      <p:cBhvr>
                                        <p:cTn id="101" dur="1" fill="hold">
                                          <p:stCondLst>
                                            <p:cond delay="0"/>
                                          </p:stCondLst>
                                        </p:cTn>
                                        <p:tgtEl>
                                          <p:spTgt spid="471067"/>
                                        </p:tgtEl>
                                        <p:attrNameLst>
                                          <p:attrName>style.visibility</p:attrName>
                                        </p:attrNameLst>
                                      </p:cBhvr>
                                      <p:to>
                                        <p:strVal val="visible"/>
                                      </p:to>
                                    </p:set>
                                    <p:animEffect transition="in" filter="box(out)">
                                      <p:cBhvr>
                                        <p:cTn id="102" dur="500"/>
                                        <p:tgtEl>
                                          <p:spTgt spid="471067"/>
                                        </p:tgtEl>
                                      </p:cBhvr>
                                    </p:animEffect>
                                  </p:childTnLst>
                                </p:cTn>
                              </p:par>
                            </p:childTnLst>
                          </p:cTn>
                        </p:par>
                        <p:par>
                          <p:cTn id="103" fill="hold">
                            <p:stCondLst>
                              <p:cond delay="12000"/>
                            </p:stCondLst>
                            <p:childTnLst>
                              <p:par>
                                <p:cTn id="104" presetID="1" presetClass="entr" presetSubtype="0" fill="hold" grpId="0" nodeType="afterEffect">
                                  <p:stCondLst>
                                    <p:cond delay="0"/>
                                  </p:stCondLst>
                                  <p:childTnLst>
                                    <p:set>
                                      <p:cBhvr>
                                        <p:cTn id="105" dur="1" fill="hold">
                                          <p:stCondLst>
                                            <p:cond delay="499"/>
                                          </p:stCondLst>
                                        </p:cTn>
                                        <p:tgtEl>
                                          <p:spTgt spid="471068"/>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9" presetClass="entr" presetSubtype="0" fill="hold" grpId="0" nodeType="clickEffect">
                                  <p:stCondLst>
                                    <p:cond delay="0"/>
                                  </p:stCondLst>
                                  <p:childTnLst>
                                    <p:set>
                                      <p:cBhvr>
                                        <p:cTn id="109" dur="1" fill="hold">
                                          <p:stCondLst>
                                            <p:cond delay="0"/>
                                          </p:stCondLst>
                                        </p:cTn>
                                        <p:tgtEl>
                                          <p:spTgt spid="471043"/>
                                        </p:tgtEl>
                                        <p:attrNameLst>
                                          <p:attrName>style.visibility</p:attrName>
                                        </p:attrNameLst>
                                      </p:cBhvr>
                                      <p:to>
                                        <p:strVal val="visible"/>
                                      </p:to>
                                    </p:set>
                                    <p:animEffect transition="in" filter="dissolve">
                                      <p:cBhvr>
                                        <p:cTn id="110" dur="500"/>
                                        <p:tgtEl>
                                          <p:spTgt spid="471043"/>
                                        </p:tgtEl>
                                      </p:cBhvr>
                                    </p:animEffect>
                                  </p:childTnLst>
                                </p:cTn>
                              </p:par>
                            </p:childTnLst>
                          </p:cTn>
                        </p:par>
                        <p:par>
                          <p:cTn id="111" fill="hold">
                            <p:stCondLst>
                              <p:cond delay="500"/>
                            </p:stCondLst>
                            <p:childTnLst>
                              <p:par>
                                <p:cTn id="112" presetID="4" presetClass="entr" presetSubtype="32" fill="hold" grpId="0" nodeType="afterEffect">
                                  <p:stCondLst>
                                    <p:cond delay="0"/>
                                  </p:stCondLst>
                                  <p:childTnLst>
                                    <p:set>
                                      <p:cBhvr>
                                        <p:cTn id="113" dur="1" fill="hold">
                                          <p:stCondLst>
                                            <p:cond delay="0"/>
                                          </p:stCondLst>
                                        </p:cTn>
                                        <p:tgtEl>
                                          <p:spTgt spid="471069"/>
                                        </p:tgtEl>
                                        <p:attrNameLst>
                                          <p:attrName>style.visibility</p:attrName>
                                        </p:attrNameLst>
                                      </p:cBhvr>
                                      <p:to>
                                        <p:strVal val="visible"/>
                                      </p:to>
                                    </p:set>
                                    <p:animEffect transition="in" filter="box(out)">
                                      <p:cBhvr>
                                        <p:cTn id="114" dur="500"/>
                                        <p:tgtEl>
                                          <p:spTgt spid="471069"/>
                                        </p:tgtEl>
                                      </p:cBhvr>
                                    </p:animEffect>
                                  </p:childTnLst>
                                </p:cTn>
                              </p:par>
                            </p:childTnLst>
                          </p:cTn>
                        </p:par>
                        <p:par>
                          <p:cTn id="115" fill="hold">
                            <p:stCondLst>
                              <p:cond delay="1000"/>
                            </p:stCondLst>
                            <p:childTnLst>
                              <p:par>
                                <p:cTn id="116" presetID="4" presetClass="entr" presetSubtype="32" fill="hold" grpId="0" nodeType="afterEffect">
                                  <p:stCondLst>
                                    <p:cond delay="0"/>
                                  </p:stCondLst>
                                  <p:childTnLst>
                                    <p:set>
                                      <p:cBhvr>
                                        <p:cTn id="117" dur="1" fill="hold">
                                          <p:stCondLst>
                                            <p:cond delay="0"/>
                                          </p:stCondLst>
                                        </p:cTn>
                                        <p:tgtEl>
                                          <p:spTgt spid="471065"/>
                                        </p:tgtEl>
                                        <p:attrNameLst>
                                          <p:attrName>style.visibility</p:attrName>
                                        </p:attrNameLst>
                                      </p:cBhvr>
                                      <p:to>
                                        <p:strVal val="visible"/>
                                      </p:to>
                                    </p:set>
                                    <p:animEffect transition="in" filter="box(out)">
                                      <p:cBhvr>
                                        <p:cTn id="118" dur="500"/>
                                        <p:tgtEl>
                                          <p:spTgt spid="471065"/>
                                        </p:tgtEl>
                                      </p:cBhvr>
                                    </p:animEffect>
                                  </p:childTnLst>
                                </p:cTn>
                              </p:par>
                            </p:childTnLst>
                          </p:cTn>
                        </p:par>
                        <p:par>
                          <p:cTn id="119" fill="hold">
                            <p:stCondLst>
                              <p:cond delay="1500"/>
                            </p:stCondLst>
                            <p:childTnLst>
                              <p:par>
                                <p:cTn id="120" presetID="22" presetClass="entr" presetSubtype="1" fill="hold" grpId="0" nodeType="afterEffect">
                                  <p:stCondLst>
                                    <p:cond delay="0"/>
                                  </p:stCondLst>
                                  <p:childTnLst>
                                    <p:set>
                                      <p:cBhvr>
                                        <p:cTn id="121" dur="1" fill="hold">
                                          <p:stCondLst>
                                            <p:cond delay="0"/>
                                          </p:stCondLst>
                                        </p:cTn>
                                        <p:tgtEl>
                                          <p:spTgt spid="471047"/>
                                        </p:tgtEl>
                                        <p:attrNameLst>
                                          <p:attrName>style.visibility</p:attrName>
                                        </p:attrNameLst>
                                      </p:cBhvr>
                                      <p:to>
                                        <p:strVal val="visible"/>
                                      </p:to>
                                    </p:set>
                                    <p:animEffect transition="in" filter="wipe(up)">
                                      <p:cBhvr>
                                        <p:cTn id="122" dur="500"/>
                                        <p:tgtEl>
                                          <p:spTgt spid="471047"/>
                                        </p:tgtEl>
                                      </p:cBhvr>
                                    </p:animEffect>
                                  </p:childTnLst>
                                </p:cTn>
                              </p:par>
                            </p:childTnLst>
                          </p:cTn>
                        </p:par>
                        <p:par>
                          <p:cTn id="123" fill="hold">
                            <p:stCondLst>
                              <p:cond delay="2000"/>
                            </p:stCondLst>
                            <p:childTnLst>
                              <p:par>
                                <p:cTn id="124" presetID="22" presetClass="entr" presetSubtype="1" fill="hold" grpId="0" nodeType="afterEffect">
                                  <p:stCondLst>
                                    <p:cond delay="0"/>
                                  </p:stCondLst>
                                  <p:childTnLst>
                                    <p:set>
                                      <p:cBhvr>
                                        <p:cTn id="125" dur="1" fill="hold">
                                          <p:stCondLst>
                                            <p:cond delay="0"/>
                                          </p:stCondLst>
                                        </p:cTn>
                                        <p:tgtEl>
                                          <p:spTgt spid="471048"/>
                                        </p:tgtEl>
                                        <p:attrNameLst>
                                          <p:attrName>style.visibility</p:attrName>
                                        </p:attrNameLst>
                                      </p:cBhvr>
                                      <p:to>
                                        <p:strVal val="visible"/>
                                      </p:to>
                                    </p:set>
                                    <p:animEffect transition="in" filter="wipe(up)">
                                      <p:cBhvr>
                                        <p:cTn id="126" dur="500"/>
                                        <p:tgtEl>
                                          <p:spTgt spid="471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42" grpId="0" animBg="1"/>
      <p:bldP spid="471043" grpId="0" animBg="1"/>
      <p:bldP spid="471045" grpId="0" animBg="1"/>
      <p:bldP spid="471047" grpId="0" animBg="1"/>
      <p:bldP spid="471048" grpId="0" animBg="1"/>
      <p:bldP spid="471049" grpId="0" animBg="1"/>
      <p:bldP spid="471050" grpId="0" animBg="1"/>
      <p:bldP spid="471051" grpId="0" animBg="1"/>
      <p:bldP spid="471052" grpId="0" animBg="1"/>
      <p:bldP spid="471053" grpId="0" animBg="1"/>
      <p:bldP spid="471054" grpId="0" animBg="1"/>
      <p:bldP spid="471055" grpId="0" animBg="1"/>
      <p:bldP spid="471056" grpId="0" animBg="1"/>
      <p:bldP spid="471057" grpId="0" animBg="1"/>
      <p:bldP spid="471058" grpId="0" animBg="1"/>
      <p:bldP spid="471059" grpId="0" animBg="1"/>
      <p:bldP spid="471060" grpId="0" animBg="1"/>
      <p:bldP spid="471061" grpId="0" animBg="1"/>
      <p:bldP spid="471062" grpId="0" animBg="1"/>
      <p:bldP spid="471063" grpId="0" animBg="1"/>
      <p:bldP spid="471064" grpId="0" animBg="1"/>
      <p:bldP spid="471065" grpId="0" animBg="1" autoUpdateAnimBg="0"/>
      <p:bldP spid="471066" grpId="0" animBg="1" autoUpdateAnimBg="0"/>
      <p:bldP spid="471067" grpId="0" animBg="1" autoUpdateAnimBg="0"/>
      <p:bldP spid="471068" grpId="0" animBg="1"/>
      <p:bldP spid="471069" grpId="0" autoUpdateAnimBg="0"/>
      <p:bldP spid="471070" grpId="0" autoUpdateAnimBg="0"/>
      <p:bldP spid="471071" grpId="0" autoUpdateAnimBg="0"/>
      <p:bldP spid="47107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5" name="Téglalap 4"/>
          <p:cNvSpPr/>
          <p:nvPr/>
        </p:nvSpPr>
        <p:spPr>
          <a:xfrm>
            <a:off x="3163392" y="260648"/>
            <a:ext cx="5715040" cy="6001643"/>
          </a:xfrm>
          <a:prstGeom prst="rect">
            <a:avLst/>
          </a:prstGeom>
        </p:spPr>
        <p:txBody>
          <a:bodyPr wrap="square">
            <a:spAutoFit/>
          </a:bodyPr>
          <a:lstStyle/>
          <a:p>
            <a:r>
              <a:rPr lang="hu-HU" sz="3200" b="1" dirty="0" smtClean="0"/>
              <a:t>„Csak </a:t>
            </a:r>
            <a:r>
              <a:rPr lang="hu-HU" sz="3200" b="1" dirty="0"/>
              <a:t>abban lehetünk biztosak, hogy jelenlegi életünk és környezetünk előző életeink cselekedeteinek és gondolatainak következményei. De mi, akik nem vagyunk sem Látók, sem Beavatottak, semmit sem tudhatunk a Karma működésének </a:t>
            </a:r>
            <a:r>
              <a:rPr lang="hu-HU" sz="3200" b="1" u="sng" dirty="0"/>
              <a:t>részleteiről</a:t>
            </a:r>
            <a:r>
              <a:rPr lang="hu-HU" sz="3200" b="1" dirty="0" smtClean="0"/>
              <a:t>.”</a:t>
            </a:r>
          </a:p>
          <a:p>
            <a:r>
              <a:rPr lang="hu-HU" sz="2000" b="1" dirty="0" smtClean="0"/>
              <a:t>(HPB: Kulcs a teozófiához)</a:t>
            </a:r>
          </a:p>
        </p:txBody>
      </p:sp>
      <p:pic>
        <p:nvPicPr>
          <p:cNvPr id="212994" name="Picture 2" descr="d:\Documents and Settings\jszabari\My Documents\teozófia\Mesterek\Blavatsky_006.tif"/>
          <p:cNvPicPr>
            <a:picLocks noChangeAspect="1" noChangeArrowheads="1"/>
          </p:cNvPicPr>
          <p:nvPr/>
        </p:nvPicPr>
        <p:blipFill>
          <a:blip r:embed="rId2" cstate="print"/>
          <a:srcRect/>
          <a:stretch>
            <a:fillRect/>
          </a:stretch>
        </p:blipFill>
        <p:spPr bwMode="auto">
          <a:xfrm>
            <a:off x="0" y="1000108"/>
            <a:ext cx="3147016" cy="4857784"/>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430082" name="Rectangle 2" descr="Újságpapír"/>
          <p:cNvSpPr>
            <a:spLocks noGrp="1" noChangeArrowheads="1"/>
          </p:cNvSpPr>
          <p:nvPr>
            <p:ph type="title"/>
          </p:nvPr>
        </p:nvSpPr>
        <p:spPr>
          <a:xfrm>
            <a:off x="685800" y="0"/>
            <a:ext cx="7772400" cy="762000"/>
          </a:xfrm>
          <a:blipFill dpi="0" rotWithShape="0">
            <a:blip r:embed="rId3" cstate="print"/>
            <a:srcRect/>
            <a:tile tx="0" ty="0" sx="100000" sy="100000" flip="none" algn="tl"/>
          </a:blipFill>
        </p:spPr>
        <p:txBody>
          <a:bodyPr/>
          <a:lstStyle/>
          <a:p>
            <a:r>
              <a:rPr lang="en-US" sz="3600" b="1" i="1">
                <a:solidFill>
                  <a:srgbClr val="CC00FF"/>
                </a:solidFill>
                <a:effectLst>
                  <a:outerShdw blurRad="38100" dist="38100" dir="2700000" algn="tl">
                    <a:srgbClr val="C0C0C0"/>
                  </a:outerShdw>
                </a:effectLst>
              </a:rPr>
              <a:t>A   K A R M A   T Ö R V É N Y E</a:t>
            </a:r>
            <a:endParaRPr lang="en-US"/>
          </a:p>
        </p:txBody>
      </p:sp>
      <p:sp>
        <p:nvSpPr>
          <p:cNvPr id="430083" name="AutoShape 3"/>
          <p:cNvSpPr>
            <a:spLocks noChangeArrowheads="1"/>
          </p:cNvSpPr>
          <p:nvPr/>
        </p:nvSpPr>
        <p:spPr bwMode="auto">
          <a:xfrm>
            <a:off x="152400" y="1343025"/>
            <a:ext cx="3124200" cy="1095375"/>
          </a:xfrm>
          <a:prstGeom prst="rightArrow">
            <a:avLst>
              <a:gd name="adj1" fmla="val 50000"/>
              <a:gd name="adj2" fmla="val 71304"/>
            </a:avLst>
          </a:prstGeom>
          <a:solidFill>
            <a:srgbClr val="6699FF"/>
          </a:solidFill>
          <a:ln w="9525">
            <a:solidFill>
              <a:srgbClr val="3333FF"/>
            </a:solidFill>
            <a:miter lim="800000"/>
            <a:headEnd/>
            <a:tailEnd/>
          </a:ln>
          <a:effectLst/>
        </p:spPr>
        <p:txBody>
          <a:bodyPr wrap="none" anchor="ctr"/>
          <a:lstStyle/>
          <a:p>
            <a:pPr algn="ctr">
              <a:lnSpc>
                <a:spcPct val="100000"/>
              </a:lnSpc>
              <a:spcBef>
                <a:spcPct val="0"/>
              </a:spcBef>
              <a:buFontTx/>
              <a:buNone/>
            </a:pPr>
            <a:r>
              <a:rPr lang="hu-HU" b="1" i="1">
                <a:solidFill>
                  <a:schemeClr val="tx1"/>
                </a:solidFill>
                <a:effectLst/>
              </a:rPr>
              <a:t>Segítő cselekedetek</a:t>
            </a:r>
            <a:endParaRPr lang="en-US" i="1">
              <a:solidFill>
                <a:schemeClr val="tx1"/>
              </a:solidFill>
              <a:effectLst/>
            </a:endParaRPr>
          </a:p>
        </p:txBody>
      </p:sp>
      <p:sp>
        <p:nvSpPr>
          <p:cNvPr id="430084" name="AutoShape 4"/>
          <p:cNvSpPr>
            <a:spLocks noChangeArrowheads="1"/>
          </p:cNvSpPr>
          <p:nvPr/>
        </p:nvSpPr>
        <p:spPr bwMode="auto">
          <a:xfrm>
            <a:off x="4800600" y="1584325"/>
            <a:ext cx="3200400" cy="549275"/>
          </a:xfrm>
          <a:prstGeom prst="flowChartAlternateProcess">
            <a:avLst/>
          </a:prstGeom>
          <a:solidFill>
            <a:srgbClr val="6699FF"/>
          </a:solidFill>
          <a:ln w="9525">
            <a:solidFill>
              <a:schemeClr val="tx1"/>
            </a:solidFill>
            <a:miter lim="800000"/>
            <a:headEnd/>
            <a:tailEnd/>
          </a:ln>
          <a:effectLst/>
        </p:spPr>
        <p:txBody>
          <a:bodyPr wrap="none" anchor="ctr"/>
          <a:lstStyle/>
          <a:p>
            <a:pPr algn="ctr">
              <a:lnSpc>
                <a:spcPct val="100000"/>
              </a:lnSpc>
              <a:spcBef>
                <a:spcPct val="0"/>
              </a:spcBef>
              <a:buFontTx/>
              <a:buNone/>
            </a:pPr>
            <a:r>
              <a:rPr lang="hu-HU" b="1">
                <a:solidFill>
                  <a:schemeClr val="tx1"/>
                </a:solidFill>
                <a:effectLst/>
              </a:rPr>
              <a:t>Jó körülmények</a:t>
            </a:r>
            <a:endParaRPr lang="en-US">
              <a:solidFill>
                <a:schemeClr val="tx1"/>
              </a:solidFill>
              <a:effectLst/>
            </a:endParaRPr>
          </a:p>
        </p:txBody>
      </p:sp>
      <p:sp>
        <p:nvSpPr>
          <p:cNvPr id="430085" name="AutoShape 5"/>
          <p:cNvSpPr>
            <a:spLocks noChangeArrowheads="1"/>
          </p:cNvSpPr>
          <p:nvPr/>
        </p:nvSpPr>
        <p:spPr bwMode="auto">
          <a:xfrm>
            <a:off x="304800" y="1952625"/>
            <a:ext cx="3429000" cy="1095375"/>
          </a:xfrm>
          <a:prstGeom prst="rightArrow">
            <a:avLst>
              <a:gd name="adj1" fmla="val 50000"/>
              <a:gd name="adj2" fmla="val 78261"/>
            </a:avLst>
          </a:prstGeom>
          <a:solidFill>
            <a:srgbClr val="FF66FF"/>
          </a:solidFill>
          <a:ln w="9525">
            <a:solidFill>
              <a:srgbClr val="3333FF"/>
            </a:solidFill>
            <a:miter lim="800000"/>
            <a:headEnd/>
            <a:tailEnd/>
          </a:ln>
          <a:effectLst/>
        </p:spPr>
        <p:txBody>
          <a:bodyPr wrap="none" anchor="ctr"/>
          <a:lstStyle/>
          <a:p>
            <a:pPr algn="ctr">
              <a:lnSpc>
                <a:spcPct val="100000"/>
              </a:lnSpc>
              <a:spcBef>
                <a:spcPct val="0"/>
              </a:spcBef>
              <a:buFontTx/>
              <a:buNone/>
            </a:pPr>
            <a:r>
              <a:rPr lang="hu-HU" b="1" i="1">
                <a:solidFill>
                  <a:schemeClr val="tx1"/>
                </a:solidFill>
                <a:effectLst/>
              </a:rPr>
              <a:t>Ártalmas cselekedetek</a:t>
            </a:r>
            <a:endParaRPr lang="en-US" i="1">
              <a:solidFill>
                <a:schemeClr val="tx1"/>
              </a:solidFill>
              <a:effectLst/>
            </a:endParaRPr>
          </a:p>
        </p:txBody>
      </p:sp>
      <p:sp>
        <p:nvSpPr>
          <p:cNvPr id="430086" name="AutoShape 6"/>
          <p:cNvSpPr>
            <a:spLocks noChangeArrowheads="1"/>
          </p:cNvSpPr>
          <p:nvPr/>
        </p:nvSpPr>
        <p:spPr bwMode="auto">
          <a:xfrm>
            <a:off x="5029200" y="2193925"/>
            <a:ext cx="3200400" cy="549275"/>
          </a:xfrm>
          <a:prstGeom prst="flowChartAlternateProcess">
            <a:avLst/>
          </a:prstGeom>
          <a:solidFill>
            <a:srgbClr val="FF66FF"/>
          </a:solidFill>
          <a:ln w="9525">
            <a:solidFill>
              <a:schemeClr val="tx1"/>
            </a:solidFill>
            <a:miter lim="800000"/>
            <a:headEnd/>
            <a:tailEnd/>
          </a:ln>
          <a:effectLst/>
        </p:spPr>
        <p:txBody>
          <a:bodyPr wrap="none" anchor="ctr"/>
          <a:lstStyle/>
          <a:p>
            <a:pPr algn="ctr">
              <a:lnSpc>
                <a:spcPct val="100000"/>
              </a:lnSpc>
              <a:spcBef>
                <a:spcPct val="0"/>
              </a:spcBef>
              <a:buFontTx/>
              <a:buNone/>
            </a:pPr>
            <a:r>
              <a:rPr lang="hu-HU" b="1">
                <a:solidFill>
                  <a:schemeClr val="tx1"/>
                </a:solidFill>
                <a:effectLst/>
              </a:rPr>
              <a:t>Rossz körülmények</a:t>
            </a:r>
            <a:endParaRPr lang="en-US">
              <a:solidFill>
                <a:schemeClr val="tx1"/>
              </a:solidFill>
              <a:effectLst/>
            </a:endParaRPr>
          </a:p>
        </p:txBody>
      </p:sp>
      <p:sp>
        <p:nvSpPr>
          <p:cNvPr id="430087" name="AutoShape 7"/>
          <p:cNvSpPr>
            <a:spLocks noChangeArrowheads="1"/>
          </p:cNvSpPr>
          <p:nvPr/>
        </p:nvSpPr>
        <p:spPr bwMode="auto">
          <a:xfrm>
            <a:off x="533400" y="2590800"/>
            <a:ext cx="3429000" cy="1095375"/>
          </a:xfrm>
          <a:prstGeom prst="rightArrow">
            <a:avLst>
              <a:gd name="adj1" fmla="val 50000"/>
              <a:gd name="adj2" fmla="val 78261"/>
            </a:avLst>
          </a:prstGeom>
          <a:solidFill>
            <a:srgbClr val="CC6600"/>
          </a:solidFill>
          <a:ln w="9525">
            <a:solidFill>
              <a:srgbClr val="3333FF"/>
            </a:solidFill>
            <a:miter lim="800000"/>
            <a:headEnd/>
            <a:tailEnd/>
          </a:ln>
          <a:effectLst/>
        </p:spPr>
        <p:txBody>
          <a:bodyPr wrap="none" anchor="ctr"/>
          <a:lstStyle/>
          <a:p>
            <a:pPr algn="ctr">
              <a:lnSpc>
                <a:spcPct val="100000"/>
              </a:lnSpc>
              <a:spcBef>
                <a:spcPct val="0"/>
              </a:spcBef>
              <a:buFontTx/>
              <a:buNone/>
            </a:pPr>
            <a:r>
              <a:rPr lang="hu-HU" b="1" i="1">
                <a:solidFill>
                  <a:schemeClr val="tx1"/>
                </a:solidFill>
                <a:effectLst/>
              </a:rPr>
              <a:t>Vágyak, törekvések</a:t>
            </a:r>
            <a:endParaRPr lang="en-US" i="1">
              <a:solidFill>
                <a:schemeClr val="tx1"/>
              </a:solidFill>
              <a:effectLst/>
            </a:endParaRPr>
          </a:p>
        </p:txBody>
      </p:sp>
      <p:sp>
        <p:nvSpPr>
          <p:cNvPr id="430088" name="AutoShape 8"/>
          <p:cNvSpPr>
            <a:spLocks noChangeArrowheads="1"/>
          </p:cNvSpPr>
          <p:nvPr/>
        </p:nvSpPr>
        <p:spPr bwMode="auto">
          <a:xfrm>
            <a:off x="5257800" y="2803525"/>
            <a:ext cx="3200400" cy="549275"/>
          </a:xfrm>
          <a:prstGeom prst="flowChartAlternateProcess">
            <a:avLst/>
          </a:prstGeom>
          <a:solidFill>
            <a:srgbClr val="CC6600"/>
          </a:solidFill>
          <a:ln w="9525">
            <a:noFill/>
            <a:miter lim="800000"/>
            <a:headEnd/>
            <a:tailEnd/>
          </a:ln>
          <a:effectLst/>
        </p:spPr>
        <p:txBody>
          <a:bodyPr wrap="none" anchor="ctr"/>
          <a:lstStyle/>
          <a:p>
            <a:pPr algn="ctr">
              <a:lnSpc>
                <a:spcPct val="100000"/>
              </a:lnSpc>
              <a:spcBef>
                <a:spcPct val="0"/>
              </a:spcBef>
              <a:buFontTx/>
              <a:buNone/>
            </a:pPr>
            <a:r>
              <a:rPr lang="hu-HU" b="1">
                <a:solidFill>
                  <a:schemeClr val="tx1"/>
                </a:solidFill>
                <a:effectLst/>
              </a:rPr>
              <a:t>Tehetségek, képességek</a:t>
            </a:r>
            <a:endParaRPr lang="en-US">
              <a:solidFill>
                <a:schemeClr val="tx1"/>
              </a:solidFill>
              <a:effectLst/>
            </a:endParaRPr>
          </a:p>
        </p:txBody>
      </p:sp>
      <p:sp>
        <p:nvSpPr>
          <p:cNvPr id="430089" name="AutoShape 9"/>
          <p:cNvSpPr>
            <a:spLocks noChangeArrowheads="1"/>
          </p:cNvSpPr>
          <p:nvPr/>
        </p:nvSpPr>
        <p:spPr bwMode="auto">
          <a:xfrm>
            <a:off x="762000" y="3200400"/>
            <a:ext cx="3429000" cy="1095375"/>
          </a:xfrm>
          <a:prstGeom prst="rightArrow">
            <a:avLst>
              <a:gd name="adj1" fmla="val 50000"/>
              <a:gd name="adj2" fmla="val 78261"/>
            </a:avLst>
          </a:prstGeom>
          <a:solidFill>
            <a:srgbClr val="FFFF00"/>
          </a:solidFill>
          <a:ln w="9525">
            <a:solidFill>
              <a:srgbClr val="3333FF"/>
            </a:solidFill>
            <a:miter lim="800000"/>
            <a:headEnd/>
            <a:tailEnd/>
          </a:ln>
          <a:effectLst/>
        </p:spPr>
        <p:txBody>
          <a:bodyPr wrap="none" anchor="ctr"/>
          <a:lstStyle/>
          <a:p>
            <a:pPr algn="ctr">
              <a:lnSpc>
                <a:spcPct val="100000"/>
              </a:lnSpc>
              <a:spcBef>
                <a:spcPct val="0"/>
              </a:spcBef>
              <a:buFontTx/>
              <a:buNone/>
            </a:pPr>
            <a:r>
              <a:rPr lang="en-US" b="1" i="1" dirty="0">
                <a:solidFill>
                  <a:schemeClr val="tx1"/>
                </a:solidFill>
                <a:effectLst/>
              </a:rPr>
              <a:t> </a:t>
            </a:r>
            <a:r>
              <a:rPr lang="hu-HU" b="1" i="1" dirty="0">
                <a:solidFill>
                  <a:schemeClr val="bg1"/>
                </a:solidFill>
                <a:effectLst/>
              </a:rPr>
              <a:t>Következetesség</a:t>
            </a:r>
            <a:endParaRPr lang="en-US" i="1" dirty="0">
              <a:solidFill>
                <a:schemeClr val="bg1"/>
              </a:solidFill>
              <a:effectLst/>
            </a:endParaRPr>
          </a:p>
        </p:txBody>
      </p:sp>
      <p:sp>
        <p:nvSpPr>
          <p:cNvPr id="430090" name="AutoShape 10"/>
          <p:cNvSpPr>
            <a:spLocks noChangeArrowheads="1"/>
          </p:cNvSpPr>
          <p:nvPr/>
        </p:nvSpPr>
        <p:spPr bwMode="auto">
          <a:xfrm>
            <a:off x="5468938" y="3429000"/>
            <a:ext cx="3200400" cy="549275"/>
          </a:xfrm>
          <a:prstGeom prst="flowChartAlternateProcess">
            <a:avLst/>
          </a:prstGeom>
          <a:solidFill>
            <a:srgbClr val="FFFF00"/>
          </a:solidFill>
          <a:ln w="9525">
            <a:solidFill>
              <a:schemeClr val="tx1"/>
            </a:solidFill>
            <a:miter lim="800000"/>
            <a:headEnd/>
            <a:tailEnd/>
          </a:ln>
          <a:effectLst/>
        </p:spPr>
        <p:txBody>
          <a:bodyPr wrap="none" anchor="ctr"/>
          <a:lstStyle/>
          <a:p>
            <a:pPr algn="ctr">
              <a:lnSpc>
                <a:spcPct val="100000"/>
              </a:lnSpc>
              <a:spcBef>
                <a:spcPct val="0"/>
              </a:spcBef>
              <a:buFontTx/>
              <a:buNone/>
            </a:pPr>
            <a:r>
              <a:rPr lang="hu-HU" b="1" dirty="0">
                <a:solidFill>
                  <a:schemeClr val="bg1"/>
                </a:solidFill>
                <a:effectLst/>
              </a:rPr>
              <a:t>Jellem</a:t>
            </a:r>
            <a:endParaRPr lang="en-US" dirty="0">
              <a:solidFill>
                <a:schemeClr val="bg1"/>
              </a:solidFill>
              <a:effectLst/>
            </a:endParaRPr>
          </a:p>
        </p:txBody>
      </p:sp>
      <p:sp>
        <p:nvSpPr>
          <p:cNvPr id="430091" name="AutoShape 11"/>
          <p:cNvSpPr>
            <a:spLocks noChangeArrowheads="1"/>
          </p:cNvSpPr>
          <p:nvPr/>
        </p:nvSpPr>
        <p:spPr bwMode="auto">
          <a:xfrm>
            <a:off x="973138" y="3816350"/>
            <a:ext cx="3429000" cy="1095375"/>
          </a:xfrm>
          <a:prstGeom prst="rightArrow">
            <a:avLst>
              <a:gd name="adj1" fmla="val 50000"/>
              <a:gd name="adj2" fmla="val 78261"/>
            </a:avLst>
          </a:prstGeom>
          <a:solidFill>
            <a:srgbClr val="00FFFF"/>
          </a:solidFill>
          <a:ln w="9525">
            <a:solidFill>
              <a:srgbClr val="3333FF"/>
            </a:solidFill>
            <a:miter lim="800000"/>
            <a:headEnd/>
            <a:tailEnd/>
          </a:ln>
          <a:effectLst/>
        </p:spPr>
        <p:txBody>
          <a:bodyPr wrap="none" anchor="ctr"/>
          <a:lstStyle/>
          <a:p>
            <a:pPr algn="ctr">
              <a:lnSpc>
                <a:spcPct val="100000"/>
              </a:lnSpc>
              <a:spcBef>
                <a:spcPct val="0"/>
              </a:spcBef>
              <a:buFontTx/>
              <a:buNone/>
            </a:pPr>
            <a:r>
              <a:rPr lang="hu-HU" b="1" i="1">
                <a:solidFill>
                  <a:schemeClr val="tx1"/>
                </a:solidFill>
                <a:effectLst/>
              </a:rPr>
              <a:t>Sikerek</a:t>
            </a:r>
            <a:endParaRPr lang="en-US" i="1">
              <a:solidFill>
                <a:schemeClr val="tx1"/>
              </a:solidFill>
              <a:effectLst/>
            </a:endParaRPr>
          </a:p>
        </p:txBody>
      </p:sp>
      <p:sp>
        <p:nvSpPr>
          <p:cNvPr id="430092" name="AutoShape 12"/>
          <p:cNvSpPr>
            <a:spLocks noChangeArrowheads="1"/>
          </p:cNvSpPr>
          <p:nvPr/>
        </p:nvSpPr>
        <p:spPr bwMode="auto">
          <a:xfrm>
            <a:off x="5697538" y="4084638"/>
            <a:ext cx="3200400" cy="549275"/>
          </a:xfrm>
          <a:prstGeom prst="flowChartAlternateProcess">
            <a:avLst/>
          </a:prstGeom>
          <a:solidFill>
            <a:srgbClr val="00FFFF"/>
          </a:solidFill>
          <a:ln w="9525">
            <a:solidFill>
              <a:schemeClr val="tx1"/>
            </a:solidFill>
            <a:miter lim="800000"/>
            <a:headEnd/>
            <a:tailEnd/>
          </a:ln>
          <a:effectLst/>
        </p:spPr>
        <p:txBody>
          <a:bodyPr wrap="none" anchor="ctr"/>
          <a:lstStyle/>
          <a:p>
            <a:pPr algn="ctr">
              <a:lnSpc>
                <a:spcPct val="100000"/>
              </a:lnSpc>
              <a:spcBef>
                <a:spcPct val="0"/>
              </a:spcBef>
              <a:buFontTx/>
              <a:buNone/>
            </a:pPr>
            <a:r>
              <a:rPr lang="hu-HU" b="1">
                <a:solidFill>
                  <a:schemeClr val="tx1"/>
                </a:solidFill>
                <a:effectLst/>
              </a:rPr>
              <a:t>Lelkesedés</a:t>
            </a:r>
            <a:endParaRPr lang="en-US">
              <a:solidFill>
                <a:schemeClr val="tx1"/>
              </a:solidFill>
              <a:effectLst/>
            </a:endParaRPr>
          </a:p>
        </p:txBody>
      </p:sp>
      <p:sp>
        <p:nvSpPr>
          <p:cNvPr id="430093" name="AutoShape 13"/>
          <p:cNvSpPr>
            <a:spLocks noChangeArrowheads="1"/>
          </p:cNvSpPr>
          <p:nvPr/>
        </p:nvSpPr>
        <p:spPr bwMode="auto">
          <a:xfrm>
            <a:off x="685800" y="4419600"/>
            <a:ext cx="3429000" cy="1095375"/>
          </a:xfrm>
          <a:prstGeom prst="rightArrow">
            <a:avLst>
              <a:gd name="adj1" fmla="val 50000"/>
              <a:gd name="adj2" fmla="val 78261"/>
            </a:avLst>
          </a:prstGeom>
          <a:solidFill>
            <a:srgbClr val="CC00FF"/>
          </a:solidFill>
          <a:ln w="9525">
            <a:solidFill>
              <a:srgbClr val="3333FF"/>
            </a:solidFill>
            <a:miter lim="800000"/>
            <a:headEnd/>
            <a:tailEnd/>
          </a:ln>
          <a:effectLst/>
        </p:spPr>
        <p:txBody>
          <a:bodyPr wrap="none" anchor="ctr"/>
          <a:lstStyle/>
          <a:p>
            <a:pPr algn="ctr">
              <a:lnSpc>
                <a:spcPct val="100000"/>
              </a:lnSpc>
              <a:spcBef>
                <a:spcPct val="0"/>
              </a:spcBef>
              <a:buFontTx/>
              <a:buNone/>
            </a:pPr>
            <a:r>
              <a:rPr lang="hu-HU" b="1" i="1">
                <a:solidFill>
                  <a:schemeClr val="tx1"/>
                </a:solidFill>
                <a:effectLst/>
              </a:rPr>
              <a:t>Tapasztalatok</a:t>
            </a:r>
            <a:endParaRPr lang="en-US" i="1">
              <a:solidFill>
                <a:schemeClr val="tx1"/>
              </a:solidFill>
              <a:effectLst/>
            </a:endParaRPr>
          </a:p>
        </p:txBody>
      </p:sp>
      <p:sp>
        <p:nvSpPr>
          <p:cNvPr id="430094" name="AutoShape 14"/>
          <p:cNvSpPr>
            <a:spLocks noChangeArrowheads="1"/>
          </p:cNvSpPr>
          <p:nvPr/>
        </p:nvSpPr>
        <p:spPr bwMode="auto">
          <a:xfrm>
            <a:off x="5410200" y="4708525"/>
            <a:ext cx="3200400" cy="549275"/>
          </a:xfrm>
          <a:prstGeom prst="flowChartAlternateProcess">
            <a:avLst/>
          </a:prstGeom>
          <a:solidFill>
            <a:srgbClr val="CC00FF"/>
          </a:solidFill>
          <a:ln w="9525">
            <a:solidFill>
              <a:schemeClr val="tx1"/>
            </a:solidFill>
            <a:miter lim="800000"/>
            <a:headEnd/>
            <a:tailEnd/>
          </a:ln>
          <a:effectLst/>
        </p:spPr>
        <p:txBody>
          <a:bodyPr wrap="none" anchor="ctr"/>
          <a:lstStyle/>
          <a:p>
            <a:pPr algn="ctr">
              <a:lnSpc>
                <a:spcPct val="100000"/>
              </a:lnSpc>
              <a:spcBef>
                <a:spcPct val="0"/>
              </a:spcBef>
              <a:buFontTx/>
              <a:buNone/>
            </a:pPr>
            <a:r>
              <a:rPr lang="hu-HU" b="1">
                <a:solidFill>
                  <a:schemeClr val="tx1"/>
                </a:solidFill>
                <a:effectLst/>
              </a:rPr>
              <a:t>Bölcsesség</a:t>
            </a:r>
            <a:endParaRPr lang="en-US">
              <a:solidFill>
                <a:schemeClr val="tx1"/>
              </a:solidFill>
              <a:effectLst/>
            </a:endParaRPr>
          </a:p>
        </p:txBody>
      </p:sp>
      <p:sp>
        <p:nvSpPr>
          <p:cNvPr id="430095" name="AutoShape 15"/>
          <p:cNvSpPr>
            <a:spLocks noChangeArrowheads="1"/>
          </p:cNvSpPr>
          <p:nvPr/>
        </p:nvSpPr>
        <p:spPr bwMode="auto">
          <a:xfrm>
            <a:off x="381000" y="5029200"/>
            <a:ext cx="3429000" cy="1095375"/>
          </a:xfrm>
          <a:prstGeom prst="rightArrow">
            <a:avLst>
              <a:gd name="adj1" fmla="val 50000"/>
              <a:gd name="adj2" fmla="val 78261"/>
            </a:avLst>
          </a:prstGeom>
          <a:solidFill>
            <a:schemeClr val="accent1"/>
          </a:solidFill>
          <a:ln w="9525">
            <a:solidFill>
              <a:srgbClr val="3333FF"/>
            </a:solidFill>
            <a:miter lim="800000"/>
            <a:headEnd/>
            <a:tailEnd/>
          </a:ln>
          <a:effectLst/>
        </p:spPr>
        <p:txBody>
          <a:bodyPr wrap="none" anchor="ctr"/>
          <a:lstStyle/>
          <a:p>
            <a:pPr algn="ctr">
              <a:lnSpc>
                <a:spcPct val="100000"/>
              </a:lnSpc>
              <a:spcBef>
                <a:spcPct val="0"/>
              </a:spcBef>
              <a:buFontTx/>
              <a:buNone/>
            </a:pPr>
            <a:r>
              <a:rPr lang="hu-HU" b="1" i="1">
                <a:solidFill>
                  <a:schemeClr val="tx1"/>
                </a:solidFill>
                <a:effectLst/>
              </a:rPr>
              <a:t> Fájdalmas tapasztalatok</a:t>
            </a:r>
            <a:endParaRPr lang="en-US" i="1">
              <a:solidFill>
                <a:schemeClr val="tx1"/>
              </a:solidFill>
              <a:effectLst/>
            </a:endParaRPr>
          </a:p>
        </p:txBody>
      </p:sp>
      <p:sp>
        <p:nvSpPr>
          <p:cNvPr id="430096" name="AutoShape 16"/>
          <p:cNvSpPr>
            <a:spLocks noChangeArrowheads="1"/>
          </p:cNvSpPr>
          <p:nvPr/>
        </p:nvSpPr>
        <p:spPr bwMode="auto">
          <a:xfrm>
            <a:off x="5105400" y="5334000"/>
            <a:ext cx="3200400" cy="549275"/>
          </a:xfrm>
          <a:prstGeom prst="flowChartAlternateProcess">
            <a:avLst/>
          </a:prstGeom>
          <a:solidFill>
            <a:schemeClr val="accent1"/>
          </a:solidFill>
          <a:ln w="9525">
            <a:solidFill>
              <a:schemeClr val="tx1"/>
            </a:solidFill>
            <a:miter lim="800000"/>
            <a:headEnd/>
            <a:tailEnd/>
          </a:ln>
          <a:effectLst/>
        </p:spPr>
        <p:txBody>
          <a:bodyPr wrap="none" anchor="ctr"/>
          <a:lstStyle/>
          <a:p>
            <a:pPr algn="ctr">
              <a:lnSpc>
                <a:spcPct val="100000"/>
              </a:lnSpc>
              <a:spcBef>
                <a:spcPct val="0"/>
              </a:spcBef>
              <a:buFontTx/>
              <a:buNone/>
            </a:pPr>
            <a:r>
              <a:rPr lang="hu-HU" b="1">
                <a:solidFill>
                  <a:schemeClr val="tx1"/>
                </a:solidFill>
                <a:effectLst/>
              </a:rPr>
              <a:t>Lelkiismeret</a:t>
            </a:r>
            <a:endParaRPr lang="en-US">
              <a:solidFill>
                <a:schemeClr val="tx1"/>
              </a:solidFill>
              <a:effectLst/>
            </a:endParaRPr>
          </a:p>
        </p:txBody>
      </p:sp>
      <p:sp>
        <p:nvSpPr>
          <p:cNvPr id="430097" name="AutoShape 17"/>
          <p:cNvSpPr>
            <a:spLocks noChangeArrowheads="1"/>
          </p:cNvSpPr>
          <p:nvPr/>
        </p:nvSpPr>
        <p:spPr bwMode="auto">
          <a:xfrm>
            <a:off x="228600" y="5638800"/>
            <a:ext cx="3276600" cy="1095375"/>
          </a:xfrm>
          <a:prstGeom prst="rightArrow">
            <a:avLst>
              <a:gd name="adj1" fmla="val 50000"/>
              <a:gd name="adj2" fmla="val 74783"/>
            </a:avLst>
          </a:prstGeom>
          <a:solidFill>
            <a:schemeClr val="folHlink"/>
          </a:solidFill>
          <a:ln w="9525">
            <a:solidFill>
              <a:srgbClr val="3333FF"/>
            </a:solidFill>
            <a:miter lim="800000"/>
            <a:headEnd/>
            <a:tailEnd/>
          </a:ln>
          <a:effectLst/>
        </p:spPr>
        <p:txBody>
          <a:bodyPr wrap="none" anchor="ctr"/>
          <a:lstStyle/>
          <a:p>
            <a:pPr algn="ctr">
              <a:lnSpc>
                <a:spcPct val="100000"/>
              </a:lnSpc>
              <a:spcBef>
                <a:spcPct val="0"/>
              </a:spcBef>
              <a:buFontTx/>
              <a:buNone/>
            </a:pPr>
            <a:r>
              <a:rPr lang="hu-HU" b="1" i="1">
                <a:solidFill>
                  <a:schemeClr val="tx1"/>
                </a:solidFill>
                <a:effectLst/>
              </a:rPr>
              <a:t>Szolgálni akarás</a:t>
            </a:r>
            <a:endParaRPr lang="en-US" i="1">
              <a:solidFill>
                <a:schemeClr val="tx1"/>
              </a:solidFill>
              <a:effectLst/>
            </a:endParaRPr>
          </a:p>
        </p:txBody>
      </p:sp>
      <p:sp>
        <p:nvSpPr>
          <p:cNvPr id="430098" name="AutoShape 18"/>
          <p:cNvSpPr>
            <a:spLocks noChangeArrowheads="1"/>
          </p:cNvSpPr>
          <p:nvPr/>
        </p:nvSpPr>
        <p:spPr bwMode="auto">
          <a:xfrm>
            <a:off x="4800600" y="5943600"/>
            <a:ext cx="3200400" cy="549275"/>
          </a:xfrm>
          <a:prstGeom prst="flowChartAlternateProcess">
            <a:avLst/>
          </a:prstGeom>
          <a:solidFill>
            <a:schemeClr val="folHlink"/>
          </a:solidFill>
          <a:ln w="9525">
            <a:solidFill>
              <a:schemeClr val="tx1"/>
            </a:solidFill>
            <a:miter lim="800000"/>
            <a:headEnd/>
            <a:tailEnd/>
          </a:ln>
          <a:effectLst/>
        </p:spPr>
        <p:txBody>
          <a:bodyPr wrap="none" anchor="ctr"/>
          <a:lstStyle/>
          <a:p>
            <a:pPr algn="ctr">
              <a:lnSpc>
                <a:spcPct val="100000"/>
              </a:lnSpc>
              <a:spcBef>
                <a:spcPct val="0"/>
              </a:spcBef>
              <a:buFontTx/>
              <a:buNone/>
            </a:pPr>
            <a:r>
              <a:rPr lang="hu-HU" b="1">
                <a:solidFill>
                  <a:schemeClr val="tx1"/>
                </a:solidFill>
                <a:effectLst/>
              </a:rPr>
              <a:t>Spiritualitás</a:t>
            </a:r>
            <a:endParaRPr lang="en-US">
              <a:solidFill>
                <a:schemeClr val="tx1"/>
              </a:solidFill>
              <a:effectLst/>
            </a:endParaRPr>
          </a:p>
        </p:txBody>
      </p:sp>
      <p:sp>
        <p:nvSpPr>
          <p:cNvPr id="430099" name="Text Box 19"/>
          <p:cNvSpPr txBox="1">
            <a:spLocks noChangeArrowheads="1"/>
          </p:cNvSpPr>
          <p:nvPr/>
        </p:nvSpPr>
        <p:spPr bwMode="auto">
          <a:xfrm>
            <a:off x="152400" y="914400"/>
            <a:ext cx="3414713" cy="457200"/>
          </a:xfrm>
          <a:prstGeom prst="rect">
            <a:avLst/>
          </a:prstGeom>
          <a:noFill/>
          <a:ln w="9525">
            <a:noFill/>
            <a:miter lim="800000"/>
            <a:headEnd/>
            <a:tailEnd/>
          </a:ln>
          <a:effectLst/>
        </p:spPr>
        <p:txBody>
          <a:bodyPr wrap="none">
            <a:spAutoFit/>
          </a:bodyPr>
          <a:lstStyle/>
          <a:p>
            <a:pPr>
              <a:lnSpc>
                <a:spcPct val="100000"/>
              </a:lnSpc>
              <a:spcBef>
                <a:spcPct val="0"/>
              </a:spcBef>
              <a:buFontTx/>
              <a:buNone/>
            </a:pPr>
            <a:r>
              <a:rPr lang="en-US" b="1">
                <a:solidFill>
                  <a:srgbClr val="3333FF"/>
                </a:solidFill>
                <a:effectLst/>
                <a:latin typeface="Arial" charset="0"/>
              </a:rPr>
              <a:t>AZ </a:t>
            </a:r>
            <a:r>
              <a:rPr lang="hu-HU" b="1">
                <a:solidFill>
                  <a:srgbClr val="3333FF"/>
                </a:solidFill>
                <a:effectLst/>
                <a:latin typeface="Arial" charset="0"/>
              </a:rPr>
              <a:t>ELMÚLT ÉLETBŐL</a:t>
            </a:r>
            <a:endParaRPr lang="en-US" b="1">
              <a:solidFill>
                <a:schemeClr val="tx1"/>
              </a:solidFill>
              <a:effectLst/>
              <a:latin typeface="Arial" charset="0"/>
            </a:endParaRPr>
          </a:p>
        </p:txBody>
      </p:sp>
      <p:sp>
        <p:nvSpPr>
          <p:cNvPr id="430100" name="Text Box 20"/>
          <p:cNvSpPr txBox="1">
            <a:spLocks noChangeArrowheads="1"/>
          </p:cNvSpPr>
          <p:nvPr/>
        </p:nvSpPr>
        <p:spPr bwMode="auto">
          <a:xfrm>
            <a:off x="4916488" y="914400"/>
            <a:ext cx="2978150" cy="457200"/>
          </a:xfrm>
          <a:prstGeom prst="rect">
            <a:avLst/>
          </a:prstGeom>
          <a:noFill/>
          <a:ln w="9525">
            <a:noFill/>
            <a:miter lim="800000"/>
            <a:headEnd/>
            <a:tailEnd/>
          </a:ln>
          <a:effectLst/>
        </p:spPr>
        <p:txBody>
          <a:bodyPr wrap="none">
            <a:spAutoFit/>
          </a:bodyPr>
          <a:lstStyle/>
          <a:p>
            <a:pPr>
              <a:lnSpc>
                <a:spcPct val="100000"/>
              </a:lnSpc>
              <a:spcBef>
                <a:spcPct val="0"/>
              </a:spcBef>
              <a:buFontTx/>
              <a:buNone/>
            </a:pPr>
            <a:r>
              <a:rPr lang="en-US" b="1">
                <a:solidFill>
                  <a:schemeClr val="bg1"/>
                </a:solidFill>
                <a:effectLst/>
                <a:latin typeface="Arial" charset="0"/>
              </a:rPr>
              <a:t>A </a:t>
            </a:r>
            <a:r>
              <a:rPr lang="hu-HU" b="1">
                <a:solidFill>
                  <a:schemeClr val="bg1"/>
                </a:solidFill>
                <a:effectLst/>
                <a:latin typeface="Arial" charset="0"/>
              </a:rPr>
              <a:t>JELEN ÉLETBEN</a:t>
            </a:r>
            <a:endParaRPr lang="en-US" b="1">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500"/>
                                  </p:stCondLst>
                                  <p:childTnLst>
                                    <p:set>
                                      <p:cBhvr>
                                        <p:cTn id="6" dur="1" fill="hold">
                                          <p:stCondLst>
                                            <p:cond delay="0"/>
                                          </p:stCondLst>
                                        </p:cTn>
                                        <p:tgtEl>
                                          <p:spTgt spid="430082"/>
                                        </p:tgtEl>
                                        <p:attrNameLst>
                                          <p:attrName>style.visibility</p:attrName>
                                        </p:attrNameLst>
                                      </p:cBhvr>
                                      <p:to>
                                        <p:strVal val="visible"/>
                                      </p:to>
                                    </p:set>
                                    <p:animEffect transition="in" filter="box(out)">
                                      <p:cBhvr>
                                        <p:cTn id="7" dur="500"/>
                                        <p:tgtEl>
                                          <p:spTgt spid="43008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30099"/>
                                        </p:tgtEl>
                                        <p:attrNameLst>
                                          <p:attrName>style.visibility</p:attrName>
                                        </p:attrNameLst>
                                      </p:cBhvr>
                                      <p:to>
                                        <p:strVal val="visible"/>
                                      </p:to>
                                    </p:set>
                                    <p:animEffect transition="in" filter="box(out)">
                                      <p:cBhvr>
                                        <p:cTn id="12" dur="500"/>
                                        <p:tgtEl>
                                          <p:spTgt spid="430099"/>
                                        </p:tgtEl>
                                      </p:cBhvr>
                                    </p:animEffect>
                                  </p:childTnLst>
                                </p:cTn>
                              </p:par>
                            </p:childTnLst>
                          </p:cTn>
                        </p:par>
                        <p:par>
                          <p:cTn id="13" fill="hold">
                            <p:stCondLst>
                              <p:cond delay="500"/>
                            </p:stCondLst>
                            <p:childTnLst>
                              <p:par>
                                <p:cTn id="14" presetID="4" presetClass="entr" presetSubtype="32" fill="hold" grpId="0" nodeType="afterEffect">
                                  <p:stCondLst>
                                    <p:cond delay="0"/>
                                  </p:stCondLst>
                                  <p:childTnLst>
                                    <p:set>
                                      <p:cBhvr>
                                        <p:cTn id="15" dur="1" fill="hold">
                                          <p:stCondLst>
                                            <p:cond delay="0"/>
                                          </p:stCondLst>
                                        </p:cTn>
                                        <p:tgtEl>
                                          <p:spTgt spid="430100"/>
                                        </p:tgtEl>
                                        <p:attrNameLst>
                                          <p:attrName>style.visibility</p:attrName>
                                        </p:attrNameLst>
                                      </p:cBhvr>
                                      <p:to>
                                        <p:strVal val="visible"/>
                                      </p:to>
                                    </p:set>
                                    <p:animEffect transition="in" filter="box(out)">
                                      <p:cBhvr>
                                        <p:cTn id="16" dur="500"/>
                                        <p:tgtEl>
                                          <p:spTgt spid="430100"/>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430083"/>
                                        </p:tgtEl>
                                        <p:attrNameLst>
                                          <p:attrName>style.visibility</p:attrName>
                                        </p:attrNameLst>
                                      </p:cBhvr>
                                      <p:to>
                                        <p:strVal val="visible"/>
                                      </p:to>
                                    </p:set>
                                    <p:animEffect transition="in" filter="box(out)">
                                      <p:cBhvr>
                                        <p:cTn id="21" dur="500"/>
                                        <p:tgtEl>
                                          <p:spTgt spid="430083"/>
                                        </p:tgtEl>
                                      </p:cBhvr>
                                    </p:animEffect>
                                  </p:childTnLst>
                                </p:cTn>
                              </p:par>
                            </p:childTnLst>
                          </p:cTn>
                        </p:par>
                        <p:par>
                          <p:cTn id="22" fill="hold">
                            <p:stCondLst>
                              <p:cond delay="500"/>
                            </p:stCondLst>
                            <p:childTnLst>
                              <p:par>
                                <p:cTn id="23" presetID="4" presetClass="entr" presetSubtype="32" fill="hold" grpId="0" nodeType="afterEffect">
                                  <p:stCondLst>
                                    <p:cond delay="0"/>
                                  </p:stCondLst>
                                  <p:childTnLst>
                                    <p:set>
                                      <p:cBhvr>
                                        <p:cTn id="24" dur="1" fill="hold">
                                          <p:stCondLst>
                                            <p:cond delay="0"/>
                                          </p:stCondLst>
                                        </p:cTn>
                                        <p:tgtEl>
                                          <p:spTgt spid="430084"/>
                                        </p:tgtEl>
                                        <p:attrNameLst>
                                          <p:attrName>style.visibility</p:attrName>
                                        </p:attrNameLst>
                                      </p:cBhvr>
                                      <p:to>
                                        <p:strVal val="visible"/>
                                      </p:to>
                                    </p:set>
                                    <p:animEffect transition="in" filter="box(out)">
                                      <p:cBhvr>
                                        <p:cTn id="25" dur="500"/>
                                        <p:tgtEl>
                                          <p:spTgt spid="430084"/>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430085"/>
                                        </p:tgtEl>
                                        <p:attrNameLst>
                                          <p:attrName>style.visibility</p:attrName>
                                        </p:attrNameLst>
                                      </p:cBhvr>
                                      <p:to>
                                        <p:strVal val="visible"/>
                                      </p:to>
                                    </p:set>
                                    <p:animEffect transition="in" filter="box(out)">
                                      <p:cBhvr>
                                        <p:cTn id="30" dur="500"/>
                                        <p:tgtEl>
                                          <p:spTgt spid="430085"/>
                                        </p:tgtEl>
                                      </p:cBhvr>
                                    </p:animEffect>
                                  </p:childTnLst>
                                </p:cTn>
                              </p:par>
                            </p:childTnLst>
                          </p:cTn>
                        </p:par>
                        <p:par>
                          <p:cTn id="31" fill="hold">
                            <p:stCondLst>
                              <p:cond delay="500"/>
                            </p:stCondLst>
                            <p:childTnLst>
                              <p:par>
                                <p:cTn id="32" presetID="4" presetClass="entr" presetSubtype="32" fill="hold" grpId="0" nodeType="afterEffect">
                                  <p:stCondLst>
                                    <p:cond delay="0"/>
                                  </p:stCondLst>
                                  <p:childTnLst>
                                    <p:set>
                                      <p:cBhvr>
                                        <p:cTn id="33" dur="1" fill="hold">
                                          <p:stCondLst>
                                            <p:cond delay="0"/>
                                          </p:stCondLst>
                                        </p:cTn>
                                        <p:tgtEl>
                                          <p:spTgt spid="430086"/>
                                        </p:tgtEl>
                                        <p:attrNameLst>
                                          <p:attrName>style.visibility</p:attrName>
                                        </p:attrNameLst>
                                      </p:cBhvr>
                                      <p:to>
                                        <p:strVal val="visible"/>
                                      </p:to>
                                    </p:set>
                                    <p:animEffect transition="in" filter="box(out)">
                                      <p:cBhvr>
                                        <p:cTn id="34" dur="500"/>
                                        <p:tgtEl>
                                          <p:spTgt spid="430086"/>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32" fill="hold" grpId="0" nodeType="clickEffect">
                                  <p:stCondLst>
                                    <p:cond delay="0"/>
                                  </p:stCondLst>
                                  <p:childTnLst>
                                    <p:set>
                                      <p:cBhvr>
                                        <p:cTn id="38" dur="1" fill="hold">
                                          <p:stCondLst>
                                            <p:cond delay="0"/>
                                          </p:stCondLst>
                                        </p:cTn>
                                        <p:tgtEl>
                                          <p:spTgt spid="430087"/>
                                        </p:tgtEl>
                                        <p:attrNameLst>
                                          <p:attrName>style.visibility</p:attrName>
                                        </p:attrNameLst>
                                      </p:cBhvr>
                                      <p:to>
                                        <p:strVal val="visible"/>
                                      </p:to>
                                    </p:set>
                                    <p:animEffect transition="in" filter="box(out)">
                                      <p:cBhvr>
                                        <p:cTn id="39" dur="500"/>
                                        <p:tgtEl>
                                          <p:spTgt spid="430087"/>
                                        </p:tgtEl>
                                      </p:cBhvr>
                                    </p:animEffect>
                                  </p:childTnLst>
                                </p:cTn>
                              </p:par>
                            </p:childTnLst>
                          </p:cTn>
                        </p:par>
                        <p:par>
                          <p:cTn id="40" fill="hold">
                            <p:stCondLst>
                              <p:cond delay="500"/>
                            </p:stCondLst>
                            <p:childTnLst>
                              <p:par>
                                <p:cTn id="41" presetID="4" presetClass="entr" presetSubtype="32" fill="hold" grpId="0" nodeType="afterEffect">
                                  <p:stCondLst>
                                    <p:cond delay="0"/>
                                  </p:stCondLst>
                                  <p:childTnLst>
                                    <p:set>
                                      <p:cBhvr>
                                        <p:cTn id="42" dur="1" fill="hold">
                                          <p:stCondLst>
                                            <p:cond delay="0"/>
                                          </p:stCondLst>
                                        </p:cTn>
                                        <p:tgtEl>
                                          <p:spTgt spid="430088"/>
                                        </p:tgtEl>
                                        <p:attrNameLst>
                                          <p:attrName>style.visibility</p:attrName>
                                        </p:attrNameLst>
                                      </p:cBhvr>
                                      <p:to>
                                        <p:strVal val="visible"/>
                                      </p:to>
                                    </p:set>
                                    <p:animEffect transition="in" filter="box(out)">
                                      <p:cBhvr>
                                        <p:cTn id="43" dur="500"/>
                                        <p:tgtEl>
                                          <p:spTgt spid="430088"/>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32" fill="hold" grpId="0" nodeType="clickEffect">
                                  <p:stCondLst>
                                    <p:cond delay="0"/>
                                  </p:stCondLst>
                                  <p:childTnLst>
                                    <p:set>
                                      <p:cBhvr>
                                        <p:cTn id="47" dur="1" fill="hold">
                                          <p:stCondLst>
                                            <p:cond delay="0"/>
                                          </p:stCondLst>
                                        </p:cTn>
                                        <p:tgtEl>
                                          <p:spTgt spid="430089"/>
                                        </p:tgtEl>
                                        <p:attrNameLst>
                                          <p:attrName>style.visibility</p:attrName>
                                        </p:attrNameLst>
                                      </p:cBhvr>
                                      <p:to>
                                        <p:strVal val="visible"/>
                                      </p:to>
                                    </p:set>
                                    <p:animEffect transition="in" filter="box(out)">
                                      <p:cBhvr>
                                        <p:cTn id="48" dur="500"/>
                                        <p:tgtEl>
                                          <p:spTgt spid="430089"/>
                                        </p:tgtEl>
                                      </p:cBhvr>
                                    </p:animEffect>
                                  </p:childTnLst>
                                </p:cTn>
                              </p:par>
                            </p:childTnLst>
                          </p:cTn>
                        </p:par>
                        <p:par>
                          <p:cTn id="49" fill="hold">
                            <p:stCondLst>
                              <p:cond delay="500"/>
                            </p:stCondLst>
                            <p:childTnLst>
                              <p:par>
                                <p:cTn id="50" presetID="4" presetClass="entr" presetSubtype="32" fill="hold" grpId="0" nodeType="afterEffect">
                                  <p:stCondLst>
                                    <p:cond delay="0"/>
                                  </p:stCondLst>
                                  <p:childTnLst>
                                    <p:set>
                                      <p:cBhvr>
                                        <p:cTn id="51" dur="1" fill="hold">
                                          <p:stCondLst>
                                            <p:cond delay="0"/>
                                          </p:stCondLst>
                                        </p:cTn>
                                        <p:tgtEl>
                                          <p:spTgt spid="430090"/>
                                        </p:tgtEl>
                                        <p:attrNameLst>
                                          <p:attrName>style.visibility</p:attrName>
                                        </p:attrNameLst>
                                      </p:cBhvr>
                                      <p:to>
                                        <p:strVal val="visible"/>
                                      </p:to>
                                    </p:set>
                                    <p:animEffect transition="in" filter="box(out)">
                                      <p:cBhvr>
                                        <p:cTn id="52" dur="500"/>
                                        <p:tgtEl>
                                          <p:spTgt spid="430090"/>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32" fill="hold" grpId="0" nodeType="clickEffect">
                                  <p:stCondLst>
                                    <p:cond delay="0"/>
                                  </p:stCondLst>
                                  <p:childTnLst>
                                    <p:set>
                                      <p:cBhvr>
                                        <p:cTn id="56" dur="1" fill="hold">
                                          <p:stCondLst>
                                            <p:cond delay="0"/>
                                          </p:stCondLst>
                                        </p:cTn>
                                        <p:tgtEl>
                                          <p:spTgt spid="430091"/>
                                        </p:tgtEl>
                                        <p:attrNameLst>
                                          <p:attrName>style.visibility</p:attrName>
                                        </p:attrNameLst>
                                      </p:cBhvr>
                                      <p:to>
                                        <p:strVal val="visible"/>
                                      </p:to>
                                    </p:set>
                                    <p:animEffect transition="in" filter="box(out)">
                                      <p:cBhvr>
                                        <p:cTn id="57" dur="500"/>
                                        <p:tgtEl>
                                          <p:spTgt spid="430091"/>
                                        </p:tgtEl>
                                      </p:cBhvr>
                                    </p:animEffect>
                                  </p:childTnLst>
                                </p:cTn>
                              </p:par>
                            </p:childTnLst>
                          </p:cTn>
                        </p:par>
                        <p:par>
                          <p:cTn id="58" fill="hold">
                            <p:stCondLst>
                              <p:cond delay="500"/>
                            </p:stCondLst>
                            <p:childTnLst>
                              <p:par>
                                <p:cTn id="59" presetID="4" presetClass="entr" presetSubtype="32" fill="hold" grpId="0" nodeType="afterEffect">
                                  <p:stCondLst>
                                    <p:cond delay="0"/>
                                  </p:stCondLst>
                                  <p:childTnLst>
                                    <p:set>
                                      <p:cBhvr>
                                        <p:cTn id="60" dur="1" fill="hold">
                                          <p:stCondLst>
                                            <p:cond delay="0"/>
                                          </p:stCondLst>
                                        </p:cTn>
                                        <p:tgtEl>
                                          <p:spTgt spid="430092"/>
                                        </p:tgtEl>
                                        <p:attrNameLst>
                                          <p:attrName>style.visibility</p:attrName>
                                        </p:attrNameLst>
                                      </p:cBhvr>
                                      <p:to>
                                        <p:strVal val="visible"/>
                                      </p:to>
                                    </p:set>
                                    <p:animEffect transition="in" filter="box(out)">
                                      <p:cBhvr>
                                        <p:cTn id="61" dur="500"/>
                                        <p:tgtEl>
                                          <p:spTgt spid="430092"/>
                                        </p:tgtEl>
                                      </p:cBhvr>
                                    </p:animEffect>
                                  </p:childTnLst>
                                </p:cTn>
                              </p:par>
                            </p:childTnLst>
                          </p:cTn>
                        </p:par>
                      </p:childTnLst>
                    </p:cTn>
                  </p:par>
                  <p:par>
                    <p:cTn id="62" fill="hold">
                      <p:stCondLst>
                        <p:cond delay="indefinite"/>
                      </p:stCondLst>
                      <p:childTnLst>
                        <p:par>
                          <p:cTn id="63" fill="hold">
                            <p:stCondLst>
                              <p:cond delay="0"/>
                            </p:stCondLst>
                            <p:childTnLst>
                              <p:par>
                                <p:cTn id="64" presetID="4" presetClass="entr" presetSubtype="32" fill="hold" grpId="0" nodeType="clickEffect">
                                  <p:stCondLst>
                                    <p:cond delay="0"/>
                                  </p:stCondLst>
                                  <p:childTnLst>
                                    <p:set>
                                      <p:cBhvr>
                                        <p:cTn id="65" dur="1" fill="hold">
                                          <p:stCondLst>
                                            <p:cond delay="0"/>
                                          </p:stCondLst>
                                        </p:cTn>
                                        <p:tgtEl>
                                          <p:spTgt spid="430093"/>
                                        </p:tgtEl>
                                        <p:attrNameLst>
                                          <p:attrName>style.visibility</p:attrName>
                                        </p:attrNameLst>
                                      </p:cBhvr>
                                      <p:to>
                                        <p:strVal val="visible"/>
                                      </p:to>
                                    </p:set>
                                    <p:animEffect transition="in" filter="box(out)">
                                      <p:cBhvr>
                                        <p:cTn id="66" dur="500"/>
                                        <p:tgtEl>
                                          <p:spTgt spid="430093"/>
                                        </p:tgtEl>
                                      </p:cBhvr>
                                    </p:animEffect>
                                  </p:childTnLst>
                                </p:cTn>
                              </p:par>
                            </p:childTnLst>
                          </p:cTn>
                        </p:par>
                        <p:par>
                          <p:cTn id="67" fill="hold">
                            <p:stCondLst>
                              <p:cond delay="500"/>
                            </p:stCondLst>
                            <p:childTnLst>
                              <p:par>
                                <p:cTn id="68" presetID="4" presetClass="entr" presetSubtype="32" fill="hold" grpId="0" nodeType="afterEffect">
                                  <p:stCondLst>
                                    <p:cond delay="0"/>
                                  </p:stCondLst>
                                  <p:childTnLst>
                                    <p:set>
                                      <p:cBhvr>
                                        <p:cTn id="69" dur="1" fill="hold">
                                          <p:stCondLst>
                                            <p:cond delay="0"/>
                                          </p:stCondLst>
                                        </p:cTn>
                                        <p:tgtEl>
                                          <p:spTgt spid="430094"/>
                                        </p:tgtEl>
                                        <p:attrNameLst>
                                          <p:attrName>style.visibility</p:attrName>
                                        </p:attrNameLst>
                                      </p:cBhvr>
                                      <p:to>
                                        <p:strVal val="visible"/>
                                      </p:to>
                                    </p:set>
                                    <p:animEffect transition="in" filter="box(out)">
                                      <p:cBhvr>
                                        <p:cTn id="70" dur="500"/>
                                        <p:tgtEl>
                                          <p:spTgt spid="430094"/>
                                        </p:tgtEl>
                                      </p:cBhvr>
                                    </p:animEffect>
                                  </p:childTnLst>
                                </p:cTn>
                              </p:par>
                            </p:childTnLst>
                          </p:cTn>
                        </p:par>
                      </p:childTnLst>
                    </p:cTn>
                  </p:par>
                  <p:par>
                    <p:cTn id="71" fill="hold">
                      <p:stCondLst>
                        <p:cond delay="indefinite"/>
                      </p:stCondLst>
                      <p:childTnLst>
                        <p:par>
                          <p:cTn id="72" fill="hold">
                            <p:stCondLst>
                              <p:cond delay="0"/>
                            </p:stCondLst>
                            <p:childTnLst>
                              <p:par>
                                <p:cTn id="73" presetID="4" presetClass="entr" presetSubtype="32" fill="hold" grpId="0" nodeType="clickEffect">
                                  <p:stCondLst>
                                    <p:cond delay="0"/>
                                  </p:stCondLst>
                                  <p:childTnLst>
                                    <p:set>
                                      <p:cBhvr>
                                        <p:cTn id="74" dur="1" fill="hold">
                                          <p:stCondLst>
                                            <p:cond delay="0"/>
                                          </p:stCondLst>
                                        </p:cTn>
                                        <p:tgtEl>
                                          <p:spTgt spid="430095"/>
                                        </p:tgtEl>
                                        <p:attrNameLst>
                                          <p:attrName>style.visibility</p:attrName>
                                        </p:attrNameLst>
                                      </p:cBhvr>
                                      <p:to>
                                        <p:strVal val="visible"/>
                                      </p:to>
                                    </p:set>
                                    <p:animEffect transition="in" filter="box(out)">
                                      <p:cBhvr>
                                        <p:cTn id="75" dur="500"/>
                                        <p:tgtEl>
                                          <p:spTgt spid="430095"/>
                                        </p:tgtEl>
                                      </p:cBhvr>
                                    </p:animEffect>
                                  </p:childTnLst>
                                </p:cTn>
                              </p:par>
                            </p:childTnLst>
                          </p:cTn>
                        </p:par>
                        <p:par>
                          <p:cTn id="76" fill="hold">
                            <p:stCondLst>
                              <p:cond delay="500"/>
                            </p:stCondLst>
                            <p:childTnLst>
                              <p:par>
                                <p:cTn id="77" presetID="4" presetClass="entr" presetSubtype="32" fill="hold" grpId="0" nodeType="afterEffect">
                                  <p:stCondLst>
                                    <p:cond delay="0"/>
                                  </p:stCondLst>
                                  <p:childTnLst>
                                    <p:set>
                                      <p:cBhvr>
                                        <p:cTn id="78" dur="1" fill="hold">
                                          <p:stCondLst>
                                            <p:cond delay="0"/>
                                          </p:stCondLst>
                                        </p:cTn>
                                        <p:tgtEl>
                                          <p:spTgt spid="430096"/>
                                        </p:tgtEl>
                                        <p:attrNameLst>
                                          <p:attrName>style.visibility</p:attrName>
                                        </p:attrNameLst>
                                      </p:cBhvr>
                                      <p:to>
                                        <p:strVal val="visible"/>
                                      </p:to>
                                    </p:set>
                                    <p:animEffect transition="in" filter="box(out)">
                                      <p:cBhvr>
                                        <p:cTn id="79" dur="500"/>
                                        <p:tgtEl>
                                          <p:spTgt spid="430096"/>
                                        </p:tgtEl>
                                      </p:cBhvr>
                                    </p:animEffect>
                                  </p:childTnLst>
                                </p:cTn>
                              </p:par>
                            </p:childTnLst>
                          </p:cTn>
                        </p:par>
                      </p:childTnLst>
                    </p:cTn>
                  </p:par>
                  <p:par>
                    <p:cTn id="80" fill="hold">
                      <p:stCondLst>
                        <p:cond delay="indefinite"/>
                      </p:stCondLst>
                      <p:childTnLst>
                        <p:par>
                          <p:cTn id="81" fill="hold">
                            <p:stCondLst>
                              <p:cond delay="0"/>
                            </p:stCondLst>
                            <p:childTnLst>
                              <p:par>
                                <p:cTn id="82" presetID="4" presetClass="entr" presetSubtype="32" fill="hold" grpId="0" nodeType="clickEffect">
                                  <p:stCondLst>
                                    <p:cond delay="0"/>
                                  </p:stCondLst>
                                  <p:childTnLst>
                                    <p:set>
                                      <p:cBhvr>
                                        <p:cTn id="83" dur="1" fill="hold">
                                          <p:stCondLst>
                                            <p:cond delay="0"/>
                                          </p:stCondLst>
                                        </p:cTn>
                                        <p:tgtEl>
                                          <p:spTgt spid="430097"/>
                                        </p:tgtEl>
                                        <p:attrNameLst>
                                          <p:attrName>style.visibility</p:attrName>
                                        </p:attrNameLst>
                                      </p:cBhvr>
                                      <p:to>
                                        <p:strVal val="visible"/>
                                      </p:to>
                                    </p:set>
                                    <p:animEffect transition="in" filter="box(out)">
                                      <p:cBhvr>
                                        <p:cTn id="84" dur="500"/>
                                        <p:tgtEl>
                                          <p:spTgt spid="430097"/>
                                        </p:tgtEl>
                                      </p:cBhvr>
                                    </p:animEffect>
                                  </p:childTnLst>
                                </p:cTn>
                              </p:par>
                            </p:childTnLst>
                          </p:cTn>
                        </p:par>
                        <p:par>
                          <p:cTn id="85" fill="hold">
                            <p:stCondLst>
                              <p:cond delay="500"/>
                            </p:stCondLst>
                            <p:childTnLst>
                              <p:par>
                                <p:cTn id="86" presetID="4" presetClass="entr" presetSubtype="32" fill="hold" grpId="0" nodeType="afterEffect">
                                  <p:stCondLst>
                                    <p:cond delay="0"/>
                                  </p:stCondLst>
                                  <p:childTnLst>
                                    <p:set>
                                      <p:cBhvr>
                                        <p:cTn id="87" dur="1" fill="hold">
                                          <p:stCondLst>
                                            <p:cond delay="0"/>
                                          </p:stCondLst>
                                        </p:cTn>
                                        <p:tgtEl>
                                          <p:spTgt spid="430098"/>
                                        </p:tgtEl>
                                        <p:attrNameLst>
                                          <p:attrName>style.visibility</p:attrName>
                                        </p:attrNameLst>
                                      </p:cBhvr>
                                      <p:to>
                                        <p:strVal val="visible"/>
                                      </p:to>
                                    </p:set>
                                    <p:animEffect transition="in" filter="box(out)">
                                      <p:cBhvr>
                                        <p:cTn id="88" dur="500"/>
                                        <p:tgtEl>
                                          <p:spTgt spid="430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82" grpId="0" animBg="1" autoUpdateAnimBg="0"/>
      <p:bldP spid="430083" grpId="0" animBg="1" autoUpdateAnimBg="0"/>
      <p:bldP spid="430084" grpId="0" animBg="1" autoUpdateAnimBg="0"/>
      <p:bldP spid="430085" grpId="0" animBg="1" autoUpdateAnimBg="0"/>
      <p:bldP spid="430086" grpId="0" animBg="1" autoUpdateAnimBg="0"/>
      <p:bldP spid="430087" grpId="0" animBg="1" autoUpdateAnimBg="0"/>
      <p:bldP spid="430088" grpId="0" animBg="1" autoUpdateAnimBg="0"/>
      <p:bldP spid="430089" grpId="0" animBg="1" autoUpdateAnimBg="0"/>
      <p:bldP spid="430090" grpId="0" animBg="1" autoUpdateAnimBg="0"/>
      <p:bldP spid="430091" grpId="0" animBg="1" autoUpdateAnimBg="0"/>
      <p:bldP spid="430092" grpId="0" animBg="1" autoUpdateAnimBg="0"/>
      <p:bldP spid="430093" grpId="0" animBg="1" autoUpdateAnimBg="0"/>
      <p:bldP spid="430094" grpId="0" animBg="1" autoUpdateAnimBg="0"/>
      <p:bldP spid="430095" grpId="0" animBg="1" autoUpdateAnimBg="0"/>
      <p:bldP spid="430096" grpId="0" animBg="1" autoUpdateAnimBg="0"/>
      <p:bldP spid="430097" grpId="0" animBg="1" autoUpdateAnimBg="0"/>
      <p:bldP spid="430098" grpId="0" animBg="1" autoUpdateAnimBg="0"/>
      <p:bldP spid="430099" grpId="0" autoUpdateAnimBg="0"/>
      <p:bldP spid="430100"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6">
                <a:lumMod val="50000"/>
              </a:schemeClr>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61442" name="Oval 2" descr="Bouquet"/>
          <p:cNvSpPr>
            <a:spLocks noChangeArrowheads="1"/>
          </p:cNvSpPr>
          <p:nvPr/>
        </p:nvSpPr>
        <p:spPr bwMode="auto">
          <a:xfrm>
            <a:off x="3962400" y="304800"/>
            <a:ext cx="1066800" cy="1752600"/>
          </a:xfrm>
          <a:prstGeom prst="ellipse">
            <a:avLst/>
          </a:prstGeom>
          <a:blipFill dpi="0" rotWithShape="0">
            <a:blip r:embed="rId4" cstate="print"/>
            <a:srcRect/>
            <a:tile tx="0" ty="0" sx="100000" sy="100000" flip="none" algn="tl"/>
          </a:blipFill>
          <a:ln w="9525">
            <a:solidFill>
              <a:srgbClr val="66FF33"/>
            </a:solidFill>
            <a:round/>
            <a:headEnd/>
            <a:tailEnd/>
          </a:ln>
          <a:effectLst/>
        </p:spPr>
        <p:txBody>
          <a:bodyPr wrap="none" anchor="ctr"/>
          <a:lstStyle/>
          <a:p>
            <a:endParaRPr lang="hu-HU"/>
          </a:p>
        </p:txBody>
      </p:sp>
      <p:sp>
        <p:nvSpPr>
          <p:cNvPr id="61443" name="Oval 3" descr="Pink tissue paper"/>
          <p:cNvSpPr>
            <a:spLocks noChangeArrowheads="1"/>
          </p:cNvSpPr>
          <p:nvPr/>
        </p:nvSpPr>
        <p:spPr bwMode="auto">
          <a:xfrm>
            <a:off x="3962400" y="304800"/>
            <a:ext cx="1066800" cy="1752600"/>
          </a:xfrm>
          <a:prstGeom prst="ellipse">
            <a:avLst/>
          </a:prstGeom>
          <a:blipFill dpi="0" rotWithShape="0">
            <a:blip r:embed="rId5" cstate="print"/>
            <a:srcRect/>
            <a:tile tx="0" ty="0" sx="100000" sy="100000" flip="none" algn="tl"/>
          </a:blipFill>
          <a:ln w="9525">
            <a:solidFill>
              <a:srgbClr val="FF9933"/>
            </a:solidFill>
            <a:round/>
            <a:headEnd/>
            <a:tailEnd/>
          </a:ln>
          <a:effectLst/>
        </p:spPr>
        <p:txBody>
          <a:bodyPr wrap="none" anchor="ctr"/>
          <a:lstStyle/>
          <a:p>
            <a:endParaRPr lang="hu-HU"/>
          </a:p>
        </p:txBody>
      </p:sp>
      <p:pic>
        <p:nvPicPr>
          <p:cNvPr id="61444" name="Picture 4" descr="BODY"/>
          <p:cNvPicPr>
            <a:picLocks noChangeArrowheads="1"/>
          </p:cNvPicPr>
          <p:nvPr/>
        </p:nvPicPr>
        <p:blipFill>
          <a:blip r:embed="rId6" cstate="print">
            <a:lum contrast="18000"/>
          </a:blip>
          <a:srcRect/>
          <a:stretch>
            <a:fillRect/>
          </a:stretch>
        </p:blipFill>
        <p:spPr bwMode="auto">
          <a:xfrm>
            <a:off x="1590675" y="5349875"/>
            <a:ext cx="611188" cy="1368425"/>
          </a:xfrm>
          <a:prstGeom prst="rect">
            <a:avLst/>
          </a:prstGeom>
          <a:noFill/>
          <a:ln w="9525">
            <a:noFill/>
            <a:miter lim="800000"/>
            <a:headEnd/>
            <a:tailEnd/>
          </a:ln>
        </p:spPr>
      </p:pic>
      <p:sp>
        <p:nvSpPr>
          <p:cNvPr id="61445" name="Oval 5"/>
          <p:cNvSpPr>
            <a:spLocks noChangeArrowheads="1"/>
          </p:cNvSpPr>
          <p:nvPr/>
        </p:nvSpPr>
        <p:spPr bwMode="auto">
          <a:xfrm>
            <a:off x="2327275" y="3824288"/>
            <a:ext cx="817563" cy="1503362"/>
          </a:xfrm>
          <a:prstGeom prst="ellipse">
            <a:avLst/>
          </a:prstGeom>
          <a:gradFill rotWithShape="0">
            <a:gsLst>
              <a:gs pos="0">
                <a:schemeClr val="bg1"/>
              </a:gs>
              <a:gs pos="100000">
                <a:srgbClr val="FF9933"/>
              </a:gs>
            </a:gsLst>
            <a:path path="shape">
              <a:fillToRect l="50000" t="50000" r="50000" b="50000"/>
            </a:path>
          </a:gradFill>
          <a:ln w="9525">
            <a:solidFill>
              <a:srgbClr val="FF9933"/>
            </a:solidFill>
            <a:round/>
            <a:headEnd/>
            <a:tailEnd/>
          </a:ln>
          <a:effectLst/>
        </p:spPr>
        <p:txBody>
          <a:bodyPr wrap="none" anchor="ctr"/>
          <a:lstStyle/>
          <a:p>
            <a:endParaRPr lang="hu-HU"/>
          </a:p>
        </p:txBody>
      </p:sp>
      <p:sp>
        <p:nvSpPr>
          <p:cNvPr id="61446" name="AutoShape 6"/>
          <p:cNvSpPr>
            <a:spLocks noChangeArrowheads="1"/>
          </p:cNvSpPr>
          <p:nvPr/>
        </p:nvSpPr>
        <p:spPr bwMode="auto">
          <a:xfrm>
            <a:off x="2546350" y="4032250"/>
            <a:ext cx="390525" cy="390525"/>
          </a:xfrm>
          <a:prstGeom prst="star16">
            <a:avLst>
              <a:gd name="adj" fmla="val 20255"/>
            </a:avLst>
          </a:prstGeom>
          <a:solidFill>
            <a:srgbClr val="FFFF00"/>
          </a:solidFill>
          <a:ln w="9525">
            <a:solidFill>
              <a:srgbClr val="FF66FF"/>
            </a:solidFill>
            <a:miter lim="800000"/>
            <a:headEnd/>
            <a:tailEnd/>
          </a:ln>
          <a:effectLst/>
        </p:spPr>
        <p:txBody>
          <a:bodyPr wrap="none" anchor="ctr"/>
          <a:lstStyle/>
          <a:p>
            <a:endParaRPr lang="hu-HU"/>
          </a:p>
        </p:txBody>
      </p:sp>
      <p:sp>
        <p:nvSpPr>
          <p:cNvPr id="61447" name="Oval 7"/>
          <p:cNvSpPr>
            <a:spLocks noChangeArrowheads="1"/>
          </p:cNvSpPr>
          <p:nvPr/>
        </p:nvSpPr>
        <p:spPr bwMode="auto">
          <a:xfrm>
            <a:off x="2286000" y="3794125"/>
            <a:ext cx="885825" cy="1552575"/>
          </a:xfrm>
          <a:prstGeom prst="ellipse">
            <a:avLst/>
          </a:prstGeom>
          <a:solidFill>
            <a:srgbClr val="3333CC"/>
          </a:solidFill>
          <a:ln w="9525">
            <a:solidFill>
              <a:srgbClr val="3333CC"/>
            </a:solidFill>
            <a:round/>
            <a:headEnd/>
            <a:tailEnd/>
          </a:ln>
          <a:effectLst/>
        </p:spPr>
        <p:txBody>
          <a:bodyPr wrap="none" anchor="ctr"/>
          <a:lstStyle/>
          <a:p>
            <a:endParaRPr lang="hu-HU"/>
          </a:p>
        </p:txBody>
      </p:sp>
      <p:sp>
        <p:nvSpPr>
          <p:cNvPr id="61448" name="Oval 8"/>
          <p:cNvSpPr>
            <a:spLocks noChangeArrowheads="1"/>
          </p:cNvSpPr>
          <p:nvPr/>
        </p:nvSpPr>
        <p:spPr bwMode="auto">
          <a:xfrm>
            <a:off x="3184525" y="1982788"/>
            <a:ext cx="949325" cy="1828800"/>
          </a:xfrm>
          <a:prstGeom prst="ellipse">
            <a:avLst/>
          </a:prstGeom>
          <a:gradFill rotWithShape="0">
            <a:gsLst>
              <a:gs pos="0">
                <a:schemeClr val="bg1"/>
              </a:gs>
              <a:gs pos="100000">
                <a:srgbClr val="FFFF00"/>
              </a:gs>
            </a:gsLst>
            <a:path path="shape">
              <a:fillToRect l="50000" t="50000" r="50000" b="50000"/>
            </a:path>
          </a:gradFill>
          <a:ln w="9525">
            <a:solidFill>
              <a:srgbClr val="FFFF00"/>
            </a:solidFill>
            <a:round/>
            <a:headEnd/>
            <a:tailEnd/>
          </a:ln>
          <a:effectLst/>
        </p:spPr>
        <p:txBody>
          <a:bodyPr wrap="none" anchor="ctr"/>
          <a:lstStyle/>
          <a:p>
            <a:endParaRPr lang="hu-HU"/>
          </a:p>
        </p:txBody>
      </p:sp>
      <p:sp>
        <p:nvSpPr>
          <p:cNvPr id="61449" name="AutoShape 9"/>
          <p:cNvSpPr>
            <a:spLocks noChangeArrowheads="1"/>
          </p:cNvSpPr>
          <p:nvPr/>
        </p:nvSpPr>
        <p:spPr bwMode="auto">
          <a:xfrm>
            <a:off x="3470275" y="2282825"/>
            <a:ext cx="390525" cy="390525"/>
          </a:xfrm>
          <a:prstGeom prst="star16">
            <a:avLst>
              <a:gd name="adj" fmla="val 20255"/>
            </a:avLst>
          </a:prstGeom>
          <a:solidFill>
            <a:srgbClr val="FFFF00"/>
          </a:solidFill>
          <a:ln w="9525">
            <a:solidFill>
              <a:srgbClr val="FF66FF"/>
            </a:solidFill>
            <a:miter lim="800000"/>
            <a:headEnd/>
            <a:tailEnd/>
          </a:ln>
          <a:effectLst/>
        </p:spPr>
        <p:txBody>
          <a:bodyPr wrap="none" anchor="ctr"/>
          <a:lstStyle/>
          <a:p>
            <a:endParaRPr lang="hu-HU"/>
          </a:p>
        </p:txBody>
      </p:sp>
      <p:sp>
        <p:nvSpPr>
          <p:cNvPr id="61450" name="Oval 10"/>
          <p:cNvSpPr>
            <a:spLocks noChangeArrowheads="1"/>
          </p:cNvSpPr>
          <p:nvPr/>
        </p:nvSpPr>
        <p:spPr bwMode="auto">
          <a:xfrm>
            <a:off x="3059113" y="1881188"/>
            <a:ext cx="1195387" cy="1982787"/>
          </a:xfrm>
          <a:prstGeom prst="ellipse">
            <a:avLst/>
          </a:prstGeom>
          <a:solidFill>
            <a:srgbClr val="3333CC"/>
          </a:solidFill>
          <a:ln w="9525">
            <a:noFill/>
            <a:round/>
            <a:headEnd/>
            <a:tailEnd/>
          </a:ln>
          <a:effectLst/>
        </p:spPr>
        <p:txBody>
          <a:bodyPr wrap="none" anchor="ctr"/>
          <a:lstStyle/>
          <a:p>
            <a:endParaRPr lang="hu-HU"/>
          </a:p>
        </p:txBody>
      </p:sp>
      <p:graphicFrame>
        <p:nvGraphicFramePr>
          <p:cNvPr id="61451" name="Object 11"/>
          <p:cNvGraphicFramePr>
            <a:graphicFrameLocks noChangeAspect="1"/>
          </p:cNvGraphicFramePr>
          <p:nvPr/>
        </p:nvGraphicFramePr>
        <p:xfrm>
          <a:off x="1644650" y="5432425"/>
          <a:ext cx="493713" cy="1225550"/>
        </p:xfrm>
        <a:graphic>
          <a:graphicData uri="http://schemas.openxmlformats.org/presentationml/2006/ole">
            <mc:AlternateContent xmlns:mc="http://schemas.openxmlformats.org/markup-compatibility/2006">
              <mc:Choice xmlns:v="urn:schemas-microsoft-com:vml" Requires="v">
                <p:oleObj spid="_x0000_s219143" name="Clip" r:id="rId7" imgW="1928160" imgH="4792320" progId="">
                  <p:embed/>
                </p:oleObj>
              </mc:Choice>
              <mc:Fallback>
                <p:oleObj name="Clip" r:id="rId7" imgW="1928160" imgH="4792320" progId="">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4650" y="5432425"/>
                        <a:ext cx="493713" cy="1225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52" name="AutoShape 12"/>
          <p:cNvSpPr>
            <a:spLocks noChangeArrowheads="1"/>
          </p:cNvSpPr>
          <p:nvPr/>
        </p:nvSpPr>
        <p:spPr bwMode="auto">
          <a:xfrm>
            <a:off x="1712913" y="5629275"/>
            <a:ext cx="390525" cy="390525"/>
          </a:xfrm>
          <a:prstGeom prst="star16">
            <a:avLst>
              <a:gd name="adj" fmla="val 20255"/>
            </a:avLst>
          </a:prstGeom>
          <a:solidFill>
            <a:srgbClr val="FFFF00"/>
          </a:solidFill>
          <a:ln w="9525">
            <a:solidFill>
              <a:srgbClr val="FF66FF"/>
            </a:solidFill>
            <a:miter lim="800000"/>
            <a:headEnd/>
            <a:tailEnd/>
          </a:ln>
          <a:effectLst/>
        </p:spPr>
        <p:txBody>
          <a:bodyPr wrap="none" anchor="ctr"/>
          <a:lstStyle/>
          <a:p>
            <a:endParaRPr lang="hu-HU"/>
          </a:p>
        </p:txBody>
      </p:sp>
      <p:sp>
        <p:nvSpPr>
          <p:cNvPr id="61453" name="Line 13"/>
          <p:cNvSpPr>
            <a:spLocks noChangeShapeType="1"/>
          </p:cNvSpPr>
          <p:nvPr/>
        </p:nvSpPr>
        <p:spPr bwMode="auto">
          <a:xfrm>
            <a:off x="0" y="5334000"/>
            <a:ext cx="1676400" cy="0"/>
          </a:xfrm>
          <a:prstGeom prst="line">
            <a:avLst/>
          </a:prstGeom>
          <a:noFill/>
          <a:ln w="9525">
            <a:solidFill>
              <a:schemeClr val="bg1"/>
            </a:solidFill>
            <a:round/>
            <a:headEnd/>
            <a:tailEnd/>
          </a:ln>
          <a:effectLst/>
        </p:spPr>
        <p:txBody>
          <a:bodyPr wrap="none" anchor="ctr"/>
          <a:lstStyle/>
          <a:p>
            <a:endParaRPr lang="hu-HU"/>
          </a:p>
        </p:txBody>
      </p:sp>
      <p:sp>
        <p:nvSpPr>
          <p:cNvPr id="61454" name="Line 14"/>
          <p:cNvSpPr>
            <a:spLocks noChangeShapeType="1"/>
          </p:cNvSpPr>
          <p:nvPr/>
        </p:nvSpPr>
        <p:spPr bwMode="auto">
          <a:xfrm>
            <a:off x="4763" y="1895475"/>
            <a:ext cx="2743200" cy="0"/>
          </a:xfrm>
          <a:prstGeom prst="line">
            <a:avLst/>
          </a:prstGeom>
          <a:noFill/>
          <a:ln w="9525">
            <a:solidFill>
              <a:schemeClr val="bg1"/>
            </a:solidFill>
            <a:round/>
            <a:headEnd/>
            <a:tailEnd/>
          </a:ln>
          <a:effectLst/>
        </p:spPr>
        <p:txBody>
          <a:bodyPr wrap="none" anchor="ctr"/>
          <a:lstStyle/>
          <a:p>
            <a:endParaRPr lang="hu-HU"/>
          </a:p>
        </p:txBody>
      </p:sp>
      <p:sp>
        <p:nvSpPr>
          <p:cNvPr id="61455" name="Rectangle 15"/>
          <p:cNvSpPr>
            <a:spLocks noGrp="1" noChangeArrowheads="1"/>
          </p:cNvSpPr>
          <p:nvPr>
            <p:ph type="title"/>
          </p:nvPr>
        </p:nvSpPr>
        <p:spPr>
          <a:xfrm>
            <a:off x="5715000" y="228600"/>
            <a:ext cx="3124200" cy="1676400"/>
          </a:xfrm>
        </p:spPr>
        <p:txBody>
          <a:bodyPr/>
          <a:lstStyle/>
          <a:p>
            <a:r>
              <a:rPr lang="en-US">
                <a:solidFill>
                  <a:srgbClr val="FFFF00"/>
                </a:solidFill>
              </a:rPr>
              <a:t>A halál folyamata</a:t>
            </a:r>
          </a:p>
        </p:txBody>
      </p:sp>
      <p:sp>
        <p:nvSpPr>
          <p:cNvPr id="61456" name="Line 16"/>
          <p:cNvSpPr>
            <a:spLocks noChangeShapeType="1"/>
          </p:cNvSpPr>
          <p:nvPr/>
        </p:nvSpPr>
        <p:spPr bwMode="auto">
          <a:xfrm>
            <a:off x="0" y="3733800"/>
            <a:ext cx="2057400" cy="0"/>
          </a:xfrm>
          <a:prstGeom prst="line">
            <a:avLst/>
          </a:prstGeom>
          <a:noFill/>
          <a:ln w="9525">
            <a:solidFill>
              <a:schemeClr val="bg1"/>
            </a:solidFill>
            <a:round/>
            <a:headEnd/>
            <a:tailEnd/>
          </a:ln>
          <a:effectLst/>
        </p:spPr>
        <p:txBody>
          <a:bodyPr wrap="none" anchor="ctr"/>
          <a:lstStyle/>
          <a:p>
            <a:endParaRPr lang="hu-HU"/>
          </a:p>
        </p:txBody>
      </p:sp>
      <p:sp>
        <p:nvSpPr>
          <p:cNvPr id="61457" name="Line 17"/>
          <p:cNvSpPr>
            <a:spLocks noChangeShapeType="1"/>
          </p:cNvSpPr>
          <p:nvPr/>
        </p:nvSpPr>
        <p:spPr bwMode="auto">
          <a:xfrm flipV="1">
            <a:off x="1905000" y="895350"/>
            <a:ext cx="2586038" cy="4895850"/>
          </a:xfrm>
          <a:prstGeom prst="line">
            <a:avLst/>
          </a:prstGeom>
          <a:noFill/>
          <a:ln w="38100" cmpd="dbl">
            <a:solidFill>
              <a:srgbClr val="00FF00"/>
            </a:solidFill>
            <a:round/>
            <a:headEnd/>
            <a:tailEnd/>
          </a:ln>
          <a:effectLst/>
        </p:spPr>
        <p:txBody>
          <a:bodyPr wrap="none" anchor="ctr"/>
          <a:lstStyle/>
          <a:p>
            <a:endParaRPr lang="hu-HU"/>
          </a:p>
        </p:txBody>
      </p:sp>
      <p:sp>
        <p:nvSpPr>
          <p:cNvPr id="61458" name="AutoShape 18"/>
          <p:cNvSpPr>
            <a:spLocks noChangeArrowheads="1"/>
          </p:cNvSpPr>
          <p:nvPr/>
        </p:nvSpPr>
        <p:spPr bwMode="auto">
          <a:xfrm>
            <a:off x="4306888" y="709613"/>
            <a:ext cx="381000" cy="390525"/>
          </a:xfrm>
          <a:prstGeom prst="star16">
            <a:avLst>
              <a:gd name="adj" fmla="val 20255"/>
            </a:avLst>
          </a:prstGeom>
          <a:solidFill>
            <a:srgbClr val="FFFF00"/>
          </a:solidFill>
          <a:ln w="9525">
            <a:solidFill>
              <a:srgbClr val="FF66FF"/>
            </a:solidFill>
            <a:miter lim="800000"/>
            <a:headEnd/>
            <a:tailEnd/>
          </a:ln>
          <a:effectLst/>
        </p:spPr>
        <p:txBody>
          <a:bodyPr wrap="none" anchor="ctr"/>
          <a:lstStyle/>
          <a:p>
            <a:endParaRPr lang="hu-HU"/>
          </a:p>
        </p:txBody>
      </p:sp>
      <p:sp>
        <p:nvSpPr>
          <p:cNvPr id="61459" name="AutoShape 19"/>
          <p:cNvSpPr>
            <a:spLocks noChangeAspect="1" noChangeArrowheads="1"/>
          </p:cNvSpPr>
          <p:nvPr/>
        </p:nvSpPr>
        <p:spPr bwMode="auto">
          <a:xfrm>
            <a:off x="1779588" y="5699125"/>
            <a:ext cx="238125" cy="238125"/>
          </a:xfrm>
          <a:prstGeom prst="flowChartConnector">
            <a:avLst/>
          </a:prstGeom>
          <a:solidFill>
            <a:srgbClr val="99CCFF"/>
          </a:solidFill>
          <a:ln w="9525">
            <a:solidFill>
              <a:srgbClr val="FF66FF"/>
            </a:solidFill>
            <a:round/>
            <a:headEnd/>
            <a:tailEnd/>
          </a:ln>
          <a:effectLst/>
        </p:spPr>
        <p:txBody>
          <a:bodyPr wrap="none" anchor="ctr"/>
          <a:lstStyle/>
          <a:p>
            <a:endParaRPr lang="hu-HU"/>
          </a:p>
        </p:txBody>
      </p:sp>
      <p:sp>
        <p:nvSpPr>
          <p:cNvPr id="61460" name="Text Box 20"/>
          <p:cNvSpPr txBox="1">
            <a:spLocks noChangeArrowheads="1"/>
          </p:cNvSpPr>
          <p:nvPr/>
        </p:nvSpPr>
        <p:spPr bwMode="auto">
          <a:xfrm>
            <a:off x="0" y="5715000"/>
            <a:ext cx="1524000" cy="822325"/>
          </a:xfrm>
          <a:prstGeom prst="rect">
            <a:avLst/>
          </a:prstGeom>
          <a:noFill/>
          <a:ln w="9525">
            <a:noFill/>
            <a:miter lim="800000"/>
            <a:headEnd/>
            <a:tailEnd/>
          </a:ln>
          <a:effectLst/>
        </p:spPr>
        <p:txBody>
          <a:bodyPr>
            <a:spAutoFit/>
          </a:bodyPr>
          <a:lstStyle/>
          <a:p>
            <a:pPr eaLnBrk="0" hangingPunct="0">
              <a:spcBef>
                <a:spcPct val="50000"/>
              </a:spcBef>
            </a:pPr>
            <a:r>
              <a:rPr lang="en-US" sz="2400">
                <a:solidFill>
                  <a:srgbClr val="FFFF00"/>
                </a:solidFill>
              </a:rPr>
              <a:t>Éterikus &amp; Fizikai</a:t>
            </a:r>
            <a:endParaRPr lang="en-US" sz="2400">
              <a:solidFill>
                <a:srgbClr val="FFFF00"/>
              </a:solidFill>
              <a:latin typeface="Times New Roman" pitchFamily="18" charset="0"/>
            </a:endParaRPr>
          </a:p>
        </p:txBody>
      </p:sp>
      <p:sp>
        <p:nvSpPr>
          <p:cNvPr id="61461" name="Text Box 21"/>
          <p:cNvSpPr txBox="1">
            <a:spLocks noChangeArrowheads="1"/>
          </p:cNvSpPr>
          <p:nvPr/>
        </p:nvSpPr>
        <p:spPr bwMode="auto">
          <a:xfrm>
            <a:off x="0" y="4343400"/>
            <a:ext cx="1371600" cy="457200"/>
          </a:xfrm>
          <a:prstGeom prst="rect">
            <a:avLst/>
          </a:prstGeom>
          <a:noFill/>
          <a:ln w="9525">
            <a:noFill/>
            <a:miter lim="800000"/>
            <a:headEnd/>
            <a:tailEnd/>
          </a:ln>
          <a:effectLst/>
        </p:spPr>
        <p:txBody>
          <a:bodyPr>
            <a:spAutoFit/>
          </a:bodyPr>
          <a:lstStyle/>
          <a:p>
            <a:pPr eaLnBrk="0" hangingPunct="0">
              <a:spcBef>
                <a:spcPct val="50000"/>
              </a:spcBef>
            </a:pPr>
            <a:r>
              <a:rPr lang="en-US" sz="2400">
                <a:solidFill>
                  <a:srgbClr val="FFFF00"/>
                </a:solidFill>
              </a:rPr>
              <a:t>Asztrális</a:t>
            </a:r>
            <a:endParaRPr lang="en-US" sz="2400">
              <a:solidFill>
                <a:srgbClr val="FFFF00"/>
              </a:solidFill>
              <a:latin typeface="Times New Roman" pitchFamily="18" charset="0"/>
            </a:endParaRPr>
          </a:p>
        </p:txBody>
      </p:sp>
      <p:sp>
        <p:nvSpPr>
          <p:cNvPr id="61462" name="Text Box 22"/>
          <p:cNvSpPr txBox="1">
            <a:spLocks noChangeArrowheads="1"/>
          </p:cNvSpPr>
          <p:nvPr/>
        </p:nvSpPr>
        <p:spPr bwMode="auto">
          <a:xfrm>
            <a:off x="0" y="2667000"/>
            <a:ext cx="1371600" cy="457200"/>
          </a:xfrm>
          <a:prstGeom prst="rect">
            <a:avLst/>
          </a:prstGeom>
          <a:noFill/>
          <a:ln w="9525">
            <a:noFill/>
            <a:miter lim="800000"/>
            <a:headEnd/>
            <a:tailEnd/>
          </a:ln>
          <a:effectLst/>
        </p:spPr>
        <p:txBody>
          <a:bodyPr>
            <a:spAutoFit/>
          </a:bodyPr>
          <a:lstStyle/>
          <a:p>
            <a:pPr eaLnBrk="0" hangingPunct="0">
              <a:spcBef>
                <a:spcPct val="50000"/>
              </a:spcBef>
            </a:pPr>
            <a:r>
              <a:rPr lang="en-US" sz="2400">
                <a:solidFill>
                  <a:srgbClr val="FFFF00"/>
                </a:solidFill>
              </a:rPr>
              <a:t>Mentális</a:t>
            </a:r>
            <a:endParaRPr lang="en-US" sz="2400">
              <a:solidFill>
                <a:srgbClr val="FFFF00"/>
              </a:solidFill>
              <a:latin typeface="Times New Roman" pitchFamily="18" charset="0"/>
            </a:endParaRPr>
          </a:p>
        </p:txBody>
      </p:sp>
      <p:sp>
        <p:nvSpPr>
          <p:cNvPr id="61463" name="Text Box 23"/>
          <p:cNvSpPr txBox="1">
            <a:spLocks noChangeArrowheads="1"/>
          </p:cNvSpPr>
          <p:nvPr/>
        </p:nvSpPr>
        <p:spPr bwMode="auto">
          <a:xfrm>
            <a:off x="0" y="990600"/>
            <a:ext cx="1371600" cy="457200"/>
          </a:xfrm>
          <a:prstGeom prst="rect">
            <a:avLst/>
          </a:prstGeom>
          <a:noFill/>
          <a:ln w="9525">
            <a:noFill/>
            <a:miter lim="800000"/>
            <a:headEnd/>
            <a:tailEnd/>
          </a:ln>
          <a:effectLst/>
        </p:spPr>
        <p:txBody>
          <a:bodyPr>
            <a:spAutoFit/>
          </a:bodyPr>
          <a:lstStyle/>
          <a:p>
            <a:pPr eaLnBrk="0" hangingPunct="0">
              <a:spcBef>
                <a:spcPct val="50000"/>
              </a:spcBef>
            </a:pPr>
            <a:r>
              <a:rPr lang="en-US" sz="2400">
                <a:solidFill>
                  <a:srgbClr val="FFFF00"/>
                </a:solidFill>
                <a:latin typeface="Times New Roman" pitchFamily="18" charset="0"/>
              </a:rPr>
              <a:t>Kauzális</a:t>
            </a:r>
          </a:p>
        </p:txBody>
      </p:sp>
      <p:sp>
        <p:nvSpPr>
          <p:cNvPr id="61464" name="Text Box 24"/>
          <p:cNvSpPr txBox="1">
            <a:spLocks noChangeArrowheads="1"/>
          </p:cNvSpPr>
          <p:nvPr/>
        </p:nvSpPr>
        <p:spPr bwMode="auto">
          <a:xfrm>
            <a:off x="2743200" y="5730875"/>
            <a:ext cx="2133600" cy="822325"/>
          </a:xfrm>
          <a:prstGeom prst="rect">
            <a:avLst/>
          </a:prstGeom>
          <a:noFill/>
          <a:ln w="9525">
            <a:noFill/>
            <a:miter lim="800000"/>
            <a:headEnd/>
            <a:tailEnd/>
          </a:ln>
          <a:effectLst/>
        </p:spPr>
        <p:txBody>
          <a:bodyPr>
            <a:spAutoFit/>
          </a:bodyPr>
          <a:lstStyle/>
          <a:p>
            <a:pPr eaLnBrk="0" hangingPunct="0">
              <a:spcBef>
                <a:spcPct val="50000"/>
              </a:spcBef>
            </a:pPr>
            <a:r>
              <a:rPr lang="en-US" sz="2400">
                <a:solidFill>
                  <a:srgbClr val="FFFF00"/>
                </a:solidFill>
              </a:rPr>
              <a:t>A permanens atom alszik</a:t>
            </a:r>
            <a:endParaRPr lang="en-US" sz="2400">
              <a:solidFill>
                <a:srgbClr val="FFFF00"/>
              </a:solidFill>
              <a:latin typeface="Times New Roman" pitchFamily="18" charset="0"/>
            </a:endParaRPr>
          </a:p>
        </p:txBody>
      </p:sp>
      <p:sp>
        <p:nvSpPr>
          <p:cNvPr id="61465" name="Oval 25"/>
          <p:cNvSpPr>
            <a:spLocks noChangeArrowheads="1"/>
          </p:cNvSpPr>
          <p:nvPr/>
        </p:nvSpPr>
        <p:spPr bwMode="auto">
          <a:xfrm>
            <a:off x="2362200" y="3733800"/>
            <a:ext cx="817563" cy="1503363"/>
          </a:xfrm>
          <a:prstGeom prst="ellipse">
            <a:avLst/>
          </a:prstGeom>
          <a:gradFill rotWithShape="0">
            <a:gsLst>
              <a:gs pos="0">
                <a:schemeClr val="bg1"/>
              </a:gs>
              <a:gs pos="100000">
                <a:srgbClr val="FF9933"/>
              </a:gs>
            </a:gsLst>
            <a:path path="shape">
              <a:fillToRect l="50000" t="50000" r="50000" b="50000"/>
            </a:path>
          </a:gradFill>
          <a:ln w="9525">
            <a:solidFill>
              <a:srgbClr val="FF9933"/>
            </a:solidFill>
            <a:round/>
            <a:headEnd/>
            <a:tailEnd/>
          </a:ln>
          <a:effectLst/>
        </p:spPr>
        <p:txBody>
          <a:bodyPr wrap="none" anchor="ctr"/>
          <a:lstStyle/>
          <a:p>
            <a:endParaRPr lang="hu-HU"/>
          </a:p>
        </p:txBody>
      </p:sp>
      <p:sp>
        <p:nvSpPr>
          <p:cNvPr id="61466" name="Oval 26"/>
          <p:cNvSpPr>
            <a:spLocks noChangeArrowheads="1"/>
          </p:cNvSpPr>
          <p:nvPr/>
        </p:nvSpPr>
        <p:spPr bwMode="auto">
          <a:xfrm>
            <a:off x="3276600" y="1828800"/>
            <a:ext cx="949325" cy="1828800"/>
          </a:xfrm>
          <a:prstGeom prst="ellipse">
            <a:avLst/>
          </a:prstGeom>
          <a:gradFill rotWithShape="0">
            <a:gsLst>
              <a:gs pos="0">
                <a:schemeClr val="bg1"/>
              </a:gs>
              <a:gs pos="100000">
                <a:srgbClr val="FFFF00"/>
              </a:gs>
            </a:gsLst>
            <a:path path="shape">
              <a:fillToRect l="50000" t="50000" r="50000" b="50000"/>
            </a:path>
          </a:gradFill>
          <a:ln w="9525">
            <a:solidFill>
              <a:srgbClr val="FFFF00"/>
            </a:solidFill>
            <a:round/>
            <a:headEnd/>
            <a:tailEnd/>
          </a:ln>
          <a:effectLst/>
        </p:spPr>
        <p:txBody>
          <a:bodyPr wrap="none" anchor="ctr"/>
          <a:lstStyle/>
          <a:p>
            <a:endParaRPr lang="hu-HU"/>
          </a:p>
        </p:txBody>
      </p:sp>
      <p:sp>
        <p:nvSpPr>
          <p:cNvPr id="61467" name="Text Box 27"/>
          <p:cNvSpPr txBox="1">
            <a:spLocks noChangeArrowheads="1"/>
          </p:cNvSpPr>
          <p:nvPr/>
        </p:nvSpPr>
        <p:spPr bwMode="auto">
          <a:xfrm>
            <a:off x="609600" y="3886200"/>
            <a:ext cx="990600" cy="457200"/>
          </a:xfrm>
          <a:prstGeom prst="rect">
            <a:avLst/>
          </a:prstGeom>
          <a:noFill/>
          <a:ln w="9525">
            <a:noFill/>
            <a:miter lim="800000"/>
            <a:headEnd/>
            <a:tailEnd/>
          </a:ln>
          <a:effectLst/>
        </p:spPr>
        <p:txBody>
          <a:bodyPr>
            <a:spAutoFit/>
          </a:bodyPr>
          <a:lstStyle/>
          <a:p>
            <a:pPr eaLnBrk="0" hangingPunct="0">
              <a:spcBef>
                <a:spcPct val="50000"/>
              </a:spcBef>
            </a:pPr>
            <a:r>
              <a:rPr lang="en-US" sz="2400">
                <a:solidFill>
                  <a:schemeClr val="bg1"/>
                </a:solidFill>
              </a:rPr>
              <a:t> </a:t>
            </a:r>
            <a:endParaRPr lang="en-US" sz="2400">
              <a:latin typeface="Times New Roman" pitchFamily="18" charset="0"/>
            </a:endParaRPr>
          </a:p>
        </p:txBody>
      </p:sp>
      <p:sp>
        <p:nvSpPr>
          <p:cNvPr id="61468" name="AutoShape 28"/>
          <p:cNvSpPr>
            <a:spLocks noChangeAspect="1" noChangeArrowheads="1"/>
          </p:cNvSpPr>
          <p:nvPr/>
        </p:nvSpPr>
        <p:spPr bwMode="auto">
          <a:xfrm>
            <a:off x="2667000" y="4343400"/>
            <a:ext cx="238125" cy="238125"/>
          </a:xfrm>
          <a:prstGeom prst="flowChartConnector">
            <a:avLst/>
          </a:prstGeom>
          <a:solidFill>
            <a:srgbClr val="99CCFF"/>
          </a:solidFill>
          <a:ln w="9525">
            <a:solidFill>
              <a:srgbClr val="FF66FF"/>
            </a:solidFill>
            <a:round/>
            <a:headEnd/>
            <a:tailEnd/>
          </a:ln>
          <a:effectLst/>
        </p:spPr>
        <p:txBody>
          <a:bodyPr wrap="none" anchor="ctr"/>
          <a:lstStyle/>
          <a:p>
            <a:endParaRPr lang="hu-HU"/>
          </a:p>
        </p:txBody>
      </p:sp>
      <p:sp>
        <p:nvSpPr>
          <p:cNvPr id="61469" name="AutoShape 29"/>
          <p:cNvSpPr>
            <a:spLocks noChangeAspect="1" noChangeArrowheads="1"/>
          </p:cNvSpPr>
          <p:nvPr/>
        </p:nvSpPr>
        <p:spPr bwMode="auto">
          <a:xfrm>
            <a:off x="3657600" y="2590800"/>
            <a:ext cx="238125" cy="238125"/>
          </a:xfrm>
          <a:prstGeom prst="flowChartConnector">
            <a:avLst/>
          </a:prstGeom>
          <a:solidFill>
            <a:srgbClr val="99CCFF"/>
          </a:solidFill>
          <a:ln w="9525">
            <a:solidFill>
              <a:srgbClr val="FF66FF"/>
            </a:solidFill>
            <a:round/>
            <a:headEnd/>
            <a:tailEnd/>
          </a:ln>
          <a:effectLst/>
        </p:spPr>
        <p:txBody>
          <a:bodyPr wrap="none" anchor="ctr"/>
          <a:lstStyle/>
          <a:p>
            <a:endParaRPr lang="hu-HU"/>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0"/>
                                  </p:iterate>
                                  <p:childTnLst>
                                    <p:set>
                                      <p:cBhvr>
                                        <p:cTn id="6" dur="1" fill="hold">
                                          <p:stCondLst>
                                            <p:cond delay="0"/>
                                          </p:stCondLst>
                                        </p:cTn>
                                        <p:tgtEl>
                                          <p:spTgt spid="61455"/>
                                        </p:tgtEl>
                                        <p:attrNameLst>
                                          <p:attrName>style.visibility</p:attrName>
                                        </p:attrNameLst>
                                      </p:cBhvr>
                                      <p:to>
                                        <p:strVal val="visible"/>
                                      </p:to>
                                    </p:set>
                                    <p:anim calcmode="lin" valueType="num">
                                      <p:cBhvr>
                                        <p:cTn id="7" dur="75" fill="hold"/>
                                        <p:tgtEl>
                                          <p:spTgt spid="61455"/>
                                        </p:tgtEl>
                                        <p:attrNameLst>
                                          <p:attrName>ppt_w</p:attrName>
                                        </p:attrNameLst>
                                      </p:cBhvr>
                                      <p:tavLst>
                                        <p:tav tm="0">
                                          <p:val>
                                            <p:strVal val="4*#ppt_w"/>
                                          </p:val>
                                        </p:tav>
                                        <p:tav tm="100000">
                                          <p:val>
                                            <p:strVal val="#ppt_w"/>
                                          </p:val>
                                        </p:tav>
                                      </p:tavLst>
                                    </p:anim>
                                    <p:anim calcmode="lin" valueType="num">
                                      <p:cBhvr>
                                        <p:cTn id="8" dur="75" fill="hold"/>
                                        <p:tgtEl>
                                          <p:spTgt spid="61455"/>
                                        </p:tgtEl>
                                        <p:attrNameLst>
                                          <p:attrName>ppt_h</p:attrName>
                                        </p:attrNameLst>
                                      </p:cBhvr>
                                      <p:tavLst>
                                        <p:tav tm="0">
                                          <p:val>
                                            <p:strVal val="4*#ppt_h"/>
                                          </p:val>
                                        </p:tav>
                                        <p:tav tm="100000">
                                          <p:val>
                                            <p:strVal val="#ppt_h"/>
                                          </p:val>
                                        </p:tav>
                                      </p:tavLst>
                                    </p:anim>
                                  </p:childTnLst>
                                </p:cTn>
                              </p:par>
                            </p:childTnLst>
                          </p:cTn>
                        </p:par>
                        <p:par>
                          <p:cTn id="9" fill="hold">
                            <p:stCondLst>
                              <p:cond delay="1125"/>
                            </p:stCondLst>
                            <p:childTnLst>
                              <p:par>
                                <p:cTn id="10" presetID="2" presetClass="entr" presetSubtype="8" fill="hold" grpId="0" nodeType="afterEffect">
                                  <p:stCondLst>
                                    <p:cond delay="0"/>
                                  </p:stCondLst>
                                  <p:childTnLst>
                                    <p:set>
                                      <p:cBhvr>
                                        <p:cTn id="11" dur="1" fill="hold">
                                          <p:stCondLst>
                                            <p:cond delay="0"/>
                                          </p:stCondLst>
                                        </p:cTn>
                                        <p:tgtEl>
                                          <p:spTgt spid="61454"/>
                                        </p:tgtEl>
                                        <p:attrNameLst>
                                          <p:attrName>style.visibility</p:attrName>
                                        </p:attrNameLst>
                                      </p:cBhvr>
                                      <p:to>
                                        <p:strVal val="visible"/>
                                      </p:to>
                                    </p:set>
                                    <p:anim calcmode="lin" valueType="num">
                                      <p:cBhvr additive="base">
                                        <p:cTn id="12" dur="500" fill="hold"/>
                                        <p:tgtEl>
                                          <p:spTgt spid="61454"/>
                                        </p:tgtEl>
                                        <p:attrNameLst>
                                          <p:attrName>ppt_x</p:attrName>
                                        </p:attrNameLst>
                                      </p:cBhvr>
                                      <p:tavLst>
                                        <p:tav tm="0">
                                          <p:val>
                                            <p:strVal val="0-#ppt_w/2"/>
                                          </p:val>
                                        </p:tav>
                                        <p:tav tm="100000">
                                          <p:val>
                                            <p:strVal val="#ppt_x"/>
                                          </p:val>
                                        </p:tav>
                                      </p:tavLst>
                                    </p:anim>
                                    <p:anim calcmode="lin" valueType="num">
                                      <p:cBhvr additive="base">
                                        <p:cTn id="13" dur="500" fill="hold"/>
                                        <p:tgtEl>
                                          <p:spTgt spid="61454"/>
                                        </p:tgtEl>
                                        <p:attrNameLst>
                                          <p:attrName>ppt_y</p:attrName>
                                        </p:attrNameLst>
                                      </p:cBhvr>
                                      <p:tavLst>
                                        <p:tav tm="0">
                                          <p:val>
                                            <p:strVal val="#ppt_y"/>
                                          </p:val>
                                        </p:tav>
                                        <p:tav tm="100000">
                                          <p:val>
                                            <p:strVal val="#ppt_y"/>
                                          </p:val>
                                        </p:tav>
                                      </p:tavLst>
                                    </p:anim>
                                  </p:childTnLst>
                                </p:cTn>
                              </p:par>
                            </p:childTnLst>
                          </p:cTn>
                        </p:par>
                        <p:par>
                          <p:cTn id="14" fill="hold">
                            <p:stCondLst>
                              <p:cond delay="1625"/>
                            </p:stCondLst>
                            <p:childTnLst>
                              <p:par>
                                <p:cTn id="15" presetID="2" presetClass="entr" presetSubtype="8" fill="hold" grpId="0" nodeType="afterEffect">
                                  <p:stCondLst>
                                    <p:cond delay="0"/>
                                  </p:stCondLst>
                                  <p:childTnLst>
                                    <p:set>
                                      <p:cBhvr>
                                        <p:cTn id="16" dur="1" fill="hold">
                                          <p:stCondLst>
                                            <p:cond delay="0"/>
                                          </p:stCondLst>
                                        </p:cTn>
                                        <p:tgtEl>
                                          <p:spTgt spid="61456"/>
                                        </p:tgtEl>
                                        <p:attrNameLst>
                                          <p:attrName>style.visibility</p:attrName>
                                        </p:attrNameLst>
                                      </p:cBhvr>
                                      <p:to>
                                        <p:strVal val="visible"/>
                                      </p:to>
                                    </p:set>
                                    <p:anim calcmode="lin" valueType="num">
                                      <p:cBhvr additive="base">
                                        <p:cTn id="17" dur="500" fill="hold"/>
                                        <p:tgtEl>
                                          <p:spTgt spid="61456"/>
                                        </p:tgtEl>
                                        <p:attrNameLst>
                                          <p:attrName>ppt_x</p:attrName>
                                        </p:attrNameLst>
                                      </p:cBhvr>
                                      <p:tavLst>
                                        <p:tav tm="0">
                                          <p:val>
                                            <p:strVal val="0-#ppt_w/2"/>
                                          </p:val>
                                        </p:tav>
                                        <p:tav tm="100000">
                                          <p:val>
                                            <p:strVal val="#ppt_x"/>
                                          </p:val>
                                        </p:tav>
                                      </p:tavLst>
                                    </p:anim>
                                    <p:anim calcmode="lin" valueType="num">
                                      <p:cBhvr additive="base">
                                        <p:cTn id="18" dur="500" fill="hold"/>
                                        <p:tgtEl>
                                          <p:spTgt spid="61456"/>
                                        </p:tgtEl>
                                        <p:attrNameLst>
                                          <p:attrName>ppt_y</p:attrName>
                                        </p:attrNameLst>
                                      </p:cBhvr>
                                      <p:tavLst>
                                        <p:tav tm="0">
                                          <p:val>
                                            <p:strVal val="#ppt_y"/>
                                          </p:val>
                                        </p:tav>
                                        <p:tav tm="100000">
                                          <p:val>
                                            <p:strVal val="#ppt_y"/>
                                          </p:val>
                                        </p:tav>
                                      </p:tavLst>
                                    </p:anim>
                                  </p:childTnLst>
                                </p:cTn>
                              </p:par>
                            </p:childTnLst>
                          </p:cTn>
                        </p:par>
                        <p:par>
                          <p:cTn id="19" fill="hold">
                            <p:stCondLst>
                              <p:cond delay="2125"/>
                            </p:stCondLst>
                            <p:childTnLst>
                              <p:par>
                                <p:cTn id="20" presetID="2" presetClass="entr" presetSubtype="8" fill="hold" grpId="0" nodeType="afterEffect">
                                  <p:stCondLst>
                                    <p:cond delay="0"/>
                                  </p:stCondLst>
                                  <p:childTnLst>
                                    <p:set>
                                      <p:cBhvr>
                                        <p:cTn id="21" dur="1" fill="hold">
                                          <p:stCondLst>
                                            <p:cond delay="0"/>
                                          </p:stCondLst>
                                        </p:cTn>
                                        <p:tgtEl>
                                          <p:spTgt spid="61453"/>
                                        </p:tgtEl>
                                        <p:attrNameLst>
                                          <p:attrName>style.visibility</p:attrName>
                                        </p:attrNameLst>
                                      </p:cBhvr>
                                      <p:to>
                                        <p:strVal val="visible"/>
                                      </p:to>
                                    </p:set>
                                    <p:anim calcmode="lin" valueType="num">
                                      <p:cBhvr additive="base">
                                        <p:cTn id="22" dur="500" fill="hold"/>
                                        <p:tgtEl>
                                          <p:spTgt spid="61453"/>
                                        </p:tgtEl>
                                        <p:attrNameLst>
                                          <p:attrName>ppt_x</p:attrName>
                                        </p:attrNameLst>
                                      </p:cBhvr>
                                      <p:tavLst>
                                        <p:tav tm="0">
                                          <p:val>
                                            <p:strVal val="0-#ppt_w/2"/>
                                          </p:val>
                                        </p:tav>
                                        <p:tav tm="100000">
                                          <p:val>
                                            <p:strVal val="#ppt_x"/>
                                          </p:val>
                                        </p:tav>
                                      </p:tavLst>
                                    </p:anim>
                                    <p:anim calcmode="lin" valueType="num">
                                      <p:cBhvr additive="base">
                                        <p:cTn id="23" dur="500" fill="hold"/>
                                        <p:tgtEl>
                                          <p:spTgt spid="61453"/>
                                        </p:tgtEl>
                                        <p:attrNameLst>
                                          <p:attrName>ppt_y</p:attrName>
                                        </p:attrNameLst>
                                      </p:cBhvr>
                                      <p:tavLst>
                                        <p:tav tm="0">
                                          <p:val>
                                            <p:strVal val="#ppt_y"/>
                                          </p:val>
                                        </p:tav>
                                        <p:tav tm="100000">
                                          <p:val>
                                            <p:strVal val="#ppt_y"/>
                                          </p:val>
                                        </p:tav>
                                      </p:tavLst>
                                    </p:anim>
                                  </p:childTnLst>
                                </p:cTn>
                              </p:par>
                            </p:childTnLst>
                          </p:cTn>
                        </p:par>
                        <p:par>
                          <p:cTn id="24" fill="hold">
                            <p:stCondLst>
                              <p:cond delay="2625"/>
                            </p:stCondLst>
                            <p:childTnLst>
                              <p:par>
                                <p:cTn id="25" presetID="23" presetClass="entr" presetSubtype="32" fill="hold" grpId="0" nodeType="afterEffect">
                                  <p:stCondLst>
                                    <p:cond delay="0"/>
                                  </p:stCondLst>
                                  <p:childTnLst>
                                    <p:set>
                                      <p:cBhvr>
                                        <p:cTn id="26" dur="1" fill="hold">
                                          <p:stCondLst>
                                            <p:cond delay="0"/>
                                          </p:stCondLst>
                                        </p:cTn>
                                        <p:tgtEl>
                                          <p:spTgt spid="61442"/>
                                        </p:tgtEl>
                                        <p:attrNameLst>
                                          <p:attrName>style.visibility</p:attrName>
                                        </p:attrNameLst>
                                      </p:cBhvr>
                                      <p:to>
                                        <p:strVal val="visible"/>
                                      </p:to>
                                    </p:set>
                                    <p:anim calcmode="lin" valueType="num">
                                      <p:cBhvr>
                                        <p:cTn id="27" dur="500" fill="hold"/>
                                        <p:tgtEl>
                                          <p:spTgt spid="61442"/>
                                        </p:tgtEl>
                                        <p:attrNameLst>
                                          <p:attrName>ppt_w</p:attrName>
                                        </p:attrNameLst>
                                      </p:cBhvr>
                                      <p:tavLst>
                                        <p:tav tm="0">
                                          <p:val>
                                            <p:strVal val="4*#ppt_w"/>
                                          </p:val>
                                        </p:tav>
                                        <p:tav tm="100000">
                                          <p:val>
                                            <p:strVal val="#ppt_w"/>
                                          </p:val>
                                        </p:tav>
                                      </p:tavLst>
                                    </p:anim>
                                    <p:anim calcmode="lin" valueType="num">
                                      <p:cBhvr>
                                        <p:cTn id="28" dur="500" fill="hold"/>
                                        <p:tgtEl>
                                          <p:spTgt spid="61442"/>
                                        </p:tgtEl>
                                        <p:attrNameLst>
                                          <p:attrName>ppt_h</p:attrName>
                                        </p:attrNameLst>
                                      </p:cBhvr>
                                      <p:tavLst>
                                        <p:tav tm="0">
                                          <p:val>
                                            <p:strVal val="4*#ppt_h"/>
                                          </p:val>
                                        </p:tav>
                                        <p:tav tm="100000">
                                          <p:val>
                                            <p:strVal val="#ppt_h"/>
                                          </p:val>
                                        </p:tav>
                                      </p:tavLst>
                                    </p:anim>
                                  </p:childTnLst>
                                </p:cTn>
                              </p:par>
                            </p:childTnLst>
                          </p:cTn>
                        </p:par>
                        <p:par>
                          <p:cTn id="29" fill="hold">
                            <p:stCondLst>
                              <p:cond delay="3125"/>
                            </p:stCondLst>
                            <p:childTnLst>
                              <p:par>
                                <p:cTn id="30" presetID="2" presetClass="entr" presetSubtype="8" fill="hold" grpId="0" nodeType="afterEffect">
                                  <p:stCondLst>
                                    <p:cond delay="0"/>
                                  </p:stCondLst>
                                  <p:childTnLst>
                                    <p:set>
                                      <p:cBhvr>
                                        <p:cTn id="31" dur="1" fill="hold">
                                          <p:stCondLst>
                                            <p:cond delay="0"/>
                                          </p:stCondLst>
                                        </p:cTn>
                                        <p:tgtEl>
                                          <p:spTgt spid="61463"/>
                                        </p:tgtEl>
                                        <p:attrNameLst>
                                          <p:attrName>style.visibility</p:attrName>
                                        </p:attrNameLst>
                                      </p:cBhvr>
                                      <p:to>
                                        <p:strVal val="visible"/>
                                      </p:to>
                                    </p:set>
                                    <p:anim calcmode="lin" valueType="num">
                                      <p:cBhvr additive="base">
                                        <p:cTn id="32" dur="500" fill="hold"/>
                                        <p:tgtEl>
                                          <p:spTgt spid="61463"/>
                                        </p:tgtEl>
                                        <p:attrNameLst>
                                          <p:attrName>ppt_x</p:attrName>
                                        </p:attrNameLst>
                                      </p:cBhvr>
                                      <p:tavLst>
                                        <p:tav tm="0">
                                          <p:val>
                                            <p:strVal val="0-#ppt_w/2"/>
                                          </p:val>
                                        </p:tav>
                                        <p:tav tm="100000">
                                          <p:val>
                                            <p:strVal val="#ppt_x"/>
                                          </p:val>
                                        </p:tav>
                                      </p:tavLst>
                                    </p:anim>
                                    <p:anim calcmode="lin" valueType="num">
                                      <p:cBhvr additive="base">
                                        <p:cTn id="33" dur="500" fill="hold"/>
                                        <p:tgtEl>
                                          <p:spTgt spid="61463"/>
                                        </p:tgtEl>
                                        <p:attrNameLst>
                                          <p:attrName>ppt_y</p:attrName>
                                        </p:attrNameLst>
                                      </p:cBhvr>
                                      <p:tavLst>
                                        <p:tav tm="0">
                                          <p:val>
                                            <p:strVal val="#ppt_y"/>
                                          </p:val>
                                        </p:tav>
                                        <p:tav tm="100000">
                                          <p:val>
                                            <p:strVal val="#ppt_y"/>
                                          </p:val>
                                        </p:tav>
                                      </p:tavLst>
                                    </p:anim>
                                  </p:childTnLst>
                                </p:cTn>
                              </p:par>
                            </p:childTnLst>
                          </p:cTn>
                        </p:par>
                        <p:par>
                          <p:cTn id="34" fill="hold">
                            <p:stCondLst>
                              <p:cond delay="3625"/>
                            </p:stCondLst>
                            <p:childTnLst>
                              <p:par>
                                <p:cTn id="35" presetID="2" presetClass="entr" presetSubtype="8" fill="hold" grpId="0" nodeType="afterEffect">
                                  <p:stCondLst>
                                    <p:cond delay="0"/>
                                  </p:stCondLst>
                                  <p:childTnLst>
                                    <p:set>
                                      <p:cBhvr>
                                        <p:cTn id="36" dur="1" fill="hold">
                                          <p:stCondLst>
                                            <p:cond delay="0"/>
                                          </p:stCondLst>
                                        </p:cTn>
                                        <p:tgtEl>
                                          <p:spTgt spid="61462"/>
                                        </p:tgtEl>
                                        <p:attrNameLst>
                                          <p:attrName>style.visibility</p:attrName>
                                        </p:attrNameLst>
                                      </p:cBhvr>
                                      <p:to>
                                        <p:strVal val="visible"/>
                                      </p:to>
                                    </p:set>
                                    <p:anim calcmode="lin" valueType="num">
                                      <p:cBhvr additive="base">
                                        <p:cTn id="37" dur="500" fill="hold"/>
                                        <p:tgtEl>
                                          <p:spTgt spid="61462"/>
                                        </p:tgtEl>
                                        <p:attrNameLst>
                                          <p:attrName>ppt_x</p:attrName>
                                        </p:attrNameLst>
                                      </p:cBhvr>
                                      <p:tavLst>
                                        <p:tav tm="0">
                                          <p:val>
                                            <p:strVal val="0-#ppt_w/2"/>
                                          </p:val>
                                        </p:tav>
                                        <p:tav tm="100000">
                                          <p:val>
                                            <p:strVal val="#ppt_x"/>
                                          </p:val>
                                        </p:tav>
                                      </p:tavLst>
                                    </p:anim>
                                    <p:anim calcmode="lin" valueType="num">
                                      <p:cBhvr additive="base">
                                        <p:cTn id="38" dur="500" fill="hold"/>
                                        <p:tgtEl>
                                          <p:spTgt spid="61462"/>
                                        </p:tgtEl>
                                        <p:attrNameLst>
                                          <p:attrName>ppt_y</p:attrName>
                                        </p:attrNameLst>
                                      </p:cBhvr>
                                      <p:tavLst>
                                        <p:tav tm="0">
                                          <p:val>
                                            <p:strVal val="#ppt_y"/>
                                          </p:val>
                                        </p:tav>
                                        <p:tav tm="100000">
                                          <p:val>
                                            <p:strVal val="#ppt_y"/>
                                          </p:val>
                                        </p:tav>
                                      </p:tavLst>
                                    </p:anim>
                                  </p:childTnLst>
                                </p:cTn>
                              </p:par>
                            </p:childTnLst>
                          </p:cTn>
                        </p:par>
                        <p:par>
                          <p:cTn id="39" fill="hold">
                            <p:stCondLst>
                              <p:cond delay="4125"/>
                            </p:stCondLst>
                            <p:childTnLst>
                              <p:par>
                                <p:cTn id="40" presetID="2" presetClass="entr" presetSubtype="8" fill="hold" grpId="0" nodeType="afterEffect">
                                  <p:stCondLst>
                                    <p:cond delay="0"/>
                                  </p:stCondLst>
                                  <p:childTnLst>
                                    <p:set>
                                      <p:cBhvr>
                                        <p:cTn id="41" dur="1" fill="hold">
                                          <p:stCondLst>
                                            <p:cond delay="0"/>
                                          </p:stCondLst>
                                        </p:cTn>
                                        <p:tgtEl>
                                          <p:spTgt spid="61461"/>
                                        </p:tgtEl>
                                        <p:attrNameLst>
                                          <p:attrName>style.visibility</p:attrName>
                                        </p:attrNameLst>
                                      </p:cBhvr>
                                      <p:to>
                                        <p:strVal val="visible"/>
                                      </p:to>
                                    </p:set>
                                    <p:anim calcmode="lin" valueType="num">
                                      <p:cBhvr additive="base">
                                        <p:cTn id="42" dur="500" fill="hold"/>
                                        <p:tgtEl>
                                          <p:spTgt spid="61461"/>
                                        </p:tgtEl>
                                        <p:attrNameLst>
                                          <p:attrName>ppt_x</p:attrName>
                                        </p:attrNameLst>
                                      </p:cBhvr>
                                      <p:tavLst>
                                        <p:tav tm="0">
                                          <p:val>
                                            <p:strVal val="0-#ppt_w/2"/>
                                          </p:val>
                                        </p:tav>
                                        <p:tav tm="100000">
                                          <p:val>
                                            <p:strVal val="#ppt_x"/>
                                          </p:val>
                                        </p:tav>
                                      </p:tavLst>
                                    </p:anim>
                                    <p:anim calcmode="lin" valueType="num">
                                      <p:cBhvr additive="base">
                                        <p:cTn id="43" dur="500" fill="hold"/>
                                        <p:tgtEl>
                                          <p:spTgt spid="61461"/>
                                        </p:tgtEl>
                                        <p:attrNameLst>
                                          <p:attrName>ppt_y</p:attrName>
                                        </p:attrNameLst>
                                      </p:cBhvr>
                                      <p:tavLst>
                                        <p:tav tm="0">
                                          <p:val>
                                            <p:strVal val="#ppt_y"/>
                                          </p:val>
                                        </p:tav>
                                        <p:tav tm="100000">
                                          <p:val>
                                            <p:strVal val="#ppt_y"/>
                                          </p:val>
                                        </p:tav>
                                      </p:tavLst>
                                    </p:anim>
                                  </p:childTnLst>
                                </p:cTn>
                              </p:par>
                            </p:childTnLst>
                          </p:cTn>
                        </p:par>
                        <p:par>
                          <p:cTn id="44" fill="hold">
                            <p:stCondLst>
                              <p:cond delay="4625"/>
                            </p:stCondLst>
                            <p:childTnLst>
                              <p:par>
                                <p:cTn id="45" presetID="2" presetClass="entr" presetSubtype="8" fill="hold" grpId="0" nodeType="afterEffect">
                                  <p:stCondLst>
                                    <p:cond delay="0"/>
                                  </p:stCondLst>
                                  <p:childTnLst>
                                    <p:set>
                                      <p:cBhvr>
                                        <p:cTn id="46" dur="1" fill="hold">
                                          <p:stCondLst>
                                            <p:cond delay="0"/>
                                          </p:stCondLst>
                                        </p:cTn>
                                        <p:tgtEl>
                                          <p:spTgt spid="61460"/>
                                        </p:tgtEl>
                                        <p:attrNameLst>
                                          <p:attrName>style.visibility</p:attrName>
                                        </p:attrNameLst>
                                      </p:cBhvr>
                                      <p:to>
                                        <p:strVal val="visible"/>
                                      </p:to>
                                    </p:set>
                                    <p:anim calcmode="lin" valueType="num">
                                      <p:cBhvr additive="base">
                                        <p:cTn id="47" dur="500" fill="hold"/>
                                        <p:tgtEl>
                                          <p:spTgt spid="61460"/>
                                        </p:tgtEl>
                                        <p:attrNameLst>
                                          <p:attrName>ppt_x</p:attrName>
                                        </p:attrNameLst>
                                      </p:cBhvr>
                                      <p:tavLst>
                                        <p:tav tm="0">
                                          <p:val>
                                            <p:strVal val="0-#ppt_w/2"/>
                                          </p:val>
                                        </p:tav>
                                        <p:tav tm="100000">
                                          <p:val>
                                            <p:strVal val="#ppt_x"/>
                                          </p:val>
                                        </p:tav>
                                      </p:tavLst>
                                    </p:anim>
                                    <p:anim calcmode="lin" valueType="num">
                                      <p:cBhvr additive="base">
                                        <p:cTn id="48" dur="500" fill="hold"/>
                                        <p:tgtEl>
                                          <p:spTgt spid="61460"/>
                                        </p:tgtEl>
                                        <p:attrNameLst>
                                          <p:attrName>ppt_y</p:attrName>
                                        </p:attrNameLst>
                                      </p:cBhvr>
                                      <p:tavLst>
                                        <p:tav tm="0">
                                          <p:val>
                                            <p:strVal val="#ppt_y"/>
                                          </p:val>
                                        </p:tav>
                                        <p:tav tm="100000">
                                          <p:val>
                                            <p:strVal val="#ppt_y"/>
                                          </p:val>
                                        </p:tav>
                                      </p:tavLst>
                                    </p:anim>
                                  </p:childTnLst>
                                </p:cTn>
                              </p:par>
                            </p:childTnLst>
                          </p:cTn>
                        </p:par>
                        <p:par>
                          <p:cTn id="49" fill="hold">
                            <p:stCondLst>
                              <p:cond delay="5125"/>
                            </p:stCondLst>
                            <p:childTnLst>
                              <p:par>
                                <p:cTn id="50" presetID="22" presetClass="entr" presetSubtype="1" fill="hold" grpId="0" nodeType="afterEffect">
                                  <p:stCondLst>
                                    <p:cond delay="0"/>
                                  </p:stCondLst>
                                  <p:childTnLst>
                                    <p:set>
                                      <p:cBhvr>
                                        <p:cTn id="51" dur="1" fill="hold">
                                          <p:stCondLst>
                                            <p:cond delay="0"/>
                                          </p:stCondLst>
                                        </p:cTn>
                                        <p:tgtEl>
                                          <p:spTgt spid="61457"/>
                                        </p:tgtEl>
                                        <p:attrNameLst>
                                          <p:attrName>style.visibility</p:attrName>
                                        </p:attrNameLst>
                                      </p:cBhvr>
                                      <p:to>
                                        <p:strVal val="visible"/>
                                      </p:to>
                                    </p:set>
                                    <p:animEffect transition="in" filter="wipe(up)">
                                      <p:cBhvr>
                                        <p:cTn id="52" dur="500"/>
                                        <p:tgtEl>
                                          <p:spTgt spid="61457"/>
                                        </p:tgtEl>
                                      </p:cBhvr>
                                    </p:animEffect>
                                  </p:childTnLst>
                                </p:cTn>
                              </p:par>
                            </p:childTnLst>
                          </p:cTn>
                        </p:par>
                        <p:par>
                          <p:cTn id="53" fill="hold">
                            <p:stCondLst>
                              <p:cond delay="5625"/>
                            </p:stCondLst>
                            <p:childTnLst>
                              <p:par>
                                <p:cTn id="54" presetID="23" presetClass="entr" presetSubtype="288" fill="hold" grpId="0" nodeType="afterEffect">
                                  <p:stCondLst>
                                    <p:cond delay="0"/>
                                  </p:stCondLst>
                                  <p:childTnLst>
                                    <p:set>
                                      <p:cBhvr>
                                        <p:cTn id="55" dur="1" fill="hold">
                                          <p:stCondLst>
                                            <p:cond delay="0"/>
                                          </p:stCondLst>
                                        </p:cTn>
                                        <p:tgtEl>
                                          <p:spTgt spid="61458"/>
                                        </p:tgtEl>
                                        <p:attrNameLst>
                                          <p:attrName>style.visibility</p:attrName>
                                        </p:attrNameLst>
                                      </p:cBhvr>
                                      <p:to>
                                        <p:strVal val="visible"/>
                                      </p:to>
                                    </p:set>
                                    <p:anim calcmode="lin" valueType="num">
                                      <p:cBhvr>
                                        <p:cTn id="56" dur="500" fill="hold"/>
                                        <p:tgtEl>
                                          <p:spTgt spid="61458"/>
                                        </p:tgtEl>
                                        <p:attrNameLst>
                                          <p:attrName>ppt_w</p:attrName>
                                        </p:attrNameLst>
                                      </p:cBhvr>
                                      <p:tavLst>
                                        <p:tav tm="0">
                                          <p:val>
                                            <p:strVal val="4/3*#ppt_w"/>
                                          </p:val>
                                        </p:tav>
                                        <p:tav tm="100000">
                                          <p:val>
                                            <p:strVal val="#ppt_w"/>
                                          </p:val>
                                        </p:tav>
                                      </p:tavLst>
                                    </p:anim>
                                    <p:anim calcmode="lin" valueType="num">
                                      <p:cBhvr>
                                        <p:cTn id="57" dur="500" fill="hold"/>
                                        <p:tgtEl>
                                          <p:spTgt spid="61458"/>
                                        </p:tgtEl>
                                        <p:attrNameLst>
                                          <p:attrName>ppt_h</p:attrName>
                                        </p:attrNameLst>
                                      </p:cBhvr>
                                      <p:tavLst>
                                        <p:tav tm="0">
                                          <p:val>
                                            <p:strVal val="4/3*#ppt_h"/>
                                          </p:val>
                                        </p:tav>
                                        <p:tav tm="100000">
                                          <p:val>
                                            <p:strVal val="#ppt_h"/>
                                          </p:val>
                                        </p:tav>
                                      </p:tavLst>
                                    </p:anim>
                                  </p:childTnLst>
                                </p:cTn>
                              </p:par>
                            </p:childTnLst>
                          </p:cTn>
                        </p:par>
                        <p:par>
                          <p:cTn id="58" fill="hold">
                            <p:stCondLst>
                              <p:cond delay="6125"/>
                            </p:stCondLst>
                            <p:childTnLst>
                              <p:par>
                                <p:cTn id="59" presetID="23" presetClass="entr" presetSubtype="288" fill="hold" grpId="0" nodeType="afterEffect">
                                  <p:stCondLst>
                                    <p:cond delay="0"/>
                                  </p:stCondLst>
                                  <p:childTnLst>
                                    <p:set>
                                      <p:cBhvr>
                                        <p:cTn id="60" dur="1" fill="hold">
                                          <p:stCondLst>
                                            <p:cond delay="0"/>
                                          </p:stCondLst>
                                        </p:cTn>
                                        <p:tgtEl>
                                          <p:spTgt spid="61449"/>
                                        </p:tgtEl>
                                        <p:attrNameLst>
                                          <p:attrName>style.visibility</p:attrName>
                                        </p:attrNameLst>
                                      </p:cBhvr>
                                      <p:to>
                                        <p:strVal val="visible"/>
                                      </p:to>
                                    </p:set>
                                    <p:anim calcmode="lin" valueType="num">
                                      <p:cBhvr>
                                        <p:cTn id="61" dur="500" fill="hold"/>
                                        <p:tgtEl>
                                          <p:spTgt spid="61449"/>
                                        </p:tgtEl>
                                        <p:attrNameLst>
                                          <p:attrName>ppt_w</p:attrName>
                                        </p:attrNameLst>
                                      </p:cBhvr>
                                      <p:tavLst>
                                        <p:tav tm="0">
                                          <p:val>
                                            <p:strVal val="4/3*#ppt_w"/>
                                          </p:val>
                                        </p:tav>
                                        <p:tav tm="100000">
                                          <p:val>
                                            <p:strVal val="#ppt_w"/>
                                          </p:val>
                                        </p:tav>
                                      </p:tavLst>
                                    </p:anim>
                                    <p:anim calcmode="lin" valueType="num">
                                      <p:cBhvr>
                                        <p:cTn id="62" dur="500" fill="hold"/>
                                        <p:tgtEl>
                                          <p:spTgt spid="61449"/>
                                        </p:tgtEl>
                                        <p:attrNameLst>
                                          <p:attrName>ppt_h</p:attrName>
                                        </p:attrNameLst>
                                      </p:cBhvr>
                                      <p:tavLst>
                                        <p:tav tm="0">
                                          <p:val>
                                            <p:strVal val="4/3*#ppt_h"/>
                                          </p:val>
                                        </p:tav>
                                        <p:tav tm="100000">
                                          <p:val>
                                            <p:strVal val="#ppt_h"/>
                                          </p:val>
                                        </p:tav>
                                      </p:tavLst>
                                    </p:anim>
                                  </p:childTnLst>
                                </p:cTn>
                              </p:par>
                            </p:childTnLst>
                          </p:cTn>
                        </p:par>
                        <p:par>
                          <p:cTn id="63" fill="hold">
                            <p:stCondLst>
                              <p:cond delay="6625"/>
                            </p:stCondLst>
                            <p:childTnLst>
                              <p:par>
                                <p:cTn id="64" presetID="23" presetClass="entr" presetSubtype="288" fill="hold" grpId="0" nodeType="afterEffect">
                                  <p:stCondLst>
                                    <p:cond delay="0"/>
                                  </p:stCondLst>
                                  <p:childTnLst>
                                    <p:set>
                                      <p:cBhvr>
                                        <p:cTn id="65" dur="1" fill="hold">
                                          <p:stCondLst>
                                            <p:cond delay="0"/>
                                          </p:stCondLst>
                                        </p:cTn>
                                        <p:tgtEl>
                                          <p:spTgt spid="61446"/>
                                        </p:tgtEl>
                                        <p:attrNameLst>
                                          <p:attrName>style.visibility</p:attrName>
                                        </p:attrNameLst>
                                      </p:cBhvr>
                                      <p:to>
                                        <p:strVal val="visible"/>
                                      </p:to>
                                    </p:set>
                                    <p:anim calcmode="lin" valueType="num">
                                      <p:cBhvr>
                                        <p:cTn id="66" dur="500" fill="hold"/>
                                        <p:tgtEl>
                                          <p:spTgt spid="61446"/>
                                        </p:tgtEl>
                                        <p:attrNameLst>
                                          <p:attrName>ppt_w</p:attrName>
                                        </p:attrNameLst>
                                      </p:cBhvr>
                                      <p:tavLst>
                                        <p:tav tm="0">
                                          <p:val>
                                            <p:strVal val="4/3*#ppt_w"/>
                                          </p:val>
                                        </p:tav>
                                        <p:tav tm="100000">
                                          <p:val>
                                            <p:strVal val="#ppt_w"/>
                                          </p:val>
                                        </p:tav>
                                      </p:tavLst>
                                    </p:anim>
                                    <p:anim calcmode="lin" valueType="num">
                                      <p:cBhvr>
                                        <p:cTn id="67" dur="500" fill="hold"/>
                                        <p:tgtEl>
                                          <p:spTgt spid="61446"/>
                                        </p:tgtEl>
                                        <p:attrNameLst>
                                          <p:attrName>ppt_h</p:attrName>
                                        </p:attrNameLst>
                                      </p:cBhvr>
                                      <p:tavLst>
                                        <p:tav tm="0">
                                          <p:val>
                                            <p:strVal val="4/3*#ppt_h"/>
                                          </p:val>
                                        </p:tav>
                                        <p:tav tm="100000">
                                          <p:val>
                                            <p:strVal val="#ppt_h"/>
                                          </p:val>
                                        </p:tav>
                                      </p:tavLst>
                                    </p:anim>
                                  </p:childTnLst>
                                </p:cTn>
                              </p:par>
                            </p:childTnLst>
                          </p:cTn>
                        </p:par>
                        <p:par>
                          <p:cTn id="68" fill="hold">
                            <p:stCondLst>
                              <p:cond delay="7125"/>
                            </p:stCondLst>
                            <p:childTnLst>
                              <p:par>
                                <p:cTn id="69" presetID="23" presetClass="entr" presetSubtype="288" fill="hold" grpId="0" nodeType="afterEffect">
                                  <p:stCondLst>
                                    <p:cond delay="0"/>
                                  </p:stCondLst>
                                  <p:childTnLst>
                                    <p:set>
                                      <p:cBhvr>
                                        <p:cTn id="70" dur="1" fill="hold">
                                          <p:stCondLst>
                                            <p:cond delay="0"/>
                                          </p:stCondLst>
                                        </p:cTn>
                                        <p:tgtEl>
                                          <p:spTgt spid="61452"/>
                                        </p:tgtEl>
                                        <p:attrNameLst>
                                          <p:attrName>style.visibility</p:attrName>
                                        </p:attrNameLst>
                                      </p:cBhvr>
                                      <p:to>
                                        <p:strVal val="visible"/>
                                      </p:to>
                                    </p:set>
                                    <p:anim calcmode="lin" valueType="num">
                                      <p:cBhvr>
                                        <p:cTn id="71" dur="500" fill="hold"/>
                                        <p:tgtEl>
                                          <p:spTgt spid="61452"/>
                                        </p:tgtEl>
                                        <p:attrNameLst>
                                          <p:attrName>ppt_w</p:attrName>
                                        </p:attrNameLst>
                                      </p:cBhvr>
                                      <p:tavLst>
                                        <p:tav tm="0">
                                          <p:val>
                                            <p:strVal val="4/3*#ppt_w"/>
                                          </p:val>
                                        </p:tav>
                                        <p:tav tm="100000">
                                          <p:val>
                                            <p:strVal val="#ppt_w"/>
                                          </p:val>
                                        </p:tav>
                                      </p:tavLst>
                                    </p:anim>
                                    <p:anim calcmode="lin" valueType="num">
                                      <p:cBhvr>
                                        <p:cTn id="72" dur="500" fill="hold"/>
                                        <p:tgtEl>
                                          <p:spTgt spid="61452"/>
                                        </p:tgtEl>
                                        <p:attrNameLst>
                                          <p:attrName>ppt_h</p:attrName>
                                        </p:attrNameLst>
                                      </p:cBhvr>
                                      <p:tavLst>
                                        <p:tav tm="0">
                                          <p:val>
                                            <p:strVal val="4/3*#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23" presetClass="entr" presetSubtype="288" fill="hold" grpId="0" nodeType="clickEffect">
                                  <p:stCondLst>
                                    <p:cond delay="0"/>
                                  </p:stCondLst>
                                  <p:childTnLst>
                                    <p:set>
                                      <p:cBhvr>
                                        <p:cTn id="76" dur="1" fill="hold">
                                          <p:stCondLst>
                                            <p:cond delay="0"/>
                                          </p:stCondLst>
                                        </p:cTn>
                                        <p:tgtEl>
                                          <p:spTgt spid="61448"/>
                                        </p:tgtEl>
                                        <p:attrNameLst>
                                          <p:attrName>style.visibility</p:attrName>
                                        </p:attrNameLst>
                                      </p:cBhvr>
                                      <p:to>
                                        <p:strVal val="visible"/>
                                      </p:to>
                                    </p:set>
                                    <p:anim calcmode="lin" valueType="num">
                                      <p:cBhvr>
                                        <p:cTn id="77" dur="500" fill="hold"/>
                                        <p:tgtEl>
                                          <p:spTgt spid="61448"/>
                                        </p:tgtEl>
                                        <p:attrNameLst>
                                          <p:attrName>ppt_w</p:attrName>
                                        </p:attrNameLst>
                                      </p:cBhvr>
                                      <p:tavLst>
                                        <p:tav tm="0">
                                          <p:val>
                                            <p:strVal val="4/3*#ppt_w"/>
                                          </p:val>
                                        </p:tav>
                                        <p:tav tm="100000">
                                          <p:val>
                                            <p:strVal val="#ppt_w"/>
                                          </p:val>
                                        </p:tav>
                                      </p:tavLst>
                                    </p:anim>
                                    <p:anim calcmode="lin" valueType="num">
                                      <p:cBhvr>
                                        <p:cTn id="78" dur="500" fill="hold"/>
                                        <p:tgtEl>
                                          <p:spTgt spid="61448"/>
                                        </p:tgtEl>
                                        <p:attrNameLst>
                                          <p:attrName>ppt_h</p:attrName>
                                        </p:attrNameLst>
                                      </p:cBhvr>
                                      <p:tavLst>
                                        <p:tav tm="0">
                                          <p:val>
                                            <p:strVal val="4/3*#ppt_h"/>
                                          </p:val>
                                        </p:tav>
                                        <p:tav tm="100000">
                                          <p:val>
                                            <p:strVal val="#ppt_h"/>
                                          </p:val>
                                        </p:tav>
                                      </p:tavLst>
                                    </p:anim>
                                  </p:childTnLst>
                                </p:cTn>
                              </p:par>
                            </p:childTnLst>
                          </p:cTn>
                        </p:par>
                        <p:par>
                          <p:cTn id="79" fill="hold">
                            <p:stCondLst>
                              <p:cond delay="500"/>
                            </p:stCondLst>
                            <p:childTnLst>
                              <p:par>
                                <p:cTn id="80" presetID="23" presetClass="entr" presetSubtype="288" fill="hold" grpId="0" nodeType="afterEffect">
                                  <p:stCondLst>
                                    <p:cond delay="0"/>
                                  </p:stCondLst>
                                  <p:childTnLst>
                                    <p:set>
                                      <p:cBhvr>
                                        <p:cTn id="81" dur="1" fill="hold">
                                          <p:stCondLst>
                                            <p:cond delay="0"/>
                                          </p:stCondLst>
                                        </p:cTn>
                                        <p:tgtEl>
                                          <p:spTgt spid="61445"/>
                                        </p:tgtEl>
                                        <p:attrNameLst>
                                          <p:attrName>style.visibility</p:attrName>
                                        </p:attrNameLst>
                                      </p:cBhvr>
                                      <p:to>
                                        <p:strVal val="visible"/>
                                      </p:to>
                                    </p:set>
                                    <p:anim calcmode="lin" valueType="num">
                                      <p:cBhvr>
                                        <p:cTn id="82" dur="500" fill="hold"/>
                                        <p:tgtEl>
                                          <p:spTgt spid="61445"/>
                                        </p:tgtEl>
                                        <p:attrNameLst>
                                          <p:attrName>ppt_w</p:attrName>
                                        </p:attrNameLst>
                                      </p:cBhvr>
                                      <p:tavLst>
                                        <p:tav tm="0">
                                          <p:val>
                                            <p:strVal val="4/3*#ppt_w"/>
                                          </p:val>
                                        </p:tav>
                                        <p:tav tm="100000">
                                          <p:val>
                                            <p:strVal val="#ppt_w"/>
                                          </p:val>
                                        </p:tav>
                                      </p:tavLst>
                                    </p:anim>
                                    <p:anim calcmode="lin" valueType="num">
                                      <p:cBhvr>
                                        <p:cTn id="83" dur="500" fill="hold"/>
                                        <p:tgtEl>
                                          <p:spTgt spid="61445"/>
                                        </p:tgtEl>
                                        <p:attrNameLst>
                                          <p:attrName>ppt_h</p:attrName>
                                        </p:attrNameLst>
                                      </p:cBhvr>
                                      <p:tavLst>
                                        <p:tav tm="0">
                                          <p:val>
                                            <p:strVal val="4/3*#ppt_h"/>
                                          </p:val>
                                        </p:tav>
                                        <p:tav tm="100000">
                                          <p:val>
                                            <p:strVal val="#ppt_h"/>
                                          </p:val>
                                        </p:tav>
                                      </p:tavLst>
                                    </p:anim>
                                  </p:childTnLst>
                                </p:cTn>
                              </p:par>
                            </p:childTnLst>
                          </p:cTn>
                        </p:par>
                        <p:par>
                          <p:cTn id="84" fill="hold">
                            <p:stCondLst>
                              <p:cond delay="1000"/>
                            </p:stCondLst>
                            <p:childTnLst>
                              <p:par>
                                <p:cTn id="85" presetID="16" presetClass="entr" presetSubtype="42" fill="hold" nodeType="afterEffect">
                                  <p:stCondLst>
                                    <p:cond delay="0"/>
                                  </p:stCondLst>
                                  <p:childTnLst>
                                    <p:set>
                                      <p:cBhvr>
                                        <p:cTn id="86" dur="1" fill="hold">
                                          <p:stCondLst>
                                            <p:cond delay="0"/>
                                          </p:stCondLst>
                                        </p:cTn>
                                        <p:tgtEl>
                                          <p:spTgt spid="61444"/>
                                        </p:tgtEl>
                                        <p:attrNameLst>
                                          <p:attrName>style.visibility</p:attrName>
                                        </p:attrNameLst>
                                      </p:cBhvr>
                                      <p:to>
                                        <p:strVal val="visible"/>
                                      </p:to>
                                    </p:set>
                                    <p:animEffect transition="in" filter="barn(outHorizontal)">
                                      <p:cBhvr>
                                        <p:cTn id="87" dur="500"/>
                                        <p:tgtEl>
                                          <p:spTgt spid="61444"/>
                                        </p:tgtEl>
                                      </p:cBhvr>
                                    </p:animEffect>
                                  </p:childTnLst>
                                </p:cTn>
                              </p:par>
                            </p:childTnLst>
                          </p:cTn>
                        </p:par>
                        <p:par>
                          <p:cTn id="88" fill="hold">
                            <p:stCondLst>
                              <p:cond delay="1500"/>
                            </p:stCondLst>
                            <p:childTnLst>
                              <p:par>
                                <p:cTn id="89" presetID="16" presetClass="entr" presetSubtype="42" fill="hold" nodeType="afterEffect">
                                  <p:stCondLst>
                                    <p:cond delay="0"/>
                                  </p:stCondLst>
                                  <p:childTnLst>
                                    <p:set>
                                      <p:cBhvr>
                                        <p:cTn id="90" dur="1" fill="hold">
                                          <p:stCondLst>
                                            <p:cond delay="0"/>
                                          </p:stCondLst>
                                        </p:cTn>
                                        <p:tgtEl>
                                          <p:spTgt spid="61451"/>
                                        </p:tgtEl>
                                        <p:attrNameLst>
                                          <p:attrName>style.visibility</p:attrName>
                                        </p:attrNameLst>
                                      </p:cBhvr>
                                      <p:to>
                                        <p:strVal val="visible"/>
                                      </p:to>
                                    </p:set>
                                    <p:animEffect transition="in" filter="barn(outHorizontal)">
                                      <p:cBhvr>
                                        <p:cTn id="91" dur="500"/>
                                        <p:tgtEl>
                                          <p:spTgt spid="61451"/>
                                        </p:tgtEl>
                                      </p:cBhvr>
                                    </p:animEffect>
                                  </p:childTnLst>
                                </p:cTn>
                              </p:par>
                            </p:childTnLst>
                          </p:cTn>
                        </p:par>
                        <p:par>
                          <p:cTn id="92" fill="hold">
                            <p:stCondLst>
                              <p:cond delay="2000"/>
                            </p:stCondLst>
                            <p:childTnLst>
                              <p:par>
                                <p:cTn id="93" presetID="23" presetClass="entr" presetSubtype="16" fill="hold" grpId="0" nodeType="afterEffect">
                                  <p:stCondLst>
                                    <p:cond delay="0"/>
                                  </p:stCondLst>
                                  <p:childTnLst>
                                    <p:set>
                                      <p:cBhvr>
                                        <p:cTn id="94" dur="1" fill="hold">
                                          <p:stCondLst>
                                            <p:cond delay="0"/>
                                          </p:stCondLst>
                                        </p:cTn>
                                        <p:tgtEl>
                                          <p:spTgt spid="61459"/>
                                        </p:tgtEl>
                                        <p:attrNameLst>
                                          <p:attrName>style.visibility</p:attrName>
                                        </p:attrNameLst>
                                      </p:cBhvr>
                                      <p:to>
                                        <p:strVal val="visible"/>
                                      </p:to>
                                    </p:set>
                                    <p:anim calcmode="lin" valueType="num">
                                      <p:cBhvr>
                                        <p:cTn id="95" dur="500" fill="hold"/>
                                        <p:tgtEl>
                                          <p:spTgt spid="61459"/>
                                        </p:tgtEl>
                                        <p:attrNameLst>
                                          <p:attrName>ppt_w</p:attrName>
                                        </p:attrNameLst>
                                      </p:cBhvr>
                                      <p:tavLst>
                                        <p:tav tm="0">
                                          <p:val>
                                            <p:fltVal val="0"/>
                                          </p:val>
                                        </p:tav>
                                        <p:tav tm="100000">
                                          <p:val>
                                            <p:strVal val="#ppt_w"/>
                                          </p:val>
                                        </p:tav>
                                      </p:tavLst>
                                    </p:anim>
                                    <p:anim calcmode="lin" valueType="num">
                                      <p:cBhvr>
                                        <p:cTn id="96" dur="500" fill="hold"/>
                                        <p:tgtEl>
                                          <p:spTgt spid="61459"/>
                                        </p:tgtEl>
                                        <p:attrNameLst>
                                          <p:attrName>ppt_h</p:attrName>
                                        </p:attrNameLst>
                                      </p:cBhvr>
                                      <p:tavLst>
                                        <p:tav tm="0">
                                          <p:val>
                                            <p:fltVal val="0"/>
                                          </p:val>
                                        </p:tav>
                                        <p:tav tm="100000">
                                          <p:val>
                                            <p:strVal val="#ppt_h"/>
                                          </p:val>
                                        </p:tav>
                                      </p:tavLst>
                                    </p:anim>
                                  </p:childTnLst>
                                </p:cTn>
                              </p:par>
                            </p:childTnLst>
                          </p:cTn>
                        </p:par>
                        <p:par>
                          <p:cTn id="97" fill="hold">
                            <p:stCondLst>
                              <p:cond delay="2500"/>
                            </p:stCondLst>
                            <p:childTnLst>
                              <p:par>
                                <p:cTn id="98" presetID="23" presetClass="entr" presetSubtype="32" fill="hold" grpId="0" nodeType="afterEffect">
                                  <p:stCondLst>
                                    <p:cond delay="0"/>
                                  </p:stCondLst>
                                  <p:iterate type="lt">
                                    <p:tmPct val="100000"/>
                                  </p:iterate>
                                  <p:childTnLst>
                                    <p:set>
                                      <p:cBhvr>
                                        <p:cTn id="99" dur="1" fill="hold">
                                          <p:stCondLst>
                                            <p:cond delay="0"/>
                                          </p:stCondLst>
                                        </p:cTn>
                                        <p:tgtEl>
                                          <p:spTgt spid="61464"/>
                                        </p:tgtEl>
                                        <p:attrNameLst>
                                          <p:attrName>style.visibility</p:attrName>
                                        </p:attrNameLst>
                                      </p:cBhvr>
                                      <p:to>
                                        <p:strVal val="visible"/>
                                      </p:to>
                                    </p:set>
                                    <p:anim calcmode="lin" valueType="num">
                                      <p:cBhvr>
                                        <p:cTn id="100" dur="75" fill="hold"/>
                                        <p:tgtEl>
                                          <p:spTgt spid="61464"/>
                                        </p:tgtEl>
                                        <p:attrNameLst>
                                          <p:attrName>ppt_w</p:attrName>
                                        </p:attrNameLst>
                                      </p:cBhvr>
                                      <p:tavLst>
                                        <p:tav tm="0">
                                          <p:val>
                                            <p:strVal val="4*#ppt_w"/>
                                          </p:val>
                                        </p:tav>
                                        <p:tav tm="100000">
                                          <p:val>
                                            <p:strVal val="#ppt_w"/>
                                          </p:val>
                                        </p:tav>
                                      </p:tavLst>
                                    </p:anim>
                                    <p:anim calcmode="lin" valueType="num">
                                      <p:cBhvr>
                                        <p:cTn id="101" dur="75" fill="hold"/>
                                        <p:tgtEl>
                                          <p:spTgt spid="61464"/>
                                        </p:tgtEl>
                                        <p:attrNameLst>
                                          <p:attrName>ppt_h</p:attrName>
                                        </p:attrNameLst>
                                      </p:cBhvr>
                                      <p:tavLst>
                                        <p:tav tm="0">
                                          <p:val>
                                            <p:strVal val="4*#ppt_h"/>
                                          </p:val>
                                        </p:tav>
                                        <p:tav tm="100000">
                                          <p:val>
                                            <p:strVal val="#ppt_h"/>
                                          </p:val>
                                        </p:tav>
                                      </p:tavLst>
                                    </p:anim>
                                  </p:childTnLst>
                                </p:cTn>
                              </p:par>
                            </p:childTnLst>
                          </p:cTn>
                        </p:par>
                      </p:childTnLst>
                    </p:cTn>
                  </p:par>
                  <p:par>
                    <p:cTn id="102" fill="hold">
                      <p:stCondLst>
                        <p:cond delay="indefinite"/>
                      </p:stCondLst>
                      <p:childTnLst>
                        <p:par>
                          <p:cTn id="103" fill="hold">
                            <p:stCondLst>
                              <p:cond delay="0"/>
                            </p:stCondLst>
                            <p:childTnLst>
                              <p:par>
                                <p:cTn id="104" presetID="12" presetClass="entr" presetSubtype="2" fill="hold" grpId="0" nodeType="clickEffect">
                                  <p:stCondLst>
                                    <p:cond delay="0"/>
                                  </p:stCondLst>
                                  <p:childTnLst>
                                    <p:set>
                                      <p:cBhvr>
                                        <p:cTn id="105" dur="1" fill="hold">
                                          <p:stCondLst>
                                            <p:cond delay="0"/>
                                          </p:stCondLst>
                                        </p:cTn>
                                        <p:tgtEl>
                                          <p:spTgt spid="61447"/>
                                        </p:tgtEl>
                                        <p:attrNameLst>
                                          <p:attrName>style.visibility</p:attrName>
                                        </p:attrNameLst>
                                      </p:cBhvr>
                                      <p:to>
                                        <p:strVal val="visible"/>
                                      </p:to>
                                    </p:set>
                                    <p:animEffect transition="in" filter="slide(fromRight)">
                                      <p:cBhvr>
                                        <p:cTn id="106" dur="500"/>
                                        <p:tgtEl>
                                          <p:spTgt spid="61447"/>
                                        </p:tgtEl>
                                      </p:cBhvr>
                                    </p:animEffect>
                                  </p:childTnLst>
                                </p:cTn>
                              </p:par>
                            </p:childTnLst>
                          </p:cTn>
                        </p:par>
                        <p:par>
                          <p:cTn id="107" fill="hold">
                            <p:stCondLst>
                              <p:cond delay="500"/>
                            </p:stCondLst>
                            <p:childTnLst>
                              <p:par>
                                <p:cTn id="108" presetID="12" presetClass="entr" presetSubtype="2" fill="hold" grpId="0" nodeType="afterEffect">
                                  <p:stCondLst>
                                    <p:cond delay="0"/>
                                  </p:stCondLst>
                                  <p:childTnLst>
                                    <p:set>
                                      <p:cBhvr>
                                        <p:cTn id="109" dur="1" fill="hold">
                                          <p:stCondLst>
                                            <p:cond delay="0"/>
                                          </p:stCondLst>
                                        </p:cTn>
                                        <p:tgtEl>
                                          <p:spTgt spid="61465"/>
                                        </p:tgtEl>
                                        <p:attrNameLst>
                                          <p:attrName>style.visibility</p:attrName>
                                        </p:attrNameLst>
                                      </p:cBhvr>
                                      <p:to>
                                        <p:strVal val="visible"/>
                                      </p:to>
                                    </p:set>
                                    <p:animEffect transition="in" filter="slide(fromRight)">
                                      <p:cBhvr>
                                        <p:cTn id="110" dur="500"/>
                                        <p:tgtEl>
                                          <p:spTgt spid="61465"/>
                                        </p:tgtEl>
                                      </p:cBhvr>
                                    </p:animEffect>
                                  </p:childTnLst>
                                </p:cTn>
                              </p:par>
                            </p:childTnLst>
                          </p:cTn>
                        </p:par>
                        <p:par>
                          <p:cTn id="111" fill="hold">
                            <p:stCondLst>
                              <p:cond delay="1000"/>
                            </p:stCondLst>
                            <p:childTnLst>
                              <p:par>
                                <p:cTn id="112" presetID="23" presetClass="entr" presetSubtype="16" fill="hold" grpId="0" nodeType="afterEffect">
                                  <p:stCondLst>
                                    <p:cond delay="0"/>
                                  </p:stCondLst>
                                  <p:childTnLst>
                                    <p:set>
                                      <p:cBhvr>
                                        <p:cTn id="113" dur="1" fill="hold">
                                          <p:stCondLst>
                                            <p:cond delay="0"/>
                                          </p:stCondLst>
                                        </p:cTn>
                                        <p:tgtEl>
                                          <p:spTgt spid="61468"/>
                                        </p:tgtEl>
                                        <p:attrNameLst>
                                          <p:attrName>style.visibility</p:attrName>
                                        </p:attrNameLst>
                                      </p:cBhvr>
                                      <p:to>
                                        <p:strVal val="visible"/>
                                      </p:to>
                                    </p:set>
                                    <p:anim calcmode="lin" valueType="num">
                                      <p:cBhvr>
                                        <p:cTn id="114" dur="500" fill="hold"/>
                                        <p:tgtEl>
                                          <p:spTgt spid="61468"/>
                                        </p:tgtEl>
                                        <p:attrNameLst>
                                          <p:attrName>ppt_w</p:attrName>
                                        </p:attrNameLst>
                                      </p:cBhvr>
                                      <p:tavLst>
                                        <p:tav tm="0">
                                          <p:val>
                                            <p:fltVal val="0"/>
                                          </p:val>
                                        </p:tav>
                                        <p:tav tm="100000">
                                          <p:val>
                                            <p:strVal val="#ppt_w"/>
                                          </p:val>
                                        </p:tav>
                                      </p:tavLst>
                                    </p:anim>
                                    <p:anim calcmode="lin" valueType="num">
                                      <p:cBhvr>
                                        <p:cTn id="115" dur="500" fill="hold"/>
                                        <p:tgtEl>
                                          <p:spTgt spid="61468"/>
                                        </p:tgtEl>
                                        <p:attrNameLst>
                                          <p:attrName>ppt_h</p:attrName>
                                        </p:attrNameLst>
                                      </p:cBhvr>
                                      <p:tavLst>
                                        <p:tav tm="0">
                                          <p:val>
                                            <p:fltVal val="0"/>
                                          </p:val>
                                        </p:tav>
                                        <p:tav tm="100000">
                                          <p:val>
                                            <p:strVal val="#ppt_h"/>
                                          </p:val>
                                        </p:tav>
                                      </p:tavLst>
                                    </p:anim>
                                  </p:childTnLst>
                                </p:cTn>
                              </p:par>
                            </p:childTnLst>
                          </p:cTn>
                        </p:par>
                        <p:par>
                          <p:cTn id="116" fill="hold">
                            <p:stCondLst>
                              <p:cond delay="1500"/>
                            </p:stCondLst>
                            <p:childTnLst>
                              <p:par>
                                <p:cTn id="117" presetID="12" presetClass="entr" presetSubtype="2" fill="hold" grpId="0" nodeType="afterEffect">
                                  <p:stCondLst>
                                    <p:cond delay="0"/>
                                  </p:stCondLst>
                                  <p:childTnLst>
                                    <p:set>
                                      <p:cBhvr>
                                        <p:cTn id="118" dur="1" fill="hold">
                                          <p:stCondLst>
                                            <p:cond delay="0"/>
                                          </p:stCondLst>
                                        </p:cTn>
                                        <p:tgtEl>
                                          <p:spTgt spid="61467"/>
                                        </p:tgtEl>
                                        <p:attrNameLst>
                                          <p:attrName>style.visibility</p:attrName>
                                        </p:attrNameLst>
                                      </p:cBhvr>
                                      <p:to>
                                        <p:strVal val="visible"/>
                                      </p:to>
                                    </p:set>
                                    <p:animEffect transition="in" filter="slide(fromRight)">
                                      <p:cBhvr>
                                        <p:cTn id="119" dur="500"/>
                                        <p:tgtEl>
                                          <p:spTgt spid="61467"/>
                                        </p:tgtEl>
                                      </p:cBhvr>
                                    </p:animEffect>
                                  </p:childTnLst>
                                  <p:subTnLst>
                                    <p:set>
                                      <p:cBhvr override="childStyle">
                                        <p:cTn dur="1" fill="hold" display="0" masterRel="nextClick" afterEffect="1"/>
                                        <p:tgtEl>
                                          <p:spTgt spid="61467"/>
                                        </p:tgtEl>
                                        <p:attrNameLst>
                                          <p:attrName>style.visibility</p:attrName>
                                        </p:attrNameLst>
                                      </p:cBhvr>
                                      <p:to>
                                        <p:strVal val="hidden"/>
                                      </p:to>
                                    </p:set>
                                  </p:subTnLst>
                                </p:cTn>
                              </p:par>
                            </p:childTnLst>
                          </p:cTn>
                        </p:par>
                        <p:par>
                          <p:cTn id="120" fill="hold">
                            <p:stCondLst>
                              <p:cond delay="2000"/>
                            </p:stCondLst>
                            <p:childTnLst>
                              <p:par>
                                <p:cTn id="121" presetID="12" presetClass="entr" presetSubtype="2" fill="hold" grpId="0" nodeType="afterEffect">
                                  <p:stCondLst>
                                    <p:cond delay="600"/>
                                  </p:stCondLst>
                                  <p:childTnLst>
                                    <p:set>
                                      <p:cBhvr>
                                        <p:cTn id="122" dur="1" fill="hold">
                                          <p:stCondLst>
                                            <p:cond delay="0"/>
                                          </p:stCondLst>
                                        </p:cTn>
                                        <p:tgtEl>
                                          <p:spTgt spid="61450"/>
                                        </p:tgtEl>
                                        <p:attrNameLst>
                                          <p:attrName>style.visibility</p:attrName>
                                        </p:attrNameLst>
                                      </p:cBhvr>
                                      <p:to>
                                        <p:strVal val="visible"/>
                                      </p:to>
                                    </p:set>
                                    <p:animEffect transition="in" filter="slide(fromRight)">
                                      <p:cBhvr>
                                        <p:cTn id="123" dur="500"/>
                                        <p:tgtEl>
                                          <p:spTgt spid="61450"/>
                                        </p:tgtEl>
                                      </p:cBhvr>
                                    </p:animEffect>
                                  </p:childTnLst>
                                </p:cTn>
                              </p:par>
                            </p:childTnLst>
                          </p:cTn>
                        </p:par>
                        <p:par>
                          <p:cTn id="124" fill="hold">
                            <p:stCondLst>
                              <p:cond delay="3100"/>
                            </p:stCondLst>
                            <p:childTnLst>
                              <p:par>
                                <p:cTn id="125" presetID="12" presetClass="entr" presetSubtype="2" fill="hold" grpId="0" nodeType="afterEffect">
                                  <p:stCondLst>
                                    <p:cond delay="0"/>
                                  </p:stCondLst>
                                  <p:childTnLst>
                                    <p:set>
                                      <p:cBhvr>
                                        <p:cTn id="126" dur="1" fill="hold">
                                          <p:stCondLst>
                                            <p:cond delay="0"/>
                                          </p:stCondLst>
                                        </p:cTn>
                                        <p:tgtEl>
                                          <p:spTgt spid="61466"/>
                                        </p:tgtEl>
                                        <p:attrNameLst>
                                          <p:attrName>style.visibility</p:attrName>
                                        </p:attrNameLst>
                                      </p:cBhvr>
                                      <p:to>
                                        <p:strVal val="visible"/>
                                      </p:to>
                                    </p:set>
                                    <p:animEffect transition="in" filter="slide(fromRight)">
                                      <p:cBhvr>
                                        <p:cTn id="127" dur="500"/>
                                        <p:tgtEl>
                                          <p:spTgt spid="61466"/>
                                        </p:tgtEl>
                                      </p:cBhvr>
                                    </p:animEffect>
                                  </p:childTnLst>
                                </p:cTn>
                              </p:par>
                            </p:childTnLst>
                          </p:cTn>
                        </p:par>
                        <p:par>
                          <p:cTn id="128" fill="hold">
                            <p:stCondLst>
                              <p:cond delay="3600"/>
                            </p:stCondLst>
                            <p:childTnLst>
                              <p:par>
                                <p:cTn id="129" presetID="23" presetClass="entr" presetSubtype="16" fill="hold" grpId="0" nodeType="afterEffect">
                                  <p:stCondLst>
                                    <p:cond delay="0"/>
                                  </p:stCondLst>
                                  <p:childTnLst>
                                    <p:set>
                                      <p:cBhvr>
                                        <p:cTn id="130" dur="1" fill="hold">
                                          <p:stCondLst>
                                            <p:cond delay="0"/>
                                          </p:stCondLst>
                                        </p:cTn>
                                        <p:tgtEl>
                                          <p:spTgt spid="61469"/>
                                        </p:tgtEl>
                                        <p:attrNameLst>
                                          <p:attrName>style.visibility</p:attrName>
                                        </p:attrNameLst>
                                      </p:cBhvr>
                                      <p:to>
                                        <p:strVal val="visible"/>
                                      </p:to>
                                    </p:set>
                                    <p:anim calcmode="lin" valueType="num">
                                      <p:cBhvr>
                                        <p:cTn id="131" dur="500" fill="hold"/>
                                        <p:tgtEl>
                                          <p:spTgt spid="61469"/>
                                        </p:tgtEl>
                                        <p:attrNameLst>
                                          <p:attrName>ppt_w</p:attrName>
                                        </p:attrNameLst>
                                      </p:cBhvr>
                                      <p:tavLst>
                                        <p:tav tm="0">
                                          <p:val>
                                            <p:fltVal val="0"/>
                                          </p:val>
                                        </p:tav>
                                        <p:tav tm="100000">
                                          <p:val>
                                            <p:strVal val="#ppt_w"/>
                                          </p:val>
                                        </p:tav>
                                      </p:tavLst>
                                    </p:anim>
                                    <p:anim calcmode="lin" valueType="num">
                                      <p:cBhvr>
                                        <p:cTn id="132" dur="500" fill="hold"/>
                                        <p:tgtEl>
                                          <p:spTgt spid="61469"/>
                                        </p:tgtEl>
                                        <p:attrNameLst>
                                          <p:attrName>ppt_h</p:attrName>
                                        </p:attrNameLst>
                                      </p:cBhvr>
                                      <p:tavLst>
                                        <p:tav tm="0">
                                          <p:val>
                                            <p:fltVal val="0"/>
                                          </p:val>
                                        </p:tav>
                                        <p:tav tm="100000">
                                          <p:val>
                                            <p:strVal val="#ppt_h"/>
                                          </p:val>
                                        </p:tav>
                                      </p:tavLst>
                                    </p:anim>
                                  </p:childTnLst>
                                </p:cTn>
                              </p:par>
                            </p:childTnLst>
                          </p:cTn>
                        </p:par>
                        <p:par>
                          <p:cTn id="133" fill="hold">
                            <p:stCondLst>
                              <p:cond delay="4100"/>
                            </p:stCondLst>
                            <p:childTnLst>
                              <p:par>
                                <p:cTn id="134" presetID="4" presetClass="entr" presetSubtype="16" fill="hold" grpId="0" nodeType="afterEffect">
                                  <p:stCondLst>
                                    <p:cond delay="1500"/>
                                  </p:stCondLst>
                                  <p:childTnLst>
                                    <p:set>
                                      <p:cBhvr>
                                        <p:cTn id="135" dur="1" fill="hold">
                                          <p:stCondLst>
                                            <p:cond delay="0"/>
                                          </p:stCondLst>
                                        </p:cTn>
                                        <p:tgtEl>
                                          <p:spTgt spid="61443"/>
                                        </p:tgtEl>
                                        <p:attrNameLst>
                                          <p:attrName>style.visibility</p:attrName>
                                        </p:attrNameLst>
                                      </p:cBhvr>
                                      <p:to>
                                        <p:strVal val="visible"/>
                                      </p:to>
                                    </p:set>
                                    <p:animEffect transition="in" filter="box(in)">
                                      <p:cBhvr>
                                        <p:cTn id="136" dur="500"/>
                                        <p:tgtEl>
                                          <p:spTgt spid="61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animBg="1"/>
      <p:bldP spid="61443" grpId="0" animBg="1"/>
      <p:bldP spid="61445" grpId="0" animBg="1"/>
      <p:bldP spid="61446" grpId="0" animBg="1"/>
      <p:bldP spid="61447" grpId="0" animBg="1"/>
      <p:bldP spid="61448" grpId="0" animBg="1"/>
      <p:bldP spid="61449" grpId="0" animBg="1"/>
      <p:bldP spid="61450" grpId="0" animBg="1"/>
      <p:bldP spid="61452" grpId="0" animBg="1"/>
      <p:bldP spid="61453" grpId="0" animBg="1"/>
      <p:bldP spid="61454" grpId="0" animBg="1"/>
      <p:bldP spid="61455" grpId="0" autoUpdateAnimBg="0"/>
      <p:bldP spid="61456" grpId="0" animBg="1"/>
      <p:bldP spid="61457" grpId="0" animBg="1"/>
      <p:bldP spid="61458" grpId="0" animBg="1"/>
      <p:bldP spid="61459" grpId="0" animBg="1"/>
      <p:bldP spid="61460" grpId="0" autoUpdateAnimBg="0"/>
      <p:bldP spid="61461" grpId="0" autoUpdateAnimBg="0"/>
      <p:bldP spid="61462" grpId="0" autoUpdateAnimBg="0"/>
      <p:bldP spid="61463" grpId="0" autoUpdateAnimBg="0"/>
      <p:bldP spid="61464" grpId="0" autoUpdateAnimBg="0"/>
      <p:bldP spid="61465" grpId="0" animBg="1"/>
      <p:bldP spid="61466" grpId="0" animBg="1"/>
      <p:bldP spid="61467" grpId="0" autoUpdateAnimBg="0"/>
      <p:bldP spid="61468" grpId="0" animBg="1"/>
      <p:bldP spid="61469"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6">
                <a:lumMod val="50000"/>
              </a:schemeClr>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122882" name="AutoShape 2"/>
          <p:cNvSpPr>
            <a:spLocks noChangeAspect="1" noChangeArrowheads="1"/>
          </p:cNvSpPr>
          <p:nvPr/>
        </p:nvSpPr>
        <p:spPr bwMode="auto">
          <a:xfrm>
            <a:off x="5815013" y="4057650"/>
            <a:ext cx="238125" cy="238125"/>
          </a:xfrm>
          <a:prstGeom prst="flowChartConnector">
            <a:avLst/>
          </a:prstGeom>
          <a:solidFill>
            <a:srgbClr val="99CCFF"/>
          </a:solidFill>
          <a:ln w="9525">
            <a:solidFill>
              <a:srgbClr val="FF66FF"/>
            </a:solidFill>
            <a:round/>
            <a:headEnd/>
            <a:tailEnd/>
          </a:ln>
          <a:effectLst/>
        </p:spPr>
        <p:txBody>
          <a:bodyPr wrap="none" anchor="ctr"/>
          <a:lstStyle/>
          <a:p>
            <a:endParaRPr lang="hu-HU"/>
          </a:p>
        </p:txBody>
      </p:sp>
      <p:sp>
        <p:nvSpPr>
          <p:cNvPr id="122883" name="AutoShape 3"/>
          <p:cNvSpPr>
            <a:spLocks noChangeAspect="1" noChangeArrowheads="1"/>
          </p:cNvSpPr>
          <p:nvPr/>
        </p:nvSpPr>
        <p:spPr bwMode="auto">
          <a:xfrm>
            <a:off x="5080000" y="2362200"/>
            <a:ext cx="238125" cy="238125"/>
          </a:xfrm>
          <a:prstGeom prst="flowChartConnector">
            <a:avLst/>
          </a:prstGeom>
          <a:solidFill>
            <a:srgbClr val="99CCFF"/>
          </a:solidFill>
          <a:ln w="9525">
            <a:solidFill>
              <a:srgbClr val="FF66FF"/>
            </a:solidFill>
            <a:round/>
            <a:headEnd/>
            <a:tailEnd/>
          </a:ln>
          <a:effectLst/>
        </p:spPr>
        <p:txBody>
          <a:bodyPr wrap="none" anchor="ctr"/>
          <a:lstStyle/>
          <a:p>
            <a:endParaRPr lang="hu-HU"/>
          </a:p>
        </p:txBody>
      </p:sp>
      <p:sp>
        <p:nvSpPr>
          <p:cNvPr id="122884" name="AutoShape 4"/>
          <p:cNvSpPr>
            <a:spLocks noChangeAspect="1" noChangeArrowheads="1"/>
          </p:cNvSpPr>
          <p:nvPr/>
        </p:nvSpPr>
        <p:spPr bwMode="auto">
          <a:xfrm>
            <a:off x="6537325" y="5637213"/>
            <a:ext cx="238125" cy="238125"/>
          </a:xfrm>
          <a:prstGeom prst="flowChartConnector">
            <a:avLst/>
          </a:prstGeom>
          <a:solidFill>
            <a:srgbClr val="99CCFF"/>
          </a:solidFill>
          <a:ln w="9525">
            <a:solidFill>
              <a:srgbClr val="FF66FF"/>
            </a:solidFill>
            <a:round/>
            <a:headEnd/>
            <a:tailEnd/>
          </a:ln>
          <a:effectLst/>
        </p:spPr>
        <p:txBody>
          <a:bodyPr wrap="none" anchor="ctr"/>
          <a:lstStyle/>
          <a:p>
            <a:endParaRPr lang="hu-HU"/>
          </a:p>
        </p:txBody>
      </p:sp>
      <p:sp>
        <p:nvSpPr>
          <p:cNvPr id="122885" name="Line 5"/>
          <p:cNvSpPr>
            <a:spLocks noChangeShapeType="1"/>
          </p:cNvSpPr>
          <p:nvPr/>
        </p:nvSpPr>
        <p:spPr bwMode="auto">
          <a:xfrm>
            <a:off x="0" y="5334000"/>
            <a:ext cx="1676400" cy="0"/>
          </a:xfrm>
          <a:prstGeom prst="line">
            <a:avLst/>
          </a:prstGeom>
          <a:noFill/>
          <a:ln w="9525">
            <a:solidFill>
              <a:schemeClr val="bg1"/>
            </a:solidFill>
            <a:round/>
            <a:headEnd/>
            <a:tailEnd/>
          </a:ln>
          <a:effectLst/>
        </p:spPr>
        <p:txBody>
          <a:bodyPr wrap="none" anchor="ctr"/>
          <a:lstStyle/>
          <a:p>
            <a:endParaRPr lang="hu-HU"/>
          </a:p>
        </p:txBody>
      </p:sp>
      <p:sp>
        <p:nvSpPr>
          <p:cNvPr id="122886" name="Line 6"/>
          <p:cNvSpPr>
            <a:spLocks noChangeShapeType="1"/>
          </p:cNvSpPr>
          <p:nvPr/>
        </p:nvSpPr>
        <p:spPr bwMode="auto">
          <a:xfrm>
            <a:off x="4763" y="1895475"/>
            <a:ext cx="2743200" cy="0"/>
          </a:xfrm>
          <a:prstGeom prst="line">
            <a:avLst/>
          </a:prstGeom>
          <a:noFill/>
          <a:ln w="9525">
            <a:solidFill>
              <a:schemeClr val="bg1"/>
            </a:solidFill>
            <a:round/>
            <a:headEnd/>
            <a:tailEnd/>
          </a:ln>
          <a:effectLst/>
        </p:spPr>
        <p:txBody>
          <a:bodyPr wrap="none" anchor="ctr"/>
          <a:lstStyle/>
          <a:p>
            <a:endParaRPr lang="hu-HU"/>
          </a:p>
        </p:txBody>
      </p:sp>
      <p:sp>
        <p:nvSpPr>
          <p:cNvPr id="122887" name="Oval 7"/>
          <p:cNvSpPr>
            <a:spLocks noChangeAspect="1" noChangeArrowheads="1"/>
          </p:cNvSpPr>
          <p:nvPr/>
        </p:nvSpPr>
        <p:spPr bwMode="auto">
          <a:xfrm>
            <a:off x="4600575" y="1819275"/>
            <a:ext cx="1190625" cy="2295525"/>
          </a:xfrm>
          <a:prstGeom prst="ellipse">
            <a:avLst/>
          </a:prstGeom>
          <a:gradFill rotWithShape="0">
            <a:gsLst>
              <a:gs pos="0">
                <a:srgbClr val="FFFF00"/>
              </a:gs>
              <a:gs pos="100000">
                <a:schemeClr val="accent2"/>
              </a:gs>
            </a:gsLst>
            <a:path path="shape">
              <a:fillToRect l="50000" t="50000" r="50000" b="50000"/>
            </a:path>
          </a:gradFill>
          <a:ln w="9525">
            <a:noFill/>
            <a:round/>
            <a:headEnd/>
            <a:tailEnd/>
          </a:ln>
          <a:effectLst/>
        </p:spPr>
        <p:txBody>
          <a:bodyPr wrap="none" anchor="ctr"/>
          <a:lstStyle/>
          <a:p>
            <a:endParaRPr lang="hu-HU"/>
          </a:p>
        </p:txBody>
      </p:sp>
      <p:sp>
        <p:nvSpPr>
          <p:cNvPr id="122888" name="Rectangle 8"/>
          <p:cNvSpPr>
            <a:spLocks noGrp="1" noChangeArrowheads="1"/>
          </p:cNvSpPr>
          <p:nvPr>
            <p:ph type="title"/>
          </p:nvPr>
        </p:nvSpPr>
        <p:spPr>
          <a:xfrm>
            <a:off x="5029200" y="0"/>
            <a:ext cx="4114800" cy="1676400"/>
          </a:xfrm>
        </p:spPr>
        <p:txBody>
          <a:bodyPr>
            <a:normAutofit fontScale="90000"/>
          </a:bodyPr>
          <a:lstStyle/>
          <a:p>
            <a:r>
              <a:rPr lang="en-US">
                <a:solidFill>
                  <a:srgbClr val="FFFF00"/>
                </a:solidFill>
              </a:rPr>
              <a:t>Az újraszületés</a:t>
            </a:r>
            <a:br>
              <a:rPr lang="en-US">
                <a:solidFill>
                  <a:srgbClr val="FFFF00"/>
                </a:solidFill>
              </a:rPr>
            </a:br>
            <a:r>
              <a:rPr lang="en-US">
                <a:solidFill>
                  <a:srgbClr val="FFFF00"/>
                </a:solidFill>
              </a:rPr>
              <a:t>folyamata</a:t>
            </a:r>
          </a:p>
        </p:txBody>
      </p:sp>
      <p:sp>
        <p:nvSpPr>
          <p:cNvPr id="122889" name="Line 9"/>
          <p:cNvSpPr>
            <a:spLocks noChangeShapeType="1"/>
          </p:cNvSpPr>
          <p:nvPr/>
        </p:nvSpPr>
        <p:spPr bwMode="auto">
          <a:xfrm>
            <a:off x="0" y="3733800"/>
            <a:ext cx="2057400" cy="0"/>
          </a:xfrm>
          <a:prstGeom prst="line">
            <a:avLst/>
          </a:prstGeom>
          <a:noFill/>
          <a:ln w="9525">
            <a:solidFill>
              <a:schemeClr val="bg1"/>
            </a:solidFill>
            <a:round/>
            <a:headEnd/>
            <a:tailEnd/>
          </a:ln>
          <a:effectLst/>
        </p:spPr>
        <p:txBody>
          <a:bodyPr wrap="none" anchor="ctr"/>
          <a:lstStyle/>
          <a:p>
            <a:endParaRPr lang="hu-HU"/>
          </a:p>
        </p:txBody>
      </p:sp>
      <p:sp>
        <p:nvSpPr>
          <p:cNvPr id="122890" name="Oval 10"/>
          <p:cNvSpPr>
            <a:spLocks noChangeAspect="1" noChangeArrowheads="1"/>
          </p:cNvSpPr>
          <p:nvPr/>
        </p:nvSpPr>
        <p:spPr bwMode="auto">
          <a:xfrm>
            <a:off x="5419725" y="3455988"/>
            <a:ext cx="1044575" cy="1965325"/>
          </a:xfrm>
          <a:prstGeom prst="ellipse">
            <a:avLst/>
          </a:prstGeom>
          <a:gradFill rotWithShape="0">
            <a:gsLst>
              <a:gs pos="0">
                <a:srgbClr val="FF9933"/>
              </a:gs>
              <a:gs pos="100000">
                <a:schemeClr val="accent2"/>
              </a:gs>
            </a:gsLst>
            <a:path path="shape">
              <a:fillToRect l="50000" t="50000" r="50000" b="50000"/>
            </a:path>
          </a:gradFill>
          <a:ln w="9525">
            <a:noFill/>
            <a:round/>
            <a:headEnd/>
            <a:tailEnd/>
          </a:ln>
          <a:effectLst/>
        </p:spPr>
        <p:txBody>
          <a:bodyPr wrap="none" anchor="ctr"/>
          <a:lstStyle/>
          <a:p>
            <a:endParaRPr lang="hu-HU"/>
          </a:p>
        </p:txBody>
      </p:sp>
      <p:sp>
        <p:nvSpPr>
          <p:cNvPr id="122891" name="Oval 11"/>
          <p:cNvSpPr>
            <a:spLocks noChangeArrowheads="1"/>
          </p:cNvSpPr>
          <p:nvPr/>
        </p:nvSpPr>
        <p:spPr bwMode="auto">
          <a:xfrm rot="-8656497">
            <a:off x="6400800" y="5718175"/>
            <a:ext cx="1066800" cy="715963"/>
          </a:xfrm>
          <a:prstGeom prst="ellipse">
            <a:avLst/>
          </a:prstGeom>
          <a:gradFill rotWithShape="0">
            <a:gsLst>
              <a:gs pos="0">
                <a:srgbClr val="FFFFFF"/>
              </a:gs>
              <a:gs pos="100000">
                <a:srgbClr val="FF99FF"/>
              </a:gs>
            </a:gsLst>
            <a:path path="shape">
              <a:fillToRect l="50000" t="50000" r="50000" b="50000"/>
            </a:path>
          </a:gradFill>
          <a:ln w="9525">
            <a:solidFill>
              <a:schemeClr val="tx1"/>
            </a:solidFill>
            <a:round/>
            <a:headEnd/>
            <a:tailEnd/>
          </a:ln>
          <a:effectLst/>
        </p:spPr>
        <p:txBody>
          <a:bodyPr wrap="none" anchor="ctr"/>
          <a:lstStyle/>
          <a:p>
            <a:endParaRPr lang="hu-HU"/>
          </a:p>
        </p:txBody>
      </p:sp>
      <p:sp>
        <p:nvSpPr>
          <p:cNvPr id="122892" name="AutoShape 12"/>
          <p:cNvSpPr>
            <a:spLocks noChangeArrowheads="1"/>
          </p:cNvSpPr>
          <p:nvPr/>
        </p:nvSpPr>
        <p:spPr bwMode="auto">
          <a:xfrm>
            <a:off x="6461125" y="5556250"/>
            <a:ext cx="390525" cy="390525"/>
          </a:xfrm>
          <a:prstGeom prst="star16">
            <a:avLst>
              <a:gd name="adj" fmla="val 20255"/>
            </a:avLst>
          </a:prstGeom>
          <a:solidFill>
            <a:srgbClr val="FFFF00"/>
          </a:solidFill>
          <a:ln w="9525">
            <a:solidFill>
              <a:srgbClr val="FF66FF"/>
            </a:solidFill>
            <a:miter lim="800000"/>
            <a:headEnd/>
            <a:tailEnd/>
          </a:ln>
          <a:effectLst/>
        </p:spPr>
        <p:txBody>
          <a:bodyPr wrap="none" anchor="ctr"/>
          <a:lstStyle/>
          <a:p>
            <a:endParaRPr lang="hu-HU"/>
          </a:p>
        </p:txBody>
      </p:sp>
      <p:sp>
        <p:nvSpPr>
          <p:cNvPr id="122893" name="Text Box 13"/>
          <p:cNvSpPr txBox="1">
            <a:spLocks noChangeArrowheads="1"/>
          </p:cNvSpPr>
          <p:nvPr/>
        </p:nvSpPr>
        <p:spPr bwMode="auto">
          <a:xfrm>
            <a:off x="0" y="5715000"/>
            <a:ext cx="1524000" cy="822325"/>
          </a:xfrm>
          <a:prstGeom prst="rect">
            <a:avLst/>
          </a:prstGeom>
          <a:noFill/>
          <a:ln w="9525">
            <a:noFill/>
            <a:miter lim="800000"/>
            <a:headEnd/>
            <a:tailEnd/>
          </a:ln>
          <a:effectLst/>
        </p:spPr>
        <p:txBody>
          <a:bodyPr>
            <a:spAutoFit/>
          </a:bodyPr>
          <a:lstStyle/>
          <a:p>
            <a:pPr eaLnBrk="0" hangingPunct="0">
              <a:spcBef>
                <a:spcPct val="50000"/>
              </a:spcBef>
            </a:pPr>
            <a:r>
              <a:rPr lang="en-US" sz="2400">
                <a:solidFill>
                  <a:srgbClr val="FFFF00"/>
                </a:solidFill>
              </a:rPr>
              <a:t>Éterikus &amp; Fizikai</a:t>
            </a:r>
            <a:endParaRPr lang="en-US" sz="2400">
              <a:solidFill>
                <a:srgbClr val="FFFF00"/>
              </a:solidFill>
              <a:latin typeface="Times New Roman" pitchFamily="18" charset="0"/>
            </a:endParaRPr>
          </a:p>
        </p:txBody>
      </p:sp>
      <p:sp>
        <p:nvSpPr>
          <p:cNvPr id="122894" name="Text Box 14"/>
          <p:cNvSpPr txBox="1">
            <a:spLocks noChangeArrowheads="1"/>
          </p:cNvSpPr>
          <p:nvPr/>
        </p:nvSpPr>
        <p:spPr bwMode="auto">
          <a:xfrm>
            <a:off x="0" y="4343400"/>
            <a:ext cx="1371600" cy="457200"/>
          </a:xfrm>
          <a:prstGeom prst="rect">
            <a:avLst/>
          </a:prstGeom>
          <a:noFill/>
          <a:ln w="9525">
            <a:noFill/>
            <a:miter lim="800000"/>
            <a:headEnd/>
            <a:tailEnd/>
          </a:ln>
          <a:effectLst/>
        </p:spPr>
        <p:txBody>
          <a:bodyPr>
            <a:spAutoFit/>
          </a:bodyPr>
          <a:lstStyle/>
          <a:p>
            <a:pPr eaLnBrk="0" hangingPunct="0">
              <a:spcBef>
                <a:spcPct val="50000"/>
              </a:spcBef>
            </a:pPr>
            <a:r>
              <a:rPr lang="en-US" sz="2400">
                <a:solidFill>
                  <a:srgbClr val="FFFF00"/>
                </a:solidFill>
              </a:rPr>
              <a:t>Asztrális</a:t>
            </a:r>
            <a:endParaRPr lang="en-US" sz="2400">
              <a:solidFill>
                <a:srgbClr val="FFFF00"/>
              </a:solidFill>
              <a:latin typeface="Times New Roman" pitchFamily="18" charset="0"/>
            </a:endParaRPr>
          </a:p>
        </p:txBody>
      </p:sp>
      <p:sp>
        <p:nvSpPr>
          <p:cNvPr id="122895" name="Text Box 15"/>
          <p:cNvSpPr txBox="1">
            <a:spLocks noChangeArrowheads="1"/>
          </p:cNvSpPr>
          <p:nvPr/>
        </p:nvSpPr>
        <p:spPr bwMode="auto">
          <a:xfrm>
            <a:off x="0" y="2667000"/>
            <a:ext cx="1600200" cy="457200"/>
          </a:xfrm>
          <a:prstGeom prst="rect">
            <a:avLst/>
          </a:prstGeom>
          <a:noFill/>
          <a:ln w="9525">
            <a:noFill/>
            <a:miter lim="800000"/>
            <a:headEnd/>
            <a:tailEnd/>
          </a:ln>
          <a:effectLst/>
        </p:spPr>
        <p:txBody>
          <a:bodyPr>
            <a:spAutoFit/>
          </a:bodyPr>
          <a:lstStyle/>
          <a:p>
            <a:pPr eaLnBrk="0" hangingPunct="0">
              <a:spcBef>
                <a:spcPct val="50000"/>
              </a:spcBef>
            </a:pPr>
            <a:r>
              <a:rPr lang="en-US" sz="2400">
                <a:solidFill>
                  <a:schemeClr val="bg1"/>
                </a:solidFill>
              </a:rPr>
              <a:t> </a:t>
            </a:r>
            <a:r>
              <a:rPr lang="en-US" sz="2400">
                <a:solidFill>
                  <a:srgbClr val="FFFF00"/>
                </a:solidFill>
              </a:rPr>
              <a:t>Mentális</a:t>
            </a:r>
            <a:endParaRPr lang="en-US" sz="2400">
              <a:solidFill>
                <a:srgbClr val="FFFF00"/>
              </a:solidFill>
              <a:latin typeface="Times New Roman" pitchFamily="18" charset="0"/>
            </a:endParaRPr>
          </a:p>
        </p:txBody>
      </p:sp>
      <p:sp>
        <p:nvSpPr>
          <p:cNvPr id="122896" name="Text Box 16"/>
          <p:cNvSpPr txBox="1">
            <a:spLocks noChangeArrowheads="1"/>
          </p:cNvSpPr>
          <p:nvPr/>
        </p:nvSpPr>
        <p:spPr bwMode="auto">
          <a:xfrm>
            <a:off x="0" y="990600"/>
            <a:ext cx="1371600" cy="457200"/>
          </a:xfrm>
          <a:prstGeom prst="rect">
            <a:avLst/>
          </a:prstGeom>
          <a:noFill/>
          <a:ln w="9525">
            <a:noFill/>
            <a:miter lim="800000"/>
            <a:headEnd/>
            <a:tailEnd/>
          </a:ln>
          <a:effectLst/>
        </p:spPr>
        <p:txBody>
          <a:bodyPr>
            <a:spAutoFit/>
          </a:bodyPr>
          <a:lstStyle/>
          <a:p>
            <a:pPr eaLnBrk="0" hangingPunct="0">
              <a:spcBef>
                <a:spcPct val="50000"/>
              </a:spcBef>
            </a:pPr>
            <a:r>
              <a:rPr lang="en-US" sz="2400">
                <a:solidFill>
                  <a:srgbClr val="FFFF00"/>
                </a:solidFill>
              </a:rPr>
              <a:t>Kauzális</a:t>
            </a:r>
            <a:endParaRPr lang="en-US" sz="2400">
              <a:solidFill>
                <a:srgbClr val="FFFF00"/>
              </a:solidFill>
              <a:latin typeface="Times New Roman" pitchFamily="18" charset="0"/>
            </a:endParaRPr>
          </a:p>
        </p:txBody>
      </p:sp>
      <p:pic>
        <p:nvPicPr>
          <p:cNvPr id="122897" name="Picture 17" descr="BABY3"/>
          <p:cNvPicPr>
            <a:picLocks noChangeAspect="1" noChangeArrowheads="1"/>
          </p:cNvPicPr>
          <p:nvPr/>
        </p:nvPicPr>
        <p:blipFill>
          <a:blip r:embed="rId3" cstate="print"/>
          <a:srcRect/>
          <a:stretch>
            <a:fillRect/>
          </a:stretch>
        </p:blipFill>
        <p:spPr bwMode="auto">
          <a:xfrm>
            <a:off x="6602413" y="5794375"/>
            <a:ext cx="790575" cy="584200"/>
          </a:xfrm>
          <a:prstGeom prst="rect">
            <a:avLst/>
          </a:prstGeom>
          <a:noFill/>
        </p:spPr>
      </p:pic>
      <p:sp>
        <p:nvSpPr>
          <p:cNvPr id="122898" name="Oval 18" descr="Pink tissue paper"/>
          <p:cNvSpPr>
            <a:spLocks noChangeArrowheads="1"/>
          </p:cNvSpPr>
          <p:nvPr/>
        </p:nvSpPr>
        <p:spPr bwMode="auto">
          <a:xfrm>
            <a:off x="3962400" y="304800"/>
            <a:ext cx="1066800" cy="1752600"/>
          </a:xfrm>
          <a:prstGeom prst="ellipse">
            <a:avLst/>
          </a:prstGeom>
          <a:blipFill dpi="0" rotWithShape="0">
            <a:blip r:embed="rId4" cstate="print"/>
            <a:srcRect/>
            <a:tile tx="0" ty="0" sx="100000" sy="100000" flip="none" algn="tl"/>
          </a:blipFill>
          <a:ln w="9525">
            <a:solidFill>
              <a:srgbClr val="FF9933"/>
            </a:solidFill>
            <a:round/>
            <a:headEnd/>
            <a:tailEnd/>
          </a:ln>
          <a:effectLst/>
        </p:spPr>
        <p:txBody>
          <a:bodyPr wrap="none" anchor="ctr"/>
          <a:lstStyle/>
          <a:p>
            <a:endParaRPr lang="hu-HU"/>
          </a:p>
        </p:txBody>
      </p:sp>
      <p:sp>
        <p:nvSpPr>
          <p:cNvPr id="122899" name="Line 19"/>
          <p:cNvSpPr>
            <a:spLocks noChangeShapeType="1"/>
          </p:cNvSpPr>
          <p:nvPr/>
        </p:nvSpPr>
        <p:spPr bwMode="auto">
          <a:xfrm flipH="1" flipV="1">
            <a:off x="4521200" y="898525"/>
            <a:ext cx="2138363" cy="4892675"/>
          </a:xfrm>
          <a:prstGeom prst="line">
            <a:avLst/>
          </a:prstGeom>
          <a:noFill/>
          <a:ln w="38100" cmpd="dbl">
            <a:solidFill>
              <a:srgbClr val="00FF00"/>
            </a:solidFill>
            <a:round/>
            <a:headEnd/>
            <a:tailEnd/>
          </a:ln>
          <a:effectLst/>
        </p:spPr>
        <p:txBody>
          <a:bodyPr wrap="none" anchor="ctr"/>
          <a:lstStyle/>
          <a:p>
            <a:endParaRPr lang="hu-HU"/>
          </a:p>
        </p:txBody>
      </p:sp>
      <p:sp>
        <p:nvSpPr>
          <p:cNvPr id="122900" name="AutoShape 20"/>
          <p:cNvSpPr>
            <a:spLocks noChangeArrowheads="1"/>
          </p:cNvSpPr>
          <p:nvPr/>
        </p:nvSpPr>
        <p:spPr bwMode="auto">
          <a:xfrm>
            <a:off x="5008563" y="2290763"/>
            <a:ext cx="390525" cy="390525"/>
          </a:xfrm>
          <a:prstGeom prst="star16">
            <a:avLst>
              <a:gd name="adj" fmla="val 20255"/>
            </a:avLst>
          </a:prstGeom>
          <a:solidFill>
            <a:srgbClr val="FFFF00"/>
          </a:solidFill>
          <a:ln w="9525">
            <a:solidFill>
              <a:srgbClr val="FF66FF"/>
            </a:solidFill>
            <a:miter lim="800000"/>
            <a:headEnd/>
            <a:tailEnd/>
          </a:ln>
          <a:effectLst/>
        </p:spPr>
        <p:txBody>
          <a:bodyPr wrap="none" anchor="ctr"/>
          <a:lstStyle/>
          <a:p>
            <a:endParaRPr lang="hu-HU"/>
          </a:p>
        </p:txBody>
      </p:sp>
      <p:sp>
        <p:nvSpPr>
          <p:cNvPr id="122901" name="AutoShape 21"/>
          <p:cNvSpPr>
            <a:spLocks noChangeArrowheads="1"/>
          </p:cNvSpPr>
          <p:nvPr/>
        </p:nvSpPr>
        <p:spPr bwMode="auto">
          <a:xfrm>
            <a:off x="5745163" y="3979863"/>
            <a:ext cx="390525" cy="390525"/>
          </a:xfrm>
          <a:prstGeom prst="star16">
            <a:avLst>
              <a:gd name="adj" fmla="val 20255"/>
            </a:avLst>
          </a:prstGeom>
          <a:solidFill>
            <a:srgbClr val="FFFF00"/>
          </a:solidFill>
          <a:ln w="9525">
            <a:solidFill>
              <a:srgbClr val="FF66FF"/>
            </a:solidFill>
            <a:miter lim="800000"/>
            <a:headEnd/>
            <a:tailEnd/>
          </a:ln>
          <a:effectLst/>
        </p:spPr>
        <p:txBody>
          <a:bodyPr wrap="none" anchor="ctr"/>
          <a:lstStyle/>
          <a:p>
            <a:endParaRPr lang="hu-HU"/>
          </a:p>
        </p:txBody>
      </p:sp>
      <p:sp>
        <p:nvSpPr>
          <p:cNvPr id="122902" name="AutoShape 22"/>
          <p:cNvSpPr>
            <a:spLocks noChangeArrowheads="1"/>
          </p:cNvSpPr>
          <p:nvPr/>
        </p:nvSpPr>
        <p:spPr bwMode="auto">
          <a:xfrm>
            <a:off x="4337050" y="709613"/>
            <a:ext cx="381000" cy="390525"/>
          </a:xfrm>
          <a:prstGeom prst="star16">
            <a:avLst>
              <a:gd name="adj" fmla="val 20255"/>
            </a:avLst>
          </a:prstGeom>
          <a:solidFill>
            <a:srgbClr val="FFFF00"/>
          </a:solidFill>
          <a:ln w="9525">
            <a:solidFill>
              <a:srgbClr val="FF66FF"/>
            </a:solidFill>
            <a:miter lim="800000"/>
            <a:headEnd/>
            <a:tailEnd/>
          </a:ln>
          <a:effectLst/>
        </p:spPr>
        <p:txBody>
          <a:bodyPr wrap="none" anchor="ctr"/>
          <a:lstStyle/>
          <a:p>
            <a:endParaRPr lang="hu-HU"/>
          </a:p>
        </p:txBody>
      </p:sp>
      <p:sp>
        <p:nvSpPr>
          <p:cNvPr id="122903" name="Text Box 23"/>
          <p:cNvSpPr txBox="1">
            <a:spLocks noChangeArrowheads="1"/>
          </p:cNvSpPr>
          <p:nvPr/>
        </p:nvSpPr>
        <p:spPr bwMode="auto">
          <a:xfrm>
            <a:off x="6172200" y="2514600"/>
            <a:ext cx="2971800" cy="822325"/>
          </a:xfrm>
          <a:prstGeom prst="rect">
            <a:avLst/>
          </a:prstGeom>
          <a:noFill/>
          <a:ln w="9525">
            <a:noFill/>
            <a:miter lim="800000"/>
            <a:headEnd/>
            <a:tailEnd/>
          </a:ln>
          <a:effectLst/>
        </p:spPr>
        <p:txBody>
          <a:bodyPr>
            <a:spAutoFit/>
          </a:bodyPr>
          <a:lstStyle/>
          <a:p>
            <a:pPr eaLnBrk="0" hangingPunct="0">
              <a:spcBef>
                <a:spcPct val="50000"/>
              </a:spcBef>
            </a:pPr>
            <a:r>
              <a:rPr lang="en-US" sz="2400">
                <a:solidFill>
                  <a:srgbClr val="FFFF00"/>
                </a:solidFill>
              </a:rPr>
              <a:t>A permanens atom újra aktiválódik</a:t>
            </a:r>
            <a:endParaRPr lang="en-US" sz="2400">
              <a:solidFill>
                <a:srgbClr val="FFFF00"/>
              </a:solidFill>
              <a:latin typeface="Times New Roman" pitchFamily="18" charset="0"/>
            </a:endParaRP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0"/>
                                  </p:iterate>
                                  <p:childTnLst>
                                    <p:set>
                                      <p:cBhvr>
                                        <p:cTn id="6" dur="1" fill="hold">
                                          <p:stCondLst>
                                            <p:cond delay="0"/>
                                          </p:stCondLst>
                                        </p:cTn>
                                        <p:tgtEl>
                                          <p:spTgt spid="122888"/>
                                        </p:tgtEl>
                                        <p:attrNameLst>
                                          <p:attrName>style.visibility</p:attrName>
                                        </p:attrNameLst>
                                      </p:cBhvr>
                                      <p:to>
                                        <p:strVal val="visible"/>
                                      </p:to>
                                    </p:set>
                                    <p:anim calcmode="lin" valueType="num">
                                      <p:cBhvr>
                                        <p:cTn id="7" dur="75" fill="hold"/>
                                        <p:tgtEl>
                                          <p:spTgt spid="122888"/>
                                        </p:tgtEl>
                                        <p:attrNameLst>
                                          <p:attrName>ppt_w</p:attrName>
                                        </p:attrNameLst>
                                      </p:cBhvr>
                                      <p:tavLst>
                                        <p:tav tm="0">
                                          <p:val>
                                            <p:strVal val="4*#ppt_w"/>
                                          </p:val>
                                        </p:tav>
                                        <p:tav tm="100000">
                                          <p:val>
                                            <p:strVal val="#ppt_w"/>
                                          </p:val>
                                        </p:tav>
                                      </p:tavLst>
                                    </p:anim>
                                    <p:anim calcmode="lin" valueType="num">
                                      <p:cBhvr>
                                        <p:cTn id="8" dur="75" fill="hold"/>
                                        <p:tgtEl>
                                          <p:spTgt spid="122888"/>
                                        </p:tgtEl>
                                        <p:attrNameLst>
                                          <p:attrName>ppt_h</p:attrName>
                                        </p:attrNameLst>
                                      </p:cBhvr>
                                      <p:tavLst>
                                        <p:tav tm="0">
                                          <p:val>
                                            <p:strVal val="4*#ppt_h"/>
                                          </p:val>
                                        </p:tav>
                                        <p:tav tm="100000">
                                          <p:val>
                                            <p:strVal val="#ppt_h"/>
                                          </p:val>
                                        </p:tav>
                                      </p:tavLst>
                                    </p:anim>
                                  </p:childTnLst>
                                </p:cTn>
                              </p:par>
                            </p:childTnLst>
                          </p:cTn>
                        </p:par>
                        <p:par>
                          <p:cTn id="9" fill="hold">
                            <p:stCondLst>
                              <p:cond delay="1800"/>
                            </p:stCondLst>
                            <p:childTnLst>
                              <p:par>
                                <p:cTn id="10" presetID="2" presetClass="entr" presetSubtype="8" fill="hold" grpId="0" nodeType="afterEffect">
                                  <p:stCondLst>
                                    <p:cond delay="0"/>
                                  </p:stCondLst>
                                  <p:childTnLst>
                                    <p:set>
                                      <p:cBhvr>
                                        <p:cTn id="11" dur="1" fill="hold">
                                          <p:stCondLst>
                                            <p:cond delay="0"/>
                                          </p:stCondLst>
                                        </p:cTn>
                                        <p:tgtEl>
                                          <p:spTgt spid="122886"/>
                                        </p:tgtEl>
                                        <p:attrNameLst>
                                          <p:attrName>style.visibility</p:attrName>
                                        </p:attrNameLst>
                                      </p:cBhvr>
                                      <p:to>
                                        <p:strVal val="visible"/>
                                      </p:to>
                                    </p:set>
                                    <p:anim calcmode="lin" valueType="num">
                                      <p:cBhvr additive="base">
                                        <p:cTn id="12" dur="500" fill="hold"/>
                                        <p:tgtEl>
                                          <p:spTgt spid="122886"/>
                                        </p:tgtEl>
                                        <p:attrNameLst>
                                          <p:attrName>ppt_x</p:attrName>
                                        </p:attrNameLst>
                                      </p:cBhvr>
                                      <p:tavLst>
                                        <p:tav tm="0">
                                          <p:val>
                                            <p:strVal val="0-#ppt_w/2"/>
                                          </p:val>
                                        </p:tav>
                                        <p:tav tm="100000">
                                          <p:val>
                                            <p:strVal val="#ppt_x"/>
                                          </p:val>
                                        </p:tav>
                                      </p:tavLst>
                                    </p:anim>
                                    <p:anim calcmode="lin" valueType="num">
                                      <p:cBhvr additive="base">
                                        <p:cTn id="13" dur="500" fill="hold"/>
                                        <p:tgtEl>
                                          <p:spTgt spid="122886"/>
                                        </p:tgtEl>
                                        <p:attrNameLst>
                                          <p:attrName>ppt_y</p:attrName>
                                        </p:attrNameLst>
                                      </p:cBhvr>
                                      <p:tavLst>
                                        <p:tav tm="0">
                                          <p:val>
                                            <p:strVal val="#ppt_y"/>
                                          </p:val>
                                        </p:tav>
                                        <p:tav tm="100000">
                                          <p:val>
                                            <p:strVal val="#ppt_y"/>
                                          </p:val>
                                        </p:tav>
                                      </p:tavLst>
                                    </p:anim>
                                  </p:childTnLst>
                                </p:cTn>
                              </p:par>
                            </p:childTnLst>
                          </p:cTn>
                        </p:par>
                        <p:par>
                          <p:cTn id="14" fill="hold">
                            <p:stCondLst>
                              <p:cond delay="2300"/>
                            </p:stCondLst>
                            <p:childTnLst>
                              <p:par>
                                <p:cTn id="15" presetID="2" presetClass="entr" presetSubtype="8" fill="hold" grpId="0" nodeType="afterEffect">
                                  <p:stCondLst>
                                    <p:cond delay="0"/>
                                  </p:stCondLst>
                                  <p:childTnLst>
                                    <p:set>
                                      <p:cBhvr>
                                        <p:cTn id="16" dur="1" fill="hold">
                                          <p:stCondLst>
                                            <p:cond delay="0"/>
                                          </p:stCondLst>
                                        </p:cTn>
                                        <p:tgtEl>
                                          <p:spTgt spid="122889"/>
                                        </p:tgtEl>
                                        <p:attrNameLst>
                                          <p:attrName>style.visibility</p:attrName>
                                        </p:attrNameLst>
                                      </p:cBhvr>
                                      <p:to>
                                        <p:strVal val="visible"/>
                                      </p:to>
                                    </p:set>
                                    <p:anim calcmode="lin" valueType="num">
                                      <p:cBhvr additive="base">
                                        <p:cTn id="17" dur="500" fill="hold"/>
                                        <p:tgtEl>
                                          <p:spTgt spid="122889"/>
                                        </p:tgtEl>
                                        <p:attrNameLst>
                                          <p:attrName>ppt_x</p:attrName>
                                        </p:attrNameLst>
                                      </p:cBhvr>
                                      <p:tavLst>
                                        <p:tav tm="0">
                                          <p:val>
                                            <p:strVal val="0-#ppt_w/2"/>
                                          </p:val>
                                        </p:tav>
                                        <p:tav tm="100000">
                                          <p:val>
                                            <p:strVal val="#ppt_x"/>
                                          </p:val>
                                        </p:tav>
                                      </p:tavLst>
                                    </p:anim>
                                    <p:anim calcmode="lin" valueType="num">
                                      <p:cBhvr additive="base">
                                        <p:cTn id="18" dur="500" fill="hold"/>
                                        <p:tgtEl>
                                          <p:spTgt spid="122889"/>
                                        </p:tgtEl>
                                        <p:attrNameLst>
                                          <p:attrName>ppt_y</p:attrName>
                                        </p:attrNameLst>
                                      </p:cBhvr>
                                      <p:tavLst>
                                        <p:tav tm="0">
                                          <p:val>
                                            <p:strVal val="#ppt_y"/>
                                          </p:val>
                                        </p:tav>
                                        <p:tav tm="100000">
                                          <p:val>
                                            <p:strVal val="#ppt_y"/>
                                          </p:val>
                                        </p:tav>
                                      </p:tavLst>
                                    </p:anim>
                                  </p:childTnLst>
                                </p:cTn>
                              </p:par>
                            </p:childTnLst>
                          </p:cTn>
                        </p:par>
                        <p:par>
                          <p:cTn id="19" fill="hold">
                            <p:stCondLst>
                              <p:cond delay="2800"/>
                            </p:stCondLst>
                            <p:childTnLst>
                              <p:par>
                                <p:cTn id="20" presetID="2" presetClass="entr" presetSubtype="8" fill="hold" grpId="0" nodeType="afterEffect">
                                  <p:stCondLst>
                                    <p:cond delay="0"/>
                                  </p:stCondLst>
                                  <p:childTnLst>
                                    <p:set>
                                      <p:cBhvr>
                                        <p:cTn id="21" dur="1" fill="hold">
                                          <p:stCondLst>
                                            <p:cond delay="0"/>
                                          </p:stCondLst>
                                        </p:cTn>
                                        <p:tgtEl>
                                          <p:spTgt spid="122885"/>
                                        </p:tgtEl>
                                        <p:attrNameLst>
                                          <p:attrName>style.visibility</p:attrName>
                                        </p:attrNameLst>
                                      </p:cBhvr>
                                      <p:to>
                                        <p:strVal val="visible"/>
                                      </p:to>
                                    </p:set>
                                    <p:anim calcmode="lin" valueType="num">
                                      <p:cBhvr additive="base">
                                        <p:cTn id="22" dur="500" fill="hold"/>
                                        <p:tgtEl>
                                          <p:spTgt spid="122885"/>
                                        </p:tgtEl>
                                        <p:attrNameLst>
                                          <p:attrName>ppt_x</p:attrName>
                                        </p:attrNameLst>
                                      </p:cBhvr>
                                      <p:tavLst>
                                        <p:tav tm="0">
                                          <p:val>
                                            <p:strVal val="0-#ppt_w/2"/>
                                          </p:val>
                                        </p:tav>
                                        <p:tav tm="100000">
                                          <p:val>
                                            <p:strVal val="#ppt_x"/>
                                          </p:val>
                                        </p:tav>
                                      </p:tavLst>
                                    </p:anim>
                                    <p:anim calcmode="lin" valueType="num">
                                      <p:cBhvr additive="base">
                                        <p:cTn id="23" dur="500" fill="hold"/>
                                        <p:tgtEl>
                                          <p:spTgt spid="122885"/>
                                        </p:tgtEl>
                                        <p:attrNameLst>
                                          <p:attrName>ppt_y</p:attrName>
                                        </p:attrNameLst>
                                      </p:cBhvr>
                                      <p:tavLst>
                                        <p:tav tm="0">
                                          <p:val>
                                            <p:strVal val="#ppt_y"/>
                                          </p:val>
                                        </p:tav>
                                        <p:tav tm="100000">
                                          <p:val>
                                            <p:strVal val="#ppt_y"/>
                                          </p:val>
                                        </p:tav>
                                      </p:tavLst>
                                    </p:anim>
                                  </p:childTnLst>
                                </p:cTn>
                              </p:par>
                            </p:childTnLst>
                          </p:cTn>
                        </p:par>
                        <p:par>
                          <p:cTn id="24" fill="hold">
                            <p:stCondLst>
                              <p:cond delay="3300"/>
                            </p:stCondLst>
                            <p:childTnLst>
                              <p:par>
                                <p:cTn id="25" presetID="2" presetClass="entr" presetSubtype="8" fill="hold" grpId="0" nodeType="afterEffect">
                                  <p:stCondLst>
                                    <p:cond delay="0"/>
                                  </p:stCondLst>
                                  <p:childTnLst>
                                    <p:set>
                                      <p:cBhvr>
                                        <p:cTn id="26" dur="1" fill="hold">
                                          <p:stCondLst>
                                            <p:cond delay="0"/>
                                          </p:stCondLst>
                                        </p:cTn>
                                        <p:tgtEl>
                                          <p:spTgt spid="122896"/>
                                        </p:tgtEl>
                                        <p:attrNameLst>
                                          <p:attrName>style.visibility</p:attrName>
                                        </p:attrNameLst>
                                      </p:cBhvr>
                                      <p:to>
                                        <p:strVal val="visible"/>
                                      </p:to>
                                    </p:set>
                                    <p:anim calcmode="lin" valueType="num">
                                      <p:cBhvr additive="base">
                                        <p:cTn id="27" dur="500" fill="hold"/>
                                        <p:tgtEl>
                                          <p:spTgt spid="122896"/>
                                        </p:tgtEl>
                                        <p:attrNameLst>
                                          <p:attrName>ppt_x</p:attrName>
                                        </p:attrNameLst>
                                      </p:cBhvr>
                                      <p:tavLst>
                                        <p:tav tm="0">
                                          <p:val>
                                            <p:strVal val="0-#ppt_w/2"/>
                                          </p:val>
                                        </p:tav>
                                        <p:tav tm="100000">
                                          <p:val>
                                            <p:strVal val="#ppt_x"/>
                                          </p:val>
                                        </p:tav>
                                      </p:tavLst>
                                    </p:anim>
                                    <p:anim calcmode="lin" valueType="num">
                                      <p:cBhvr additive="base">
                                        <p:cTn id="28" dur="500" fill="hold"/>
                                        <p:tgtEl>
                                          <p:spTgt spid="122896"/>
                                        </p:tgtEl>
                                        <p:attrNameLst>
                                          <p:attrName>ppt_y</p:attrName>
                                        </p:attrNameLst>
                                      </p:cBhvr>
                                      <p:tavLst>
                                        <p:tav tm="0">
                                          <p:val>
                                            <p:strVal val="#ppt_y"/>
                                          </p:val>
                                        </p:tav>
                                        <p:tav tm="100000">
                                          <p:val>
                                            <p:strVal val="#ppt_y"/>
                                          </p:val>
                                        </p:tav>
                                      </p:tavLst>
                                    </p:anim>
                                  </p:childTnLst>
                                </p:cTn>
                              </p:par>
                            </p:childTnLst>
                          </p:cTn>
                        </p:par>
                        <p:par>
                          <p:cTn id="29" fill="hold">
                            <p:stCondLst>
                              <p:cond delay="3800"/>
                            </p:stCondLst>
                            <p:childTnLst>
                              <p:par>
                                <p:cTn id="30" presetID="2" presetClass="entr" presetSubtype="8" fill="hold" grpId="0" nodeType="afterEffect">
                                  <p:stCondLst>
                                    <p:cond delay="0"/>
                                  </p:stCondLst>
                                  <p:childTnLst>
                                    <p:set>
                                      <p:cBhvr>
                                        <p:cTn id="31" dur="1" fill="hold">
                                          <p:stCondLst>
                                            <p:cond delay="0"/>
                                          </p:stCondLst>
                                        </p:cTn>
                                        <p:tgtEl>
                                          <p:spTgt spid="122895"/>
                                        </p:tgtEl>
                                        <p:attrNameLst>
                                          <p:attrName>style.visibility</p:attrName>
                                        </p:attrNameLst>
                                      </p:cBhvr>
                                      <p:to>
                                        <p:strVal val="visible"/>
                                      </p:to>
                                    </p:set>
                                    <p:anim calcmode="lin" valueType="num">
                                      <p:cBhvr additive="base">
                                        <p:cTn id="32" dur="500" fill="hold"/>
                                        <p:tgtEl>
                                          <p:spTgt spid="122895"/>
                                        </p:tgtEl>
                                        <p:attrNameLst>
                                          <p:attrName>ppt_x</p:attrName>
                                        </p:attrNameLst>
                                      </p:cBhvr>
                                      <p:tavLst>
                                        <p:tav tm="0">
                                          <p:val>
                                            <p:strVal val="0-#ppt_w/2"/>
                                          </p:val>
                                        </p:tav>
                                        <p:tav tm="100000">
                                          <p:val>
                                            <p:strVal val="#ppt_x"/>
                                          </p:val>
                                        </p:tav>
                                      </p:tavLst>
                                    </p:anim>
                                    <p:anim calcmode="lin" valueType="num">
                                      <p:cBhvr additive="base">
                                        <p:cTn id="33" dur="500" fill="hold"/>
                                        <p:tgtEl>
                                          <p:spTgt spid="122895"/>
                                        </p:tgtEl>
                                        <p:attrNameLst>
                                          <p:attrName>ppt_y</p:attrName>
                                        </p:attrNameLst>
                                      </p:cBhvr>
                                      <p:tavLst>
                                        <p:tav tm="0">
                                          <p:val>
                                            <p:strVal val="#ppt_y"/>
                                          </p:val>
                                        </p:tav>
                                        <p:tav tm="100000">
                                          <p:val>
                                            <p:strVal val="#ppt_y"/>
                                          </p:val>
                                        </p:tav>
                                      </p:tavLst>
                                    </p:anim>
                                  </p:childTnLst>
                                </p:cTn>
                              </p:par>
                            </p:childTnLst>
                          </p:cTn>
                        </p:par>
                        <p:par>
                          <p:cTn id="34" fill="hold">
                            <p:stCondLst>
                              <p:cond delay="4300"/>
                            </p:stCondLst>
                            <p:childTnLst>
                              <p:par>
                                <p:cTn id="35" presetID="2" presetClass="entr" presetSubtype="8" fill="hold" grpId="0" nodeType="afterEffect">
                                  <p:stCondLst>
                                    <p:cond delay="0"/>
                                  </p:stCondLst>
                                  <p:childTnLst>
                                    <p:set>
                                      <p:cBhvr>
                                        <p:cTn id="36" dur="1" fill="hold">
                                          <p:stCondLst>
                                            <p:cond delay="0"/>
                                          </p:stCondLst>
                                        </p:cTn>
                                        <p:tgtEl>
                                          <p:spTgt spid="122894"/>
                                        </p:tgtEl>
                                        <p:attrNameLst>
                                          <p:attrName>style.visibility</p:attrName>
                                        </p:attrNameLst>
                                      </p:cBhvr>
                                      <p:to>
                                        <p:strVal val="visible"/>
                                      </p:to>
                                    </p:set>
                                    <p:anim calcmode="lin" valueType="num">
                                      <p:cBhvr additive="base">
                                        <p:cTn id="37" dur="500" fill="hold"/>
                                        <p:tgtEl>
                                          <p:spTgt spid="122894"/>
                                        </p:tgtEl>
                                        <p:attrNameLst>
                                          <p:attrName>ppt_x</p:attrName>
                                        </p:attrNameLst>
                                      </p:cBhvr>
                                      <p:tavLst>
                                        <p:tav tm="0">
                                          <p:val>
                                            <p:strVal val="0-#ppt_w/2"/>
                                          </p:val>
                                        </p:tav>
                                        <p:tav tm="100000">
                                          <p:val>
                                            <p:strVal val="#ppt_x"/>
                                          </p:val>
                                        </p:tav>
                                      </p:tavLst>
                                    </p:anim>
                                    <p:anim calcmode="lin" valueType="num">
                                      <p:cBhvr additive="base">
                                        <p:cTn id="38" dur="500" fill="hold"/>
                                        <p:tgtEl>
                                          <p:spTgt spid="122894"/>
                                        </p:tgtEl>
                                        <p:attrNameLst>
                                          <p:attrName>ppt_y</p:attrName>
                                        </p:attrNameLst>
                                      </p:cBhvr>
                                      <p:tavLst>
                                        <p:tav tm="0">
                                          <p:val>
                                            <p:strVal val="#ppt_y"/>
                                          </p:val>
                                        </p:tav>
                                        <p:tav tm="100000">
                                          <p:val>
                                            <p:strVal val="#ppt_y"/>
                                          </p:val>
                                        </p:tav>
                                      </p:tavLst>
                                    </p:anim>
                                  </p:childTnLst>
                                </p:cTn>
                              </p:par>
                            </p:childTnLst>
                          </p:cTn>
                        </p:par>
                        <p:par>
                          <p:cTn id="39" fill="hold">
                            <p:stCondLst>
                              <p:cond delay="4800"/>
                            </p:stCondLst>
                            <p:childTnLst>
                              <p:par>
                                <p:cTn id="40" presetID="2" presetClass="entr" presetSubtype="8" fill="hold" grpId="0" nodeType="afterEffect">
                                  <p:stCondLst>
                                    <p:cond delay="0"/>
                                  </p:stCondLst>
                                  <p:childTnLst>
                                    <p:set>
                                      <p:cBhvr>
                                        <p:cTn id="41" dur="1" fill="hold">
                                          <p:stCondLst>
                                            <p:cond delay="0"/>
                                          </p:stCondLst>
                                        </p:cTn>
                                        <p:tgtEl>
                                          <p:spTgt spid="122893"/>
                                        </p:tgtEl>
                                        <p:attrNameLst>
                                          <p:attrName>style.visibility</p:attrName>
                                        </p:attrNameLst>
                                      </p:cBhvr>
                                      <p:to>
                                        <p:strVal val="visible"/>
                                      </p:to>
                                    </p:set>
                                    <p:anim calcmode="lin" valueType="num">
                                      <p:cBhvr additive="base">
                                        <p:cTn id="42" dur="500" fill="hold"/>
                                        <p:tgtEl>
                                          <p:spTgt spid="122893"/>
                                        </p:tgtEl>
                                        <p:attrNameLst>
                                          <p:attrName>ppt_x</p:attrName>
                                        </p:attrNameLst>
                                      </p:cBhvr>
                                      <p:tavLst>
                                        <p:tav tm="0">
                                          <p:val>
                                            <p:strVal val="0-#ppt_w/2"/>
                                          </p:val>
                                        </p:tav>
                                        <p:tav tm="100000">
                                          <p:val>
                                            <p:strVal val="#ppt_x"/>
                                          </p:val>
                                        </p:tav>
                                      </p:tavLst>
                                    </p:anim>
                                    <p:anim calcmode="lin" valueType="num">
                                      <p:cBhvr additive="base">
                                        <p:cTn id="43" dur="500" fill="hold"/>
                                        <p:tgtEl>
                                          <p:spTgt spid="122893"/>
                                        </p:tgtEl>
                                        <p:attrNameLst>
                                          <p:attrName>ppt_y</p:attrName>
                                        </p:attrNameLst>
                                      </p:cBhvr>
                                      <p:tavLst>
                                        <p:tav tm="0">
                                          <p:val>
                                            <p:strVal val="#ppt_y"/>
                                          </p:val>
                                        </p:tav>
                                        <p:tav tm="100000">
                                          <p:val>
                                            <p:strVal val="#ppt_y"/>
                                          </p:val>
                                        </p:tav>
                                      </p:tavLst>
                                    </p:anim>
                                  </p:childTnLst>
                                </p:cTn>
                              </p:par>
                            </p:childTnLst>
                          </p:cTn>
                        </p:par>
                        <p:par>
                          <p:cTn id="44" fill="hold">
                            <p:stCondLst>
                              <p:cond delay="5300"/>
                            </p:stCondLst>
                            <p:childTnLst>
                              <p:par>
                                <p:cTn id="45" presetID="23" presetClass="entr" presetSubtype="32" fill="hold" grpId="0" nodeType="afterEffect">
                                  <p:stCondLst>
                                    <p:cond delay="0"/>
                                  </p:stCondLst>
                                  <p:childTnLst>
                                    <p:set>
                                      <p:cBhvr>
                                        <p:cTn id="46" dur="1" fill="hold">
                                          <p:stCondLst>
                                            <p:cond delay="0"/>
                                          </p:stCondLst>
                                        </p:cTn>
                                        <p:tgtEl>
                                          <p:spTgt spid="122898"/>
                                        </p:tgtEl>
                                        <p:attrNameLst>
                                          <p:attrName>style.visibility</p:attrName>
                                        </p:attrNameLst>
                                      </p:cBhvr>
                                      <p:to>
                                        <p:strVal val="visible"/>
                                      </p:to>
                                    </p:set>
                                    <p:anim calcmode="lin" valueType="num">
                                      <p:cBhvr>
                                        <p:cTn id="47" dur="500" fill="hold"/>
                                        <p:tgtEl>
                                          <p:spTgt spid="122898"/>
                                        </p:tgtEl>
                                        <p:attrNameLst>
                                          <p:attrName>ppt_w</p:attrName>
                                        </p:attrNameLst>
                                      </p:cBhvr>
                                      <p:tavLst>
                                        <p:tav tm="0">
                                          <p:val>
                                            <p:strVal val="4*#ppt_w"/>
                                          </p:val>
                                        </p:tav>
                                        <p:tav tm="100000">
                                          <p:val>
                                            <p:strVal val="#ppt_w"/>
                                          </p:val>
                                        </p:tav>
                                      </p:tavLst>
                                    </p:anim>
                                    <p:anim calcmode="lin" valueType="num">
                                      <p:cBhvr>
                                        <p:cTn id="48" dur="500" fill="hold"/>
                                        <p:tgtEl>
                                          <p:spTgt spid="122898"/>
                                        </p:tgtEl>
                                        <p:attrNameLst>
                                          <p:attrName>ppt_h</p:attrName>
                                        </p:attrNameLst>
                                      </p:cBhvr>
                                      <p:tavLst>
                                        <p:tav tm="0">
                                          <p:val>
                                            <p:strVal val="4*#ppt_h"/>
                                          </p:val>
                                        </p:tav>
                                        <p:tav tm="100000">
                                          <p:val>
                                            <p:strVal val="#ppt_h"/>
                                          </p:val>
                                        </p:tav>
                                      </p:tavLst>
                                    </p:anim>
                                  </p:childTnLst>
                                </p:cTn>
                              </p:par>
                            </p:childTnLst>
                          </p:cTn>
                        </p:par>
                        <p:par>
                          <p:cTn id="49" fill="hold">
                            <p:stCondLst>
                              <p:cond delay="5800"/>
                            </p:stCondLst>
                            <p:childTnLst>
                              <p:par>
                                <p:cTn id="50" presetID="23" presetClass="entr" presetSubtype="288" fill="hold" grpId="0" nodeType="afterEffect">
                                  <p:stCondLst>
                                    <p:cond delay="0"/>
                                  </p:stCondLst>
                                  <p:childTnLst>
                                    <p:set>
                                      <p:cBhvr>
                                        <p:cTn id="51" dur="1" fill="hold">
                                          <p:stCondLst>
                                            <p:cond delay="0"/>
                                          </p:stCondLst>
                                        </p:cTn>
                                        <p:tgtEl>
                                          <p:spTgt spid="122902"/>
                                        </p:tgtEl>
                                        <p:attrNameLst>
                                          <p:attrName>style.visibility</p:attrName>
                                        </p:attrNameLst>
                                      </p:cBhvr>
                                      <p:to>
                                        <p:strVal val="visible"/>
                                      </p:to>
                                    </p:set>
                                    <p:anim calcmode="lin" valueType="num">
                                      <p:cBhvr>
                                        <p:cTn id="52" dur="500" fill="hold"/>
                                        <p:tgtEl>
                                          <p:spTgt spid="122902"/>
                                        </p:tgtEl>
                                        <p:attrNameLst>
                                          <p:attrName>ppt_w</p:attrName>
                                        </p:attrNameLst>
                                      </p:cBhvr>
                                      <p:tavLst>
                                        <p:tav tm="0">
                                          <p:val>
                                            <p:strVal val="4/3*#ppt_w"/>
                                          </p:val>
                                        </p:tav>
                                        <p:tav tm="100000">
                                          <p:val>
                                            <p:strVal val="#ppt_w"/>
                                          </p:val>
                                        </p:tav>
                                      </p:tavLst>
                                    </p:anim>
                                    <p:anim calcmode="lin" valueType="num">
                                      <p:cBhvr>
                                        <p:cTn id="53" dur="500" fill="hold"/>
                                        <p:tgtEl>
                                          <p:spTgt spid="122902"/>
                                        </p:tgtEl>
                                        <p:attrNameLst>
                                          <p:attrName>ppt_h</p:attrName>
                                        </p:attrNameLst>
                                      </p:cBhvr>
                                      <p:tavLst>
                                        <p:tav tm="0">
                                          <p:val>
                                            <p:strVal val="4/3*#ppt_h"/>
                                          </p:val>
                                        </p:tav>
                                        <p:tav tm="100000">
                                          <p:val>
                                            <p:strVal val="#ppt_h"/>
                                          </p:val>
                                        </p:tav>
                                      </p:tavLst>
                                    </p:anim>
                                  </p:childTnLst>
                                </p:cTn>
                              </p:par>
                            </p:childTnLst>
                          </p:cTn>
                        </p:par>
                        <p:par>
                          <p:cTn id="54" fill="hold">
                            <p:stCondLst>
                              <p:cond delay="6300"/>
                            </p:stCondLst>
                            <p:childTnLst>
                              <p:par>
                                <p:cTn id="55" presetID="22" presetClass="entr" presetSubtype="1" fill="hold" grpId="0" nodeType="afterEffect">
                                  <p:stCondLst>
                                    <p:cond delay="0"/>
                                  </p:stCondLst>
                                  <p:childTnLst>
                                    <p:set>
                                      <p:cBhvr>
                                        <p:cTn id="56" dur="1" fill="hold">
                                          <p:stCondLst>
                                            <p:cond delay="0"/>
                                          </p:stCondLst>
                                        </p:cTn>
                                        <p:tgtEl>
                                          <p:spTgt spid="122899"/>
                                        </p:tgtEl>
                                        <p:attrNameLst>
                                          <p:attrName>style.visibility</p:attrName>
                                        </p:attrNameLst>
                                      </p:cBhvr>
                                      <p:to>
                                        <p:strVal val="visible"/>
                                      </p:to>
                                    </p:set>
                                    <p:animEffect transition="in" filter="wipe(up)">
                                      <p:cBhvr>
                                        <p:cTn id="57" dur="500"/>
                                        <p:tgtEl>
                                          <p:spTgt spid="122899"/>
                                        </p:tgtEl>
                                      </p:cBhvr>
                                    </p:animEffect>
                                  </p:childTnLst>
                                </p:cTn>
                              </p:par>
                            </p:childTnLst>
                          </p:cTn>
                        </p:par>
                        <p:par>
                          <p:cTn id="58" fill="hold">
                            <p:stCondLst>
                              <p:cond delay="6800"/>
                            </p:stCondLst>
                            <p:childTnLst>
                              <p:par>
                                <p:cTn id="59" presetID="1" presetClass="entr" presetSubtype="0" fill="hold" grpId="0" nodeType="afterEffect">
                                  <p:stCondLst>
                                    <p:cond delay="0"/>
                                  </p:stCondLst>
                                  <p:childTnLst>
                                    <p:set>
                                      <p:cBhvr>
                                        <p:cTn id="60" dur="1" fill="hold">
                                          <p:stCondLst>
                                            <p:cond delay="499"/>
                                          </p:stCondLst>
                                        </p:cTn>
                                        <p:tgtEl>
                                          <p:spTgt spid="122883"/>
                                        </p:tgtEl>
                                        <p:attrNameLst>
                                          <p:attrName>style.visibility</p:attrName>
                                        </p:attrNameLst>
                                      </p:cBhvr>
                                      <p:to>
                                        <p:strVal val="visible"/>
                                      </p:to>
                                    </p:set>
                                  </p:childTnLst>
                                </p:cTn>
                              </p:par>
                            </p:childTnLst>
                          </p:cTn>
                        </p:par>
                        <p:par>
                          <p:cTn id="61" fill="hold">
                            <p:stCondLst>
                              <p:cond delay="7300"/>
                            </p:stCondLst>
                            <p:childTnLst>
                              <p:par>
                                <p:cTn id="62" presetID="1" presetClass="entr" presetSubtype="0" fill="hold" grpId="0" nodeType="afterEffect">
                                  <p:stCondLst>
                                    <p:cond delay="0"/>
                                  </p:stCondLst>
                                  <p:childTnLst>
                                    <p:set>
                                      <p:cBhvr>
                                        <p:cTn id="63" dur="1" fill="hold">
                                          <p:stCondLst>
                                            <p:cond delay="499"/>
                                          </p:stCondLst>
                                        </p:cTn>
                                        <p:tgtEl>
                                          <p:spTgt spid="122882"/>
                                        </p:tgtEl>
                                        <p:attrNameLst>
                                          <p:attrName>style.visibility</p:attrName>
                                        </p:attrNameLst>
                                      </p:cBhvr>
                                      <p:to>
                                        <p:strVal val="visible"/>
                                      </p:to>
                                    </p:set>
                                  </p:childTnLst>
                                </p:cTn>
                              </p:par>
                            </p:childTnLst>
                          </p:cTn>
                        </p:par>
                        <p:par>
                          <p:cTn id="64" fill="hold">
                            <p:stCondLst>
                              <p:cond delay="7800"/>
                            </p:stCondLst>
                            <p:childTnLst>
                              <p:par>
                                <p:cTn id="65" presetID="1" presetClass="entr" presetSubtype="0" fill="hold" grpId="0" nodeType="afterEffect">
                                  <p:stCondLst>
                                    <p:cond delay="0"/>
                                  </p:stCondLst>
                                  <p:childTnLst>
                                    <p:set>
                                      <p:cBhvr>
                                        <p:cTn id="66" dur="1" fill="hold">
                                          <p:stCondLst>
                                            <p:cond delay="499"/>
                                          </p:stCondLst>
                                        </p:cTn>
                                        <p:tgtEl>
                                          <p:spTgt spid="12288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3" presetClass="entr" presetSubtype="16" fill="hold" grpId="0" nodeType="clickEffect">
                                  <p:stCondLst>
                                    <p:cond delay="0"/>
                                  </p:stCondLst>
                                  <p:childTnLst>
                                    <p:set>
                                      <p:cBhvr>
                                        <p:cTn id="70" dur="1" fill="hold">
                                          <p:stCondLst>
                                            <p:cond delay="0"/>
                                          </p:stCondLst>
                                        </p:cTn>
                                        <p:tgtEl>
                                          <p:spTgt spid="122900"/>
                                        </p:tgtEl>
                                        <p:attrNameLst>
                                          <p:attrName>style.visibility</p:attrName>
                                        </p:attrNameLst>
                                      </p:cBhvr>
                                      <p:to>
                                        <p:strVal val="visible"/>
                                      </p:to>
                                    </p:set>
                                    <p:anim calcmode="lin" valueType="num">
                                      <p:cBhvr>
                                        <p:cTn id="71" dur="500" fill="hold"/>
                                        <p:tgtEl>
                                          <p:spTgt spid="122900"/>
                                        </p:tgtEl>
                                        <p:attrNameLst>
                                          <p:attrName>ppt_w</p:attrName>
                                        </p:attrNameLst>
                                      </p:cBhvr>
                                      <p:tavLst>
                                        <p:tav tm="0">
                                          <p:val>
                                            <p:fltVal val="0"/>
                                          </p:val>
                                        </p:tav>
                                        <p:tav tm="100000">
                                          <p:val>
                                            <p:strVal val="#ppt_w"/>
                                          </p:val>
                                        </p:tav>
                                      </p:tavLst>
                                    </p:anim>
                                    <p:anim calcmode="lin" valueType="num">
                                      <p:cBhvr>
                                        <p:cTn id="72" dur="500" fill="hold"/>
                                        <p:tgtEl>
                                          <p:spTgt spid="122900"/>
                                        </p:tgtEl>
                                        <p:attrNameLst>
                                          <p:attrName>ppt_h</p:attrName>
                                        </p:attrNameLst>
                                      </p:cBhvr>
                                      <p:tavLst>
                                        <p:tav tm="0">
                                          <p:val>
                                            <p:fltVal val="0"/>
                                          </p:val>
                                        </p:tav>
                                        <p:tav tm="100000">
                                          <p:val>
                                            <p:strVal val="#ppt_h"/>
                                          </p:val>
                                        </p:tav>
                                      </p:tavLst>
                                    </p:anim>
                                  </p:childTnLst>
                                </p:cTn>
                              </p:par>
                            </p:childTnLst>
                          </p:cTn>
                        </p:par>
                        <p:par>
                          <p:cTn id="73" fill="hold">
                            <p:stCondLst>
                              <p:cond delay="500"/>
                            </p:stCondLst>
                            <p:childTnLst>
                              <p:par>
                                <p:cTn id="74" presetID="23" presetClass="entr" presetSubtype="32" fill="hold" grpId="0" nodeType="afterEffect">
                                  <p:stCondLst>
                                    <p:cond delay="0"/>
                                  </p:stCondLst>
                                  <p:iterate type="lt">
                                    <p:tmPct val="100000"/>
                                  </p:iterate>
                                  <p:childTnLst>
                                    <p:set>
                                      <p:cBhvr>
                                        <p:cTn id="75" dur="1" fill="hold">
                                          <p:stCondLst>
                                            <p:cond delay="0"/>
                                          </p:stCondLst>
                                        </p:cTn>
                                        <p:tgtEl>
                                          <p:spTgt spid="122903"/>
                                        </p:tgtEl>
                                        <p:attrNameLst>
                                          <p:attrName>style.visibility</p:attrName>
                                        </p:attrNameLst>
                                      </p:cBhvr>
                                      <p:to>
                                        <p:strVal val="visible"/>
                                      </p:to>
                                    </p:set>
                                    <p:anim calcmode="lin" valueType="num">
                                      <p:cBhvr>
                                        <p:cTn id="76" dur="75" fill="hold"/>
                                        <p:tgtEl>
                                          <p:spTgt spid="122903"/>
                                        </p:tgtEl>
                                        <p:attrNameLst>
                                          <p:attrName>ppt_w</p:attrName>
                                        </p:attrNameLst>
                                      </p:cBhvr>
                                      <p:tavLst>
                                        <p:tav tm="0">
                                          <p:val>
                                            <p:strVal val="4*#ppt_w"/>
                                          </p:val>
                                        </p:tav>
                                        <p:tav tm="100000">
                                          <p:val>
                                            <p:strVal val="#ppt_w"/>
                                          </p:val>
                                        </p:tav>
                                      </p:tavLst>
                                    </p:anim>
                                    <p:anim calcmode="lin" valueType="num">
                                      <p:cBhvr>
                                        <p:cTn id="77" dur="75" fill="hold"/>
                                        <p:tgtEl>
                                          <p:spTgt spid="122903"/>
                                        </p:tgtEl>
                                        <p:attrNameLst>
                                          <p:attrName>ppt_h</p:attrName>
                                        </p:attrNameLst>
                                      </p:cBhvr>
                                      <p:tavLst>
                                        <p:tav tm="0">
                                          <p:val>
                                            <p:strVal val="4*#ppt_h"/>
                                          </p:val>
                                        </p:tav>
                                        <p:tav tm="100000">
                                          <p:val>
                                            <p:strVal val="#ppt_h"/>
                                          </p:val>
                                        </p:tav>
                                      </p:tavLst>
                                    </p:anim>
                                  </p:childTnLst>
                                </p:cTn>
                              </p:par>
                            </p:childTnLst>
                          </p:cTn>
                        </p:par>
                        <p:par>
                          <p:cTn id="78" fill="hold">
                            <p:stCondLst>
                              <p:cond delay="2675"/>
                            </p:stCondLst>
                            <p:childTnLst>
                              <p:par>
                                <p:cTn id="79" presetID="9" presetClass="entr" presetSubtype="0" fill="hold" grpId="0" nodeType="afterEffect">
                                  <p:stCondLst>
                                    <p:cond delay="4000"/>
                                  </p:stCondLst>
                                  <p:childTnLst>
                                    <p:set>
                                      <p:cBhvr>
                                        <p:cTn id="80" dur="1" fill="hold">
                                          <p:stCondLst>
                                            <p:cond delay="0"/>
                                          </p:stCondLst>
                                        </p:cTn>
                                        <p:tgtEl>
                                          <p:spTgt spid="122887"/>
                                        </p:tgtEl>
                                        <p:attrNameLst>
                                          <p:attrName>style.visibility</p:attrName>
                                        </p:attrNameLst>
                                      </p:cBhvr>
                                      <p:to>
                                        <p:strVal val="visible"/>
                                      </p:to>
                                    </p:set>
                                    <p:animEffect transition="in" filter="dissolve">
                                      <p:cBhvr>
                                        <p:cTn id="81" dur="500"/>
                                        <p:tgtEl>
                                          <p:spTgt spid="122887"/>
                                        </p:tgtEl>
                                      </p:cBhvr>
                                    </p:animEffect>
                                  </p:childTnLst>
                                </p:cTn>
                              </p:par>
                            </p:childTnLst>
                          </p:cTn>
                        </p:par>
                      </p:childTnLst>
                    </p:cTn>
                  </p:par>
                  <p:par>
                    <p:cTn id="82" fill="hold">
                      <p:stCondLst>
                        <p:cond delay="indefinite"/>
                      </p:stCondLst>
                      <p:childTnLst>
                        <p:par>
                          <p:cTn id="83" fill="hold">
                            <p:stCondLst>
                              <p:cond delay="0"/>
                            </p:stCondLst>
                            <p:childTnLst>
                              <p:par>
                                <p:cTn id="84" presetID="23" presetClass="entr" presetSubtype="16" fill="hold" grpId="0" nodeType="clickEffect">
                                  <p:stCondLst>
                                    <p:cond delay="0"/>
                                  </p:stCondLst>
                                  <p:childTnLst>
                                    <p:set>
                                      <p:cBhvr>
                                        <p:cTn id="85" dur="1" fill="hold">
                                          <p:stCondLst>
                                            <p:cond delay="0"/>
                                          </p:stCondLst>
                                        </p:cTn>
                                        <p:tgtEl>
                                          <p:spTgt spid="122901"/>
                                        </p:tgtEl>
                                        <p:attrNameLst>
                                          <p:attrName>style.visibility</p:attrName>
                                        </p:attrNameLst>
                                      </p:cBhvr>
                                      <p:to>
                                        <p:strVal val="visible"/>
                                      </p:to>
                                    </p:set>
                                    <p:anim calcmode="lin" valueType="num">
                                      <p:cBhvr>
                                        <p:cTn id="86" dur="500" fill="hold"/>
                                        <p:tgtEl>
                                          <p:spTgt spid="122901"/>
                                        </p:tgtEl>
                                        <p:attrNameLst>
                                          <p:attrName>ppt_w</p:attrName>
                                        </p:attrNameLst>
                                      </p:cBhvr>
                                      <p:tavLst>
                                        <p:tav tm="0">
                                          <p:val>
                                            <p:fltVal val="0"/>
                                          </p:val>
                                        </p:tav>
                                        <p:tav tm="100000">
                                          <p:val>
                                            <p:strVal val="#ppt_w"/>
                                          </p:val>
                                        </p:tav>
                                      </p:tavLst>
                                    </p:anim>
                                    <p:anim calcmode="lin" valueType="num">
                                      <p:cBhvr>
                                        <p:cTn id="87" dur="500" fill="hold"/>
                                        <p:tgtEl>
                                          <p:spTgt spid="122901"/>
                                        </p:tgtEl>
                                        <p:attrNameLst>
                                          <p:attrName>ppt_h</p:attrName>
                                        </p:attrNameLst>
                                      </p:cBhvr>
                                      <p:tavLst>
                                        <p:tav tm="0">
                                          <p:val>
                                            <p:fltVal val="0"/>
                                          </p:val>
                                        </p:tav>
                                        <p:tav tm="100000">
                                          <p:val>
                                            <p:strVal val="#ppt_h"/>
                                          </p:val>
                                        </p:tav>
                                      </p:tavLst>
                                    </p:anim>
                                  </p:childTnLst>
                                </p:cTn>
                              </p:par>
                            </p:childTnLst>
                          </p:cTn>
                        </p:par>
                        <p:par>
                          <p:cTn id="88" fill="hold">
                            <p:stCondLst>
                              <p:cond delay="500"/>
                            </p:stCondLst>
                            <p:childTnLst>
                              <p:par>
                                <p:cTn id="89" presetID="9" presetClass="entr" presetSubtype="0" fill="hold" grpId="0" nodeType="afterEffect">
                                  <p:stCondLst>
                                    <p:cond delay="1500"/>
                                  </p:stCondLst>
                                  <p:childTnLst>
                                    <p:set>
                                      <p:cBhvr>
                                        <p:cTn id="90" dur="1" fill="hold">
                                          <p:stCondLst>
                                            <p:cond delay="0"/>
                                          </p:stCondLst>
                                        </p:cTn>
                                        <p:tgtEl>
                                          <p:spTgt spid="122890"/>
                                        </p:tgtEl>
                                        <p:attrNameLst>
                                          <p:attrName>style.visibility</p:attrName>
                                        </p:attrNameLst>
                                      </p:cBhvr>
                                      <p:to>
                                        <p:strVal val="visible"/>
                                      </p:to>
                                    </p:set>
                                    <p:animEffect transition="in" filter="dissolve">
                                      <p:cBhvr>
                                        <p:cTn id="91" dur="500"/>
                                        <p:tgtEl>
                                          <p:spTgt spid="122890"/>
                                        </p:tgtEl>
                                      </p:cBhvr>
                                    </p:animEffect>
                                  </p:childTnLst>
                                </p:cTn>
                              </p:par>
                            </p:childTnLst>
                          </p:cTn>
                        </p:par>
                      </p:childTnLst>
                    </p:cTn>
                  </p:par>
                  <p:par>
                    <p:cTn id="92" fill="hold">
                      <p:stCondLst>
                        <p:cond delay="indefinite"/>
                      </p:stCondLst>
                      <p:childTnLst>
                        <p:par>
                          <p:cTn id="93" fill="hold">
                            <p:stCondLst>
                              <p:cond delay="0"/>
                            </p:stCondLst>
                            <p:childTnLst>
                              <p:par>
                                <p:cTn id="94" presetID="23" presetClass="entr" presetSubtype="16" fill="hold" grpId="0" nodeType="clickEffect">
                                  <p:stCondLst>
                                    <p:cond delay="0"/>
                                  </p:stCondLst>
                                  <p:childTnLst>
                                    <p:set>
                                      <p:cBhvr>
                                        <p:cTn id="95" dur="1" fill="hold">
                                          <p:stCondLst>
                                            <p:cond delay="0"/>
                                          </p:stCondLst>
                                        </p:cTn>
                                        <p:tgtEl>
                                          <p:spTgt spid="122892"/>
                                        </p:tgtEl>
                                        <p:attrNameLst>
                                          <p:attrName>style.visibility</p:attrName>
                                        </p:attrNameLst>
                                      </p:cBhvr>
                                      <p:to>
                                        <p:strVal val="visible"/>
                                      </p:to>
                                    </p:set>
                                    <p:anim calcmode="lin" valueType="num">
                                      <p:cBhvr>
                                        <p:cTn id="96" dur="500" fill="hold"/>
                                        <p:tgtEl>
                                          <p:spTgt spid="122892"/>
                                        </p:tgtEl>
                                        <p:attrNameLst>
                                          <p:attrName>ppt_w</p:attrName>
                                        </p:attrNameLst>
                                      </p:cBhvr>
                                      <p:tavLst>
                                        <p:tav tm="0">
                                          <p:val>
                                            <p:fltVal val="0"/>
                                          </p:val>
                                        </p:tav>
                                        <p:tav tm="100000">
                                          <p:val>
                                            <p:strVal val="#ppt_w"/>
                                          </p:val>
                                        </p:tav>
                                      </p:tavLst>
                                    </p:anim>
                                    <p:anim calcmode="lin" valueType="num">
                                      <p:cBhvr>
                                        <p:cTn id="97" dur="500" fill="hold"/>
                                        <p:tgtEl>
                                          <p:spTgt spid="122892"/>
                                        </p:tgtEl>
                                        <p:attrNameLst>
                                          <p:attrName>ppt_h</p:attrName>
                                        </p:attrNameLst>
                                      </p:cBhvr>
                                      <p:tavLst>
                                        <p:tav tm="0">
                                          <p:val>
                                            <p:fltVal val="0"/>
                                          </p:val>
                                        </p:tav>
                                        <p:tav tm="100000">
                                          <p:val>
                                            <p:strVal val="#ppt_h"/>
                                          </p:val>
                                        </p:tav>
                                      </p:tavLst>
                                    </p:anim>
                                  </p:childTnLst>
                                </p:cTn>
                              </p:par>
                            </p:childTnLst>
                          </p:cTn>
                        </p:par>
                        <p:par>
                          <p:cTn id="98" fill="hold">
                            <p:stCondLst>
                              <p:cond delay="500"/>
                            </p:stCondLst>
                            <p:childTnLst>
                              <p:par>
                                <p:cTn id="99" presetID="9" presetClass="entr" presetSubtype="0" fill="hold" grpId="0" nodeType="afterEffect">
                                  <p:stCondLst>
                                    <p:cond delay="1500"/>
                                  </p:stCondLst>
                                  <p:childTnLst>
                                    <p:set>
                                      <p:cBhvr>
                                        <p:cTn id="100" dur="1" fill="hold">
                                          <p:stCondLst>
                                            <p:cond delay="0"/>
                                          </p:stCondLst>
                                        </p:cTn>
                                        <p:tgtEl>
                                          <p:spTgt spid="122891"/>
                                        </p:tgtEl>
                                        <p:attrNameLst>
                                          <p:attrName>style.visibility</p:attrName>
                                        </p:attrNameLst>
                                      </p:cBhvr>
                                      <p:to>
                                        <p:strVal val="visible"/>
                                      </p:to>
                                    </p:set>
                                    <p:animEffect transition="in" filter="dissolve">
                                      <p:cBhvr>
                                        <p:cTn id="101" dur="500"/>
                                        <p:tgtEl>
                                          <p:spTgt spid="122891"/>
                                        </p:tgtEl>
                                      </p:cBhvr>
                                    </p:animEffect>
                                  </p:childTnLst>
                                </p:cTn>
                              </p:par>
                            </p:childTnLst>
                          </p:cTn>
                        </p:par>
                        <p:par>
                          <p:cTn id="102" fill="hold">
                            <p:stCondLst>
                              <p:cond delay="2500"/>
                            </p:stCondLst>
                            <p:childTnLst>
                              <p:par>
                                <p:cTn id="103" presetID="16" presetClass="entr" presetSubtype="42" fill="hold" nodeType="afterEffect">
                                  <p:stCondLst>
                                    <p:cond delay="1500"/>
                                  </p:stCondLst>
                                  <p:childTnLst>
                                    <p:set>
                                      <p:cBhvr>
                                        <p:cTn id="104" dur="1" fill="hold">
                                          <p:stCondLst>
                                            <p:cond delay="0"/>
                                          </p:stCondLst>
                                        </p:cTn>
                                        <p:tgtEl>
                                          <p:spTgt spid="122897"/>
                                        </p:tgtEl>
                                        <p:attrNameLst>
                                          <p:attrName>style.visibility</p:attrName>
                                        </p:attrNameLst>
                                      </p:cBhvr>
                                      <p:to>
                                        <p:strVal val="visible"/>
                                      </p:to>
                                    </p:set>
                                    <p:animEffect transition="in" filter="barn(outHorizontal)">
                                      <p:cBhvr>
                                        <p:cTn id="105" dur="500"/>
                                        <p:tgtEl>
                                          <p:spTgt spid="122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animBg="1"/>
      <p:bldP spid="122883" grpId="0" animBg="1"/>
      <p:bldP spid="122884" grpId="0" animBg="1"/>
      <p:bldP spid="122885" grpId="0" animBg="1"/>
      <p:bldP spid="122886" grpId="0" animBg="1"/>
      <p:bldP spid="122887" grpId="0" animBg="1"/>
      <p:bldP spid="122888" grpId="0" autoUpdateAnimBg="0"/>
      <p:bldP spid="122889" grpId="0" animBg="1"/>
      <p:bldP spid="122890" grpId="0" animBg="1"/>
      <p:bldP spid="122891" grpId="0" animBg="1"/>
      <p:bldP spid="122892" grpId="0" animBg="1"/>
      <p:bldP spid="122893" grpId="0" autoUpdateAnimBg="0"/>
      <p:bldP spid="122894" grpId="0" autoUpdateAnimBg="0"/>
      <p:bldP spid="122895" grpId="0" autoUpdateAnimBg="0"/>
      <p:bldP spid="122896" grpId="0" autoUpdateAnimBg="0"/>
      <p:bldP spid="122898" grpId="0" animBg="1"/>
      <p:bldP spid="122899" grpId="0" animBg="1"/>
      <p:bldP spid="122900" grpId="0" animBg="1"/>
      <p:bldP spid="122901" grpId="0" animBg="1"/>
      <p:bldP spid="122902" grpId="0" animBg="1"/>
      <p:bldP spid="122903"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000628" y="571480"/>
            <a:ext cx="4143372" cy="1417638"/>
          </a:xfrm>
        </p:spPr>
        <p:txBody>
          <a:bodyPr>
            <a:noAutofit/>
          </a:bodyPr>
          <a:lstStyle/>
          <a:p>
            <a:r>
              <a:rPr lang="hu-HU" sz="4800" dirty="0" smtClean="0">
                <a:solidFill>
                  <a:srgbClr val="FF0000"/>
                </a:solidFill>
                <a:effectLst/>
              </a:rPr>
              <a:t>A szülő és a karma</a:t>
            </a:r>
            <a:endParaRPr lang="hu-HU" sz="4800" dirty="0">
              <a:solidFill>
                <a:srgbClr val="FF0000"/>
              </a:solidFill>
              <a:effectLst/>
            </a:endParaRPr>
          </a:p>
        </p:txBody>
      </p:sp>
      <p:pic>
        <p:nvPicPr>
          <p:cNvPr id="220162" name="Picture 2" descr="http://anyatermeszet.files.wordpress.com/2011/04/viragoskert.jpg"/>
          <p:cNvPicPr>
            <a:picLocks noChangeAspect="1" noChangeArrowheads="1"/>
          </p:cNvPicPr>
          <p:nvPr/>
        </p:nvPicPr>
        <p:blipFill>
          <a:blip r:embed="rId2" cstate="print"/>
          <a:srcRect/>
          <a:stretch>
            <a:fillRect/>
          </a:stretch>
        </p:blipFill>
        <p:spPr bwMode="auto">
          <a:xfrm>
            <a:off x="0" y="3569309"/>
            <a:ext cx="4429124" cy="3288691"/>
          </a:xfrm>
          <a:prstGeom prst="rect">
            <a:avLst/>
          </a:prstGeom>
          <a:noFill/>
        </p:spPr>
      </p:pic>
      <p:pic>
        <p:nvPicPr>
          <p:cNvPr id="220164" name="Picture 4" descr="http://4.bp.blogspot.com/-6V6z0CmWfJ8/TnHm7GMKQtI/AAAAAAAAAP4/UOSDaDOmwsg/s1600/az+elvadult+gy%25C3%25BC%25C3%25B6m%25C3%25B6lcs%25C3%25B6s+kert.jpg"/>
          <p:cNvPicPr>
            <a:picLocks noChangeAspect="1" noChangeArrowheads="1"/>
          </p:cNvPicPr>
          <p:nvPr/>
        </p:nvPicPr>
        <p:blipFill>
          <a:blip r:embed="rId3" cstate="print"/>
          <a:srcRect/>
          <a:stretch>
            <a:fillRect/>
          </a:stretch>
        </p:blipFill>
        <p:spPr bwMode="auto">
          <a:xfrm>
            <a:off x="4566017" y="3429000"/>
            <a:ext cx="4577983" cy="3429000"/>
          </a:xfrm>
          <a:prstGeom prst="rect">
            <a:avLst/>
          </a:prstGeom>
          <a:noFill/>
        </p:spPr>
      </p:pic>
      <p:pic>
        <p:nvPicPr>
          <p:cNvPr id="220166" name="Picture 6" descr="http://keptar.idokep.hu/keptar/users/Bali93/Bali93-tel3.jpg-2013-01-23-16-28-22.jpg"/>
          <p:cNvPicPr>
            <a:picLocks noChangeAspect="1" noChangeArrowheads="1"/>
          </p:cNvPicPr>
          <p:nvPr/>
        </p:nvPicPr>
        <p:blipFill>
          <a:blip r:embed="rId4" cstate="print"/>
          <a:srcRect/>
          <a:stretch>
            <a:fillRect/>
          </a:stretch>
        </p:blipFill>
        <p:spPr bwMode="auto">
          <a:xfrm>
            <a:off x="0" y="0"/>
            <a:ext cx="4943726" cy="328612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1493" name="Rectangle 5"/>
          <p:cNvSpPr>
            <a:spLocks noGrp="1" noChangeArrowheads="1"/>
          </p:cNvSpPr>
          <p:nvPr>
            <p:ph type="title"/>
          </p:nvPr>
        </p:nvSpPr>
        <p:spPr>
          <a:xfrm>
            <a:off x="323528" y="116632"/>
            <a:ext cx="8610600" cy="762000"/>
          </a:xfrm>
        </p:spPr>
        <p:txBody>
          <a:bodyPr/>
          <a:lstStyle/>
          <a:p>
            <a:pPr>
              <a:defRPr/>
            </a:pPr>
            <a:r>
              <a:rPr lang="hu-HU" sz="4000" b="1" dirty="0" smtClean="0">
                <a:solidFill>
                  <a:srgbClr val="FF0000"/>
                </a:solidFill>
              </a:rPr>
              <a:t>A CSOPORTKARMA</a:t>
            </a:r>
            <a:endParaRPr lang="en-US" sz="4000" dirty="0">
              <a:solidFill>
                <a:srgbClr val="FF0000"/>
              </a:solidFill>
            </a:endParaRPr>
          </a:p>
        </p:txBody>
      </p:sp>
      <p:sp>
        <p:nvSpPr>
          <p:cNvPr id="2" name="Téglalap 1"/>
          <p:cNvSpPr/>
          <p:nvPr/>
        </p:nvSpPr>
        <p:spPr>
          <a:xfrm>
            <a:off x="3059832" y="908720"/>
            <a:ext cx="5832648" cy="5573834"/>
          </a:xfrm>
          <a:prstGeom prst="rect">
            <a:avLst/>
          </a:prstGeom>
        </p:spPr>
        <p:txBody>
          <a:bodyPr wrap="square">
            <a:spAutoFit/>
          </a:bodyPr>
          <a:lstStyle/>
          <a:p>
            <a:pPr>
              <a:lnSpc>
                <a:spcPct val="90000"/>
              </a:lnSpc>
              <a:spcBef>
                <a:spcPct val="20000"/>
              </a:spcBef>
              <a:buClr>
                <a:srgbClr val="B2B2B2"/>
              </a:buClr>
              <a:buSzPct val="75000"/>
              <a:buFont typeface="Wingdings" pitchFamily="2" charset="2"/>
              <a:buNone/>
            </a:pPr>
            <a:r>
              <a:rPr lang="hu-HU" sz="2600" b="1" dirty="0" smtClean="0">
                <a:solidFill>
                  <a:srgbClr val="99FFCC"/>
                </a:solidFill>
                <a:latin typeface="Times New Roman" pitchFamily="18" charset="0"/>
              </a:rPr>
              <a:t>Amikor </a:t>
            </a:r>
            <a:r>
              <a:rPr lang="hu-HU" sz="2600" b="1" dirty="0">
                <a:solidFill>
                  <a:srgbClr val="99FFCC"/>
                </a:solidFill>
                <a:latin typeface="Times New Roman" pitchFamily="18" charset="0"/>
              </a:rPr>
              <a:t>az emberek nagyszámú rosszindulatú, romboló természetű gondolatformát hoznak létre, és amikor ezek nagy tömegekbe gyűlnek össze az asztrális síkon, energiájuk lecsapódhat, és le is csapódik az anyagi síkon, háborúkat, forradalmakat, társadalmi zavargásokat és mindenféle felfordulást felszítva, ami csoportkarmaként hull vissza felidézőire, és széleskörű rombolást okoz. Így hát az ember csoportosan is ura a saját sorsának és teremtő tevékenységével formálja saját világát</a:t>
            </a:r>
            <a:r>
              <a:rPr lang="hu-HU" sz="2600" b="1" dirty="0" smtClean="0">
                <a:solidFill>
                  <a:srgbClr val="99FFCC"/>
                </a:solidFill>
                <a:latin typeface="Times New Roman" pitchFamily="18" charset="0"/>
              </a:rPr>
              <a:t>. </a:t>
            </a:r>
          </a:p>
          <a:p>
            <a:pPr>
              <a:lnSpc>
                <a:spcPct val="90000"/>
              </a:lnSpc>
              <a:spcBef>
                <a:spcPct val="20000"/>
              </a:spcBef>
              <a:buClr>
                <a:srgbClr val="B2B2B2"/>
              </a:buClr>
              <a:buSzPct val="75000"/>
              <a:buFont typeface="Wingdings" pitchFamily="2" charset="2"/>
              <a:buNone/>
            </a:pPr>
            <a:r>
              <a:rPr lang="hu-HU" sz="2600" dirty="0" smtClean="0">
                <a:solidFill>
                  <a:srgbClr val="FFFFFF"/>
                </a:solidFill>
                <a:latin typeface="Times New Roman" pitchFamily="18" charset="0"/>
              </a:rPr>
              <a:t>(Annie </a:t>
            </a:r>
            <a:r>
              <a:rPr lang="hu-HU" sz="2600" dirty="0" err="1" smtClean="0">
                <a:solidFill>
                  <a:srgbClr val="FFFFFF"/>
                </a:solidFill>
                <a:latin typeface="Times New Roman" pitchFamily="18" charset="0"/>
              </a:rPr>
              <a:t>Besant</a:t>
            </a:r>
            <a:r>
              <a:rPr lang="hu-HU" sz="2600" dirty="0" smtClean="0">
                <a:solidFill>
                  <a:srgbClr val="FFFFFF"/>
                </a:solidFill>
                <a:latin typeface="Times New Roman" pitchFamily="18" charset="0"/>
              </a:rPr>
              <a:t>: Karma)</a:t>
            </a:r>
            <a:endParaRPr lang="hu-HU" sz="2600" dirty="0">
              <a:solidFill>
                <a:srgbClr val="FFFFFF"/>
              </a:solidFill>
              <a:latin typeface="Times New Roman" pitchFamily="18" charset="0"/>
            </a:endParaRPr>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2736"/>
            <a:ext cx="3059832" cy="4123124"/>
          </a:xfrm>
          <a:prstGeom prst="rect">
            <a:avLst/>
          </a:prstGeom>
        </p:spPr>
      </p:pic>
    </p:spTree>
    <p:extLst>
      <p:ext uri="{BB962C8B-B14F-4D97-AF65-F5344CB8AC3E}">
        <p14:creationId xmlns:p14="http://schemas.microsoft.com/office/powerpoint/2010/main" val="2306603080"/>
      </p:ext>
    </p:extLst>
  </p:cSld>
  <p:clrMapOvr>
    <a:masterClrMapping/>
  </p:clrMapOvr>
  <p:transition spd="slow" advClick="0">
    <p:pu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Cím 1"/>
          <p:cNvSpPr>
            <a:spLocks noGrp="1"/>
          </p:cNvSpPr>
          <p:nvPr>
            <p:ph type="title"/>
          </p:nvPr>
        </p:nvSpPr>
        <p:spPr>
          <a:xfrm>
            <a:off x="428596" y="0"/>
            <a:ext cx="8229600" cy="725470"/>
          </a:xfrm>
        </p:spPr>
        <p:txBody>
          <a:bodyPr/>
          <a:lstStyle/>
          <a:p>
            <a:r>
              <a:rPr lang="hu-HU" dirty="0" smtClean="0">
                <a:solidFill>
                  <a:srgbClr val="FF0000"/>
                </a:solidFill>
              </a:rPr>
              <a:t>A KARMA MEGSZÜNTETÉSE</a:t>
            </a:r>
            <a:endParaRPr lang="hu-HU" dirty="0">
              <a:solidFill>
                <a:srgbClr val="FF0000"/>
              </a:solidFill>
            </a:endParaRPr>
          </a:p>
        </p:txBody>
      </p:sp>
      <p:sp>
        <p:nvSpPr>
          <p:cNvPr id="3" name="Szövegdoboz 2"/>
          <p:cNvSpPr txBox="1"/>
          <p:nvPr/>
        </p:nvSpPr>
        <p:spPr>
          <a:xfrm>
            <a:off x="0" y="857232"/>
            <a:ext cx="9144000" cy="6647974"/>
          </a:xfrm>
          <a:prstGeom prst="rect">
            <a:avLst/>
          </a:prstGeom>
          <a:noFill/>
        </p:spPr>
        <p:txBody>
          <a:bodyPr wrap="square" rtlCol="0">
            <a:spAutoFit/>
          </a:bodyPr>
          <a:lstStyle/>
          <a:p>
            <a:r>
              <a:rPr lang="hu-HU" sz="2100" dirty="0" smtClean="0">
                <a:solidFill>
                  <a:srgbClr val="FF0000"/>
                </a:solidFill>
              </a:rPr>
              <a:t>Nem a cselekvésben, hanem a vágyban, nem a tettben, hanem a gyümölcséhez való ragaszkodásban rejlik a cselekedet megkötő ereje. Egy tettet azzal a vággyal követünk el, hogy gyümölcsét élvezzük, ráállunk egy útirányra azzal a vággyal, hogy eredményeihez hozzájussunk.</a:t>
            </a:r>
          </a:p>
          <a:p>
            <a:r>
              <a:rPr lang="hu-HU" sz="2100" dirty="0" smtClean="0">
                <a:solidFill>
                  <a:schemeClr val="accent5">
                    <a:lumMod val="50000"/>
                  </a:schemeClr>
                </a:solidFill>
              </a:rPr>
              <a:t>„Ezért állandóan cselekedd azt, ami kötelesség, ragaszkodás nélkül. Aki ragaszkodás nélkül cselekszik, az valóban a Legfelsőbbet éri el.” </a:t>
            </a:r>
          </a:p>
          <a:p>
            <a:r>
              <a:rPr lang="hu-HU" sz="2100" dirty="0" smtClean="0">
                <a:solidFill>
                  <a:schemeClr val="accent5">
                    <a:lumMod val="50000"/>
                  </a:schemeClr>
                </a:solidFill>
              </a:rPr>
              <a:t>„Akinek művét nem a vágy formálja, akinek tetteit a bölcsesség tüze emészti föl, azt a tudók ’</a:t>
            </a:r>
            <a:r>
              <a:rPr lang="hu-HU" sz="2100" dirty="0" err="1" smtClean="0">
                <a:solidFill>
                  <a:schemeClr val="accent5">
                    <a:lumMod val="50000"/>
                  </a:schemeClr>
                </a:solidFill>
              </a:rPr>
              <a:t>bölcs’-nek</a:t>
            </a:r>
            <a:r>
              <a:rPr lang="hu-HU" sz="2100" dirty="0" smtClean="0">
                <a:solidFill>
                  <a:schemeClr val="accent5">
                    <a:lumMod val="50000"/>
                  </a:schemeClr>
                </a:solidFill>
              </a:rPr>
              <a:t> nevezik.</a:t>
            </a:r>
          </a:p>
          <a:p>
            <a:r>
              <a:rPr lang="hu-HU" sz="2100" dirty="0" smtClean="0">
                <a:solidFill>
                  <a:schemeClr val="accent5">
                    <a:lumMod val="50000"/>
                  </a:schemeClr>
                </a:solidFill>
              </a:rPr>
              <a:t>Aki nem ragaszkodik tettének gyümölcséhez, mindig elégedett, menedéket sehol sem keres, az nem tesz semmit, még ha cselekszik is.</a:t>
            </a:r>
          </a:p>
          <a:p>
            <a:r>
              <a:rPr lang="hu-HU" sz="2100" dirty="0" smtClean="0">
                <a:solidFill>
                  <a:schemeClr val="accent5">
                    <a:lumMod val="50000"/>
                  </a:schemeClr>
                </a:solidFill>
              </a:rPr>
              <a:t>Aki nem vágyik semmire, elméjén és énjén uralkodik, mentes minden sóvárgástól és csak testével cselekszik, az bűnt nem követ el.</a:t>
            </a:r>
          </a:p>
          <a:p>
            <a:r>
              <a:rPr lang="hu-HU" sz="2100" dirty="0" smtClean="0">
                <a:solidFill>
                  <a:schemeClr val="accent5">
                    <a:lumMod val="50000"/>
                  </a:schemeClr>
                </a:solidFill>
              </a:rPr>
              <a:t>Aki megelégszik azzal, ami számára önként kínálkozik és az ellentétpároktól megszabadult, aki nem irigy, aki sikerben és kudarcban egyensúlyban marad, azt, bár cselekszik, tettei nem kötik.</a:t>
            </a:r>
          </a:p>
          <a:p>
            <a:r>
              <a:rPr lang="hu-HU" sz="2100" dirty="0" smtClean="0">
                <a:solidFill>
                  <a:schemeClr val="accent5">
                    <a:lumMod val="50000"/>
                  </a:schemeClr>
                </a:solidFill>
              </a:rPr>
              <a:t>Akiből kihalt a dolgok iránti vonzódás, harmonikus, gondolatai a bölcsességben megállapodottak, tettei áldozatok, annak minden tette elenyészik.”</a:t>
            </a:r>
          </a:p>
          <a:p>
            <a:endParaRPr lang="hu-HU" sz="2400" dirty="0" smtClean="0"/>
          </a:p>
          <a:p>
            <a:endParaRPr lang="hu-HU" sz="24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a:xfrm>
            <a:off x="827088" y="6172200"/>
            <a:ext cx="7777162" cy="685800"/>
          </a:xfrm>
        </p:spPr>
        <p:txBody>
          <a:bodyPr>
            <a:normAutofit fontScale="90000"/>
          </a:bodyPr>
          <a:lstStyle/>
          <a:p>
            <a:r>
              <a:rPr lang="hu-HU" sz="2400" dirty="0">
                <a:solidFill>
                  <a:schemeClr val="tx1"/>
                </a:solidFill>
                <a:effectLst>
                  <a:outerShdw blurRad="38100" dist="38100" dir="2700000" algn="tl">
                    <a:srgbClr val="FFFFFF"/>
                  </a:outerShdw>
                </a:effectLst>
              </a:rPr>
              <a:t>Szabari János, </a:t>
            </a:r>
            <a:r>
              <a:rPr lang="hu-HU" sz="2400" dirty="0" err="1">
                <a:solidFill>
                  <a:schemeClr val="tx1"/>
                </a:solidFill>
                <a:effectLst>
                  <a:outerShdw blurRad="38100" dist="38100" dir="2700000" algn="tl">
                    <a:srgbClr val="FFFFFF"/>
                  </a:outerShdw>
                </a:effectLst>
                <a:hlinkClick r:id="rId3"/>
              </a:rPr>
              <a:t>jszabari</a:t>
            </a:r>
            <a:r>
              <a:rPr lang="hu-HU" sz="2400" dirty="0">
                <a:solidFill>
                  <a:schemeClr val="tx1"/>
                </a:solidFill>
                <a:effectLst>
                  <a:outerShdw blurRad="38100" dist="38100" dir="2700000" algn="tl">
                    <a:srgbClr val="FFFFFF"/>
                  </a:outerShdw>
                </a:effectLst>
                <a:hlinkClick r:id="rId3"/>
              </a:rPr>
              <a:t>@</a:t>
            </a:r>
            <a:r>
              <a:rPr lang="hu-HU" sz="2400" dirty="0" err="1">
                <a:solidFill>
                  <a:schemeClr val="tx1"/>
                </a:solidFill>
                <a:effectLst>
                  <a:outerShdw blurRad="38100" dist="38100" dir="2700000" algn="tl">
                    <a:srgbClr val="FFFFFF"/>
                  </a:outerShdw>
                </a:effectLst>
                <a:hlinkClick r:id="rId3"/>
              </a:rPr>
              <a:t>mol.hu</a:t>
            </a:r>
            <a:r>
              <a:rPr lang="hu-HU" sz="2400">
                <a:solidFill>
                  <a:schemeClr val="tx1"/>
                </a:solidFill>
                <a:effectLst>
                  <a:outerShdw blurRad="38100" dist="38100" dir="2700000" algn="tl">
                    <a:srgbClr val="FFFFFF"/>
                  </a:outerShdw>
                </a:effectLst>
              </a:rPr>
              <a:t>, </a:t>
            </a:r>
            <a:r>
              <a:rPr lang="hu-HU" sz="2400" smtClean="0">
                <a:solidFill>
                  <a:schemeClr val="tx1"/>
                </a:solidFill>
                <a:effectLst>
                  <a:outerShdw blurRad="38100" dist="38100" dir="2700000" algn="tl">
                    <a:srgbClr val="FFFFFF"/>
                  </a:outerShdw>
                </a:effectLst>
              </a:rPr>
              <a:t>+3630/9254-936</a:t>
            </a:r>
            <a:r>
              <a:rPr lang="hu-HU" sz="2400">
                <a:solidFill>
                  <a:schemeClr val="tx1"/>
                </a:solidFill>
                <a:effectLst>
                  <a:outerShdw blurRad="38100" dist="38100" dir="2700000" algn="tl">
                    <a:srgbClr val="FFFFFF"/>
                  </a:outerShdw>
                </a:effectLst>
              </a:rPr>
              <a:t/>
            </a:r>
            <a:br>
              <a:rPr lang="hu-HU" sz="2400">
                <a:solidFill>
                  <a:schemeClr val="tx1"/>
                </a:solidFill>
                <a:effectLst>
                  <a:outerShdw blurRad="38100" dist="38100" dir="2700000" algn="tl">
                    <a:srgbClr val="FFFFFF"/>
                  </a:outerShdw>
                </a:effectLst>
              </a:rPr>
            </a:br>
            <a:r>
              <a:rPr lang="hu-HU" sz="2400">
                <a:solidFill>
                  <a:schemeClr val="tx1"/>
                </a:solidFill>
                <a:effectLst>
                  <a:outerShdw blurRad="38100" dist="38100" dir="2700000" algn="tl">
                    <a:srgbClr val="FFFFFF"/>
                  </a:outerShdw>
                </a:effectLst>
              </a:rPr>
              <a:t>     </a:t>
            </a:r>
            <a:r>
              <a:rPr lang="hu-HU" sz="2400" dirty="0" err="1">
                <a:solidFill>
                  <a:schemeClr val="tx1"/>
                </a:solidFill>
                <a:effectLst>
                  <a:outerShdw blurRad="38100" dist="38100" dir="2700000" algn="tl">
                    <a:srgbClr val="FFFFFF"/>
                  </a:outerShdw>
                </a:effectLst>
                <a:hlinkClick r:id="rId4"/>
              </a:rPr>
              <a:t>www.teozofia.hu</a:t>
            </a:r>
            <a:r>
              <a:rPr lang="hu-HU" sz="2400" dirty="0">
                <a:solidFill>
                  <a:schemeClr val="tx1"/>
                </a:solidFill>
                <a:effectLst>
                  <a:outerShdw blurRad="38100" dist="38100" dir="2700000" algn="tl">
                    <a:srgbClr val="FFFFFF"/>
                  </a:outerShdw>
                </a:effectLst>
              </a:rPr>
              <a:t>; </a:t>
            </a:r>
            <a:r>
              <a:rPr lang="hu-HU" sz="2400" u="sng" dirty="0" err="1">
                <a:solidFill>
                  <a:schemeClr val="hlink"/>
                </a:solidFill>
              </a:rPr>
              <a:t>www.sziddhartha.hu</a:t>
            </a:r>
            <a:endParaRPr lang="en-US" sz="2400" u="sng" dirty="0">
              <a:solidFill>
                <a:schemeClr val="hlink"/>
              </a:solidFill>
            </a:endParaRPr>
          </a:p>
        </p:txBody>
      </p:sp>
      <p:sp>
        <p:nvSpPr>
          <p:cNvPr id="67587" name="WordArt 3"/>
          <p:cNvSpPr>
            <a:spLocks noChangeArrowheads="1" noChangeShapeType="1" noTextEdit="1"/>
          </p:cNvSpPr>
          <p:nvPr/>
        </p:nvSpPr>
        <p:spPr bwMode="auto">
          <a:xfrm>
            <a:off x="250825" y="404813"/>
            <a:ext cx="8569325" cy="5761037"/>
          </a:xfrm>
          <a:prstGeom prst="rect">
            <a:avLst/>
          </a:prstGeom>
        </p:spPr>
        <p:txBody>
          <a:bodyPr spcFirstLastPara="1" wrap="none" fromWordArt="1">
            <a:prstTxWarp prst="textArchUp">
              <a:avLst>
                <a:gd name="adj" fmla="val 11335218"/>
              </a:avLst>
            </a:prstTxWarp>
          </a:bodyPr>
          <a:lstStyle/>
          <a:p>
            <a:pPr algn="ctr" fontAlgn="base">
              <a:lnSpc>
                <a:spcPct val="90000"/>
              </a:lnSpc>
              <a:spcBef>
                <a:spcPct val="20000"/>
              </a:spcBef>
              <a:spcAft>
                <a:spcPct val="0"/>
              </a:spcAft>
              <a:buClr>
                <a:srgbClr val="CC6600"/>
              </a:buClr>
              <a:buSzPct val="75000"/>
              <a:buFont typeface="Wingdings" pitchFamily="2" charset="2"/>
              <a:buNone/>
            </a:pPr>
            <a:r>
              <a:rPr lang="hu-HU" sz="4400" kern="10">
                <a:ln w="9525">
                  <a:solidFill>
                    <a:srgbClr val="000000"/>
                  </a:solidFill>
                  <a:round/>
                  <a:headEnd/>
                  <a:tailEnd/>
                </a:ln>
                <a:solidFill>
                  <a:srgbClr val="66FFFF"/>
                </a:solidFill>
                <a:latin typeface="Arial Black"/>
              </a:rPr>
              <a:t>KÖSZÖNÖM FIGYELMÜKET</a:t>
            </a:r>
          </a:p>
        </p:txBody>
      </p:sp>
      <p:pic>
        <p:nvPicPr>
          <p:cNvPr id="67590" name="Picture 6"/>
          <p:cNvPicPr>
            <a:picLocks noChangeAspect="1" noChangeArrowheads="1"/>
          </p:cNvPicPr>
          <p:nvPr/>
        </p:nvPicPr>
        <p:blipFill>
          <a:blip r:embed="rId5" cstate="print"/>
          <a:srcRect/>
          <a:stretch>
            <a:fillRect/>
          </a:stretch>
        </p:blipFill>
        <p:spPr bwMode="auto">
          <a:xfrm>
            <a:off x="1428727" y="1571612"/>
            <a:ext cx="6352267" cy="4071966"/>
          </a:xfrm>
          <a:prstGeom prst="rect">
            <a:avLst/>
          </a:prstGeom>
          <a:noFill/>
          <a:ln w="9525" cap="flat" cmpd="sng" algn="ctr">
            <a:noFill/>
            <a:prstDash val="solid"/>
            <a:miter lim="800000"/>
            <a:headEnd/>
            <a:tailEnd/>
          </a:ln>
          <a:effectLst/>
        </p:spPr>
      </p:pic>
    </p:spTree>
    <p:extLst>
      <p:ext uri="{BB962C8B-B14F-4D97-AF65-F5344CB8AC3E}">
        <p14:creationId xmlns:p14="http://schemas.microsoft.com/office/powerpoint/2010/main" val="308904668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44738" name="Rectangle 2"/>
          <p:cNvSpPr>
            <a:spLocks noChangeArrowheads="1"/>
          </p:cNvSpPr>
          <p:nvPr/>
        </p:nvSpPr>
        <p:spPr bwMode="auto">
          <a:xfrm>
            <a:off x="304800" y="1600200"/>
            <a:ext cx="8534400" cy="4267200"/>
          </a:xfrm>
          <a:prstGeom prst="rect">
            <a:avLst/>
          </a:prstGeom>
          <a:solidFill>
            <a:srgbClr val="99FF66"/>
          </a:solidFill>
          <a:ln w="9525">
            <a:solidFill>
              <a:schemeClr val="tx1"/>
            </a:solidFill>
            <a:miter lim="800000"/>
            <a:headEnd/>
            <a:tailEnd/>
          </a:ln>
          <a:effectLst/>
        </p:spPr>
        <p:txBody>
          <a:bodyPr wrap="none" anchor="ctr"/>
          <a:lstStyle/>
          <a:p>
            <a:endParaRPr lang="hu-HU"/>
          </a:p>
        </p:txBody>
      </p:sp>
      <p:sp>
        <p:nvSpPr>
          <p:cNvPr id="244739" name="Rectangle 3"/>
          <p:cNvSpPr>
            <a:spLocks noChangeArrowheads="1"/>
          </p:cNvSpPr>
          <p:nvPr/>
        </p:nvSpPr>
        <p:spPr bwMode="auto">
          <a:xfrm>
            <a:off x="304800" y="2209800"/>
            <a:ext cx="8534400" cy="3651250"/>
          </a:xfrm>
          <a:prstGeom prst="rect">
            <a:avLst/>
          </a:prstGeom>
          <a:solidFill>
            <a:srgbClr val="FFCC00"/>
          </a:solidFill>
          <a:ln w="9525">
            <a:solidFill>
              <a:schemeClr val="tx1"/>
            </a:solidFill>
            <a:miter lim="800000"/>
            <a:headEnd/>
            <a:tailEnd/>
          </a:ln>
          <a:effectLst/>
        </p:spPr>
        <p:txBody>
          <a:bodyPr wrap="none" anchor="ctr"/>
          <a:lstStyle/>
          <a:p>
            <a:endParaRPr lang="hu-HU"/>
          </a:p>
        </p:txBody>
      </p:sp>
      <p:sp>
        <p:nvSpPr>
          <p:cNvPr id="244740" name="Rectangle 4"/>
          <p:cNvSpPr>
            <a:spLocks noChangeArrowheads="1"/>
          </p:cNvSpPr>
          <p:nvPr/>
        </p:nvSpPr>
        <p:spPr bwMode="auto">
          <a:xfrm>
            <a:off x="304800" y="2819400"/>
            <a:ext cx="8534400" cy="3054350"/>
          </a:xfrm>
          <a:prstGeom prst="rect">
            <a:avLst/>
          </a:prstGeom>
          <a:solidFill>
            <a:srgbClr val="66FFFF"/>
          </a:solidFill>
          <a:ln w="9525">
            <a:solidFill>
              <a:schemeClr val="tx1"/>
            </a:solidFill>
            <a:miter lim="800000"/>
            <a:headEnd/>
            <a:tailEnd/>
          </a:ln>
          <a:effectLst/>
        </p:spPr>
        <p:txBody>
          <a:bodyPr wrap="none" anchor="ctr"/>
          <a:lstStyle/>
          <a:p>
            <a:endParaRPr lang="hu-HU"/>
          </a:p>
        </p:txBody>
      </p:sp>
      <p:sp>
        <p:nvSpPr>
          <p:cNvPr id="244741" name="Rectangle 5"/>
          <p:cNvSpPr>
            <a:spLocks noChangeArrowheads="1"/>
          </p:cNvSpPr>
          <p:nvPr/>
        </p:nvSpPr>
        <p:spPr bwMode="auto">
          <a:xfrm>
            <a:off x="285720" y="3429000"/>
            <a:ext cx="8534400" cy="2432050"/>
          </a:xfrm>
          <a:prstGeom prst="rect">
            <a:avLst/>
          </a:prstGeom>
          <a:solidFill>
            <a:srgbClr val="FFCCFF"/>
          </a:solidFill>
          <a:ln w="9525">
            <a:solidFill>
              <a:schemeClr val="tx1"/>
            </a:solidFill>
            <a:miter lim="800000"/>
            <a:headEnd/>
            <a:tailEnd/>
          </a:ln>
          <a:effectLst/>
        </p:spPr>
        <p:txBody>
          <a:bodyPr wrap="none" anchor="ctr"/>
          <a:lstStyle/>
          <a:p>
            <a:endParaRPr lang="hu-HU"/>
          </a:p>
        </p:txBody>
      </p:sp>
      <p:sp>
        <p:nvSpPr>
          <p:cNvPr id="244742" name="Rectangle 6"/>
          <p:cNvSpPr>
            <a:spLocks noChangeArrowheads="1"/>
          </p:cNvSpPr>
          <p:nvPr/>
        </p:nvSpPr>
        <p:spPr bwMode="auto">
          <a:xfrm>
            <a:off x="304800" y="4038600"/>
            <a:ext cx="8534400" cy="1822450"/>
          </a:xfrm>
          <a:prstGeom prst="rect">
            <a:avLst/>
          </a:prstGeom>
          <a:solidFill>
            <a:srgbClr val="FFFF00"/>
          </a:solidFill>
          <a:ln w="9525">
            <a:solidFill>
              <a:schemeClr val="tx1"/>
            </a:solidFill>
            <a:miter lim="800000"/>
            <a:headEnd/>
            <a:tailEnd/>
          </a:ln>
          <a:effectLst/>
        </p:spPr>
        <p:txBody>
          <a:bodyPr wrap="none" anchor="ctr"/>
          <a:lstStyle/>
          <a:p>
            <a:endParaRPr lang="hu-HU"/>
          </a:p>
        </p:txBody>
      </p:sp>
      <p:sp>
        <p:nvSpPr>
          <p:cNvPr id="244743" name="Rectangle 7"/>
          <p:cNvSpPr>
            <a:spLocks noChangeArrowheads="1"/>
          </p:cNvSpPr>
          <p:nvPr/>
        </p:nvSpPr>
        <p:spPr bwMode="auto">
          <a:xfrm>
            <a:off x="304800" y="4648200"/>
            <a:ext cx="8534400" cy="1219200"/>
          </a:xfrm>
          <a:prstGeom prst="rect">
            <a:avLst/>
          </a:prstGeom>
          <a:solidFill>
            <a:srgbClr val="FF66FF"/>
          </a:solidFill>
          <a:ln w="9525">
            <a:solidFill>
              <a:schemeClr val="tx1"/>
            </a:solidFill>
            <a:miter lim="800000"/>
            <a:headEnd/>
            <a:tailEnd/>
          </a:ln>
          <a:effectLst/>
        </p:spPr>
        <p:txBody>
          <a:bodyPr wrap="none" anchor="ctr"/>
          <a:lstStyle/>
          <a:p>
            <a:endParaRPr lang="hu-HU"/>
          </a:p>
        </p:txBody>
      </p:sp>
      <p:sp>
        <p:nvSpPr>
          <p:cNvPr id="244744" name="Rectangle 8"/>
          <p:cNvSpPr>
            <a:spLocks noChangeArrowheads="1"/>
          </p:cNvSpPr>
          <p:nvPr/>
        </p:nvSpPr>
        <p:spPr bwMode="auto">
          <a:xfrm>
            <a:off x="304800" y="5257800"/>
            <a:ext cx="8534400" cy="609600"/>
          </a:xfrm>
          <a:prstGeom prst="rect">
            <a:avLst/>
          </a:prstGeom>
          <a:solidFill>
            <a:srgbClr val="0000FF"/>
          </a:solidFill>
          <a:ln w="9525">
            <a:solidFill>
              <a:schemeClr val="tx1"/>
            </a:solidFill>
            <a:miter lim="800000"/>
            <a:headEnd/>
            <a:tailEnd/>
          </a:ln>
          <a:effectLst/>
        </p:spPr>
        <p:txBody>
          <a:bodyPr wrap="none" anchor="ctr"/>
          <a:lstStyle/>
          <a:p>
            <a:endParaRPr lang="hu-HU"/>
          </a:p>
        </p:txBody>
      </p:sp>
      <p:sp>
        <p:nvSpPr>
          <p:cNvPr id="244745" name="AutoShape 9"/>
          <p:cNvSpPr>
            <a:spLocks noChangeArrowheads="1"/>
          </p:cNvSpPr>
          <p:nvPr/>
        </p:nvSpPr>
        <p:spPr bwMode="auto">
          <a:xfrm>
            <a:off x="4000500" y="0"/>
            <a:ext cx="1847850" cy="1485900"/>
          </a:xfrm>
          <a:prstGeom prst="triangle">
            <a:avLst>
              <a:gd name="adj" fmla="val 48810"/>
            </a:avLst>
          </a:prstGeom>
          <a:solidFill>
            <a:schemeClr val="hlink"/>
          </a:solidFill>
          <a:ln w="76200" cmpd="tri">
            <a:solidFill>
              <a:srgbClr val="339933"/>
            </a:solidFill>
            <a:miter lim="800000"/>
            <a:headEnd/>
            <a:tailEnd/>
          </a:ln>
          <a:effectLst/>
        </p:spPr>
        <p:txBody>
          <a:bodyPr wrap="none" anchor="ctr"/>
          <a:lstStyle/>
          <a:p>
            <a:endParaRPr lang="hu-HU"/>
          </a:p>
        </p:txBody>
      </p:sp>
      <p:sp>
        <p:nvSpPr>
          <p:cNvPr id="244746" name="AutoShape 10"/>
          <p:cNvSpPr>
            <a:spLocks noChangeArrowheads="1"/>
          </p:cNvSpPr>
          <p:nvPr/>
        </p:nvSpPr>
        <p:spPr bwMode="auto">
          <a:xfrm rot="-2693274">
            <a:off x="4267200" y="914400"/>
            <a:ext cx="533400" cy="5334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00FF00"/>
          </a:solidFill>
          <a:ln w="9525">
            <a:solidFill>
              <a:schemeClr val="tx1"/>
            </a:solidFill>
            <a:miter lim="800000"/>
            <a:headEnd/>
            <a:tailEnd/>
          </a:ln>
          <a:effectLst/>
        </p:spPr>
        <p:txBody>
          <a:bodyPr wrap="none" anchor="ctr"/>
          <a:lstStyle/>
          <a:p>
            <a:endParaRPr lang="hu-HU"/>
          </a:p>
        </p:txBody>
      </p:sp>
      <p:sp>
        <p:nvSpPr>
          <p:cNvPr id="244747" name="AutoShape 11"/>
          <p:cNvSpPr>
            <a:spLocks noChangeArrowheads="1"/>
          </p:cNvSpPr>
          <p:nvPr/>
        </p:nvSpPr>
        <p:spPr bwMode="auto">
          <a:xfrm>
            <a:off x="6248400" y="3886200"/>
            <a:ext cx="685800" cy="609600"/>
          </a:xfrm>
          <a:custGeom>
            <a:avLst/>
            <a:gdLst>
              <a:gd name="G0" fmla="+- 2400 0 0"/>
              <a:gd name="G1" fmla="+- 21600 0 2400"/>
              <a:gd name="G2" fmla="+- 21600 0 2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400" y="10800"/>
                </a:moveTo>
                <a:cubicBezTo>
                  <a:pt x="2400" y="15439"/>
                  <a:pt x="6161" y="19200"/>
                  <a:pt x="10800" y="19200"/>
                </a:cubicBezTo>
                <a:cubicBezTo>
                  <a:pt x="15439" y="19200"/>
                  <a:pt x="19200" y="15439"/>
                  <a:pt x="19200" y="10800"/>
                </a:cubicBezTo>
                <a:cubicBezTo>
                  <a:pt x="19200" y="6161"/>
                  <a:pt x="15439" y="2400"/>
                  <a:pt x="10800" y="2400"/>
                </a:cubicBezTo>
                <a:cubicBezTo>
                  <a:pt x="6161" y="2400"/>
                  <a:pt x="2400" y="6161"/>
                  <a:pt x="2400" y="10800"/>
                </a:cubicBezTo>
                <a:close/>
              </a:path>
            </a:pathLst>
          </a:custGeom>
          <a:solidFill>
            <a:schemeClr val="accent1"/>
          </a:solidFill>
          <a:ln w="9525">
            <a:solidFill>
              <a:schemeClr val="tx1"/>
            </a:solidFill>
            <a:round/>
            <a:headEnd/>
            <a:tailEnd/>
          </a:ln>
          <a:effectLst/>
        </p:spPr>
        <p:txBody>
          <a:bodyPr wrap="none" anchor="ctr"/>
          <a:lstStyle/>
          <a:p>
            <a:endParaRPr lang="hu-HU"/>
          </a:p>
        </p:txBody>
      </p:sp>
      <p:sp>
        <p:nvSpPr>
          <p:cNvPr id="244748" name="AutoShape 12"/>
          <p:cNvSpPr>
            <a:spLocks noChangeArrowheads="1"/>
          </p:cNvSpPr>
          <p:nvPr/>
        </p:nvSpPr>
        <p:spPr bwMode="auto">
          <a:xfrm>
            <a:off x="4648200" y="228600"/>
            <a:ext cx="533400" cy="533400"/>
          </a:xfrm>
          <a:custGeom>
            <a:avLst/>
            <a:gdLst>
              <a:gd name="G0" fmla="+- 2829 0 0"/>
              <a:gd name="G1" fmla="+- 21600 0 2829"/>
              <a:gd name="G2" fmla="+- 21600 0 2829"/>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829" y="10800"/>
                </a:moveTo>
                <a:cubicBezTo>
                  <a:pt x="2829" y="15202"/>
                  <a:pt x="6398" y="18771"/>
                  <a:pt x="10800" y="18771"/>
                </a:cubicBezTo>
                <a:cubicBezTo>
                  <a:pt x="15202" y="18771"/>
                  <a:pt x="18771" y="15202"/>
                  <a:pt x="18771" y="10800"/>
                </a:cubicBezTo>
                <a:cubicBezTo>
                  <a:pt x="18771" y="6398"/>
                  <a:pt x="15202" y="2829"/>
                  <a:pt x="10800" y="2829"/>
                </a:cubicBezTo>
                <a:cubicBezTo>
                  <a:pt x="6398" y="2829"/>
                  <a:pt x="2829" y="6398"/>
                  <a:pt x="2829" y="10800"/>
                </a:cubicBezTo>
                <a:close/>
              </a:path>
            </a:pathLst>
          </a:custGeom>
          <a:solidFill>
            <a:srgbClr val="CC00FF"/>
          </a:solidFill>
          <a:ln w="9525">
            <a:solidFill>
              <a:schemeClr val="tx1"/>
            </a:solidFill>
            <a:round/>
            <a:headEnd/>
            <a:tailEnd/>
          </a:ln>
          <a:effectLst/>
        </p:spPr>
        <p:txBody>
          <a:bodyPr wrap="none" anchor="ctr"/>
          <a:lstStyle/>
          <a:p>
            <a:endParaRPr lang="hu-HU"/>
          </a:p>
        </p:txBody>
      </p:sp>
      <p:sp>
        <p:nvSpPr>
          <p:cNvPr id="244749" name="Line 13"/>
          <p:cNvSpPr>
            <a:spLocks noChangeShapeType="1"/>
          </p:cNvSpPr>
          <p:nvPr/>
        </p:nvSpPr>
        <p:spPr bwMode="auto">
          <a:xfrm>
            <a:off x="1752600" y="4267200"/>
            <a:ext cx="7086600" cy="0"/>
          </a:xfrm>
          <a:prstGeom prst="line">
            <a:avLst/>
          </a:prstGeom>
          <a:noFill/>
          <a:ln w="12700">
            <a:solidFill>
              <a:schemeClr val="tx1"/>
            </a:solidFill>
            <a:prstDash val="sysDot"/>
            <a:round/>
            <a:headEnd/>
            <a:tailEnd/>
          </a:ln>
          <a:effectLst/>
        </p:spPr>
        <p:txBody>
          <a:bodyPr wrap="none" anchor="ctr"/>
          <a:lstStyle/>
          <a:p>
            <a:endParaRPr lang="hu-HU"/>
          </a:p>
        </p:txBody>
      </p:sp>
      <p:sp>
        <p:nvSpPr>
          <p:cNvPr id="244750" name="Oval 14"/>
          <p:cNvSpPr>
            <a:spLocks noChangeArrowheads="1"/>
          </p:cNvSpPr>
          <p:nvPr/>
        </p:nvSpPr>
        <p:spPr bwMode="auto">
          <a:xfrm>
            <a:off x="4816475" y="400050"/>
            <a:ext cx="198438" cy="185738"/>
          </a:xfrm>
          <a:prstGeom prst="ellipse">
            <a:avLst/>
          </a:prstGeom>
          <a:solidFill>
            <a:srgbClr val="CC00FF"/>
          </a:solidFill>
          <a:ln w="9525">
            <a:solidFill>
              <a:schemeClr val="tx1"/>
            </a:solidFill>
            <a:round/>
            <a:headEnd/>
            <a:tailEnd/>
          </a:ln>
          <a:effectLst/>
        </p:spPr>
        <p:txBody>
          <a:bodyPr wrap="none" anchor="ctr"/>
          <a:lstStyle/>
          <a:p>
            <a:endParaRPr lang="hu-HU"/>
          </a:p>
        </p:txBody>
      </p:sp>
      <p:sp>
        <p:nvSpPr>
          <p:cNvPr id="244751" name="AutoShape 15"/>
          <p:cNvSpPr>
            <a:spLocks noChangeArrowheads="1"/>
          </p:cNvSpPr>
          <p:nvPr/>
        </p:nvSpPr>
        <p:spPr bwMode="auto">
          <a:xfrm rot="-2693274">
            <a:off x="5029200" y="914400"/>
            <a:ext cx="533400" cy="5334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9900"/>
          </a:solidFill>
          <a:ln w="9525">
            <a:solidFill>
              <a:schemeClr val="tx1"/>
            </a:solidFill>
            <a:miter lim="800000"/>
            <a:headEnd/>
            <a:tailEnd/>
          </a:ln>
          <a:effectLst/>
        </p:spPr>
        <p:txBody>
          <a:bodyPr wrap="none" anchor="ctr"/>
          <a:lstStyle/>
          <a:p>
            <a:endParaRPr lang="hu-HU"/>
          </a:p>
        </p:txBody>
      </p:sp>
      <p:sp>
        <p:nvSpPr>
          <p:cNvPr id="244752" name="AutoShape 16"/>
          <p:cNvSpPr>
            <a:spLocks noChangeArrowheads="1"/>
          </p:cNvSpPr>
          <p:nvPr/>
        </p:nvSpPr>
        <p:spPr bwMode="auto">
          <a:xfrm rot="-8093274">
            <a:off x="5029200" y="914400"/>
            <a:ext cx="533400" cy="5334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9900"/>
          </a:solidFill>
          <a:ln w="9525">
            <a:solidFill>
              <a:schemeClr val="tx1"/>
            </a:solidFill>
            <a:miter lim="800000"/>
            <a:headEnd/>
            <a:tailEnd/>
          </a:ln>
          <a:effectLst/>
        </p:spPr>
        <p:txBody>
          <a:bodyPr wrap="none" anchor="ctr"/>
          <a:lstStyle/>
          <a:p>
            <a:endParaRPr lang="hu-HU"/>
          </a:p>
        </p:txBody>
      </p:sp>
      <p:sp>
        <p:nvSpPr>
          <p:cNvPr id="244753" name="AutoShape 17"/>
          <p:cNvSpPr>
            <a:spLocks noChangeArrowheads="1"/>
          </p:cNvSpPr>
          <p:nvPr/>
        </p:nvSpPr>
        <p:spPr bwMode="auto">
          <a:xfrm>
            <a:off x="6369050" y="3956050"/>
            <a:ext cx="457200" cy="3810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hu-HU"/>
          </a:p>
        </p:txBody>
      </p:sp>
      <p:sp>
        <p:nvSpPr>
          <p:cNvPr id="244754" name="Text Box 18"/>
          <p:cNvSpPr txBox="1">
            <a:spLocks noChangeArrowheads="1"/>
          </p:cNvSpPr>
          <p:nvPr/>
        </p:nvSpPr>
        <p:spPr bwMode="auto">
          <a:xfrm>
            <a:off x="247650" y="1593850"/>
            <a:ext cx="1581150" cy="581025"/>
          </a:xfrm>
          <a:prstGeom prst="rect">
            <a:avLst/>
          </a:prstGeom>
          <a:noFill/>
          <a:ln w="9525">
            <a:noFill/>
            <a:miter lim="800000"/>
            <a:headEnd/>
            <a:tailEnd/>
          </a:ln>
          <a:effectLst/>
        </p:spPr>
        <p:txBody>
          <a:bodyPr>
            <a:spAutoFit/>
          </a:bodyPr>
          <a:lstStyle/>
          <a:p>
            <a:pPr algn="ctr">
              <a:spcBef>
                <a:spcPct val="50000"/>
              </a:spcBef>
            </a:pPr>
            <a:r>
              <a:rPr lang="hu-HU" sz="1600" b="1" dirty="0">
                <a:effectLst>
                  <a:outerShdw blurRad="38100" dist="38100" dir="2700000" algn="tl">
                    <a:srgbClr val="FFFFFF"/>
                  </a:outerShdw>
                </a:effectLst>
                <a:latin typeface="Arial" charset="0"/>
              </a:rPr>
              <a:t>ADI</a:t>
            </a:r>
            <a:r>
              <a:rPr lang="hu-HU" sz="1600" b="1" dirty="0">
                <a:latin typeface="Arial" charset="0"/>
              </a:rPr>
              <a:t> (ISTENI) VILÁG</a:t>
            </a:r>
            <a:endParaRPr lang="en-US" sz="1600" b="1" dirty="0">
              <a:latin typeface="Arial" charset="0"/>
            </a:endParaRPr>
          </a:p>
        </p:txBody>
      </p:sp>
      <p:sp>
        <p:nvSpPr>
          <p:cNvPr id="244755" name="Text Box 19"/>
          <p:cNvSpPr txBox="1">
            <a:spLocks noChangeArrowheads="1"/>
          </p:cNvSpPr>
          <p:nvPr/>
        </p:nvSpPr>
        <p:spPr bwMode="auto">
          <a:xfrm>
            <a:off x="247650" y="2222500"/>
            <a:ext cx="2209800" cy="581025"/>
          </a:xfrm>
          <a:prstGeom prst="rect">
            <a:avLst/>
          </a:prstGeom>
          <a:noFill/>
          <a:ln w="9525">
            <a:noFill/>
            <a:miter lim="800000"/>
            <a:headEnd/>
            <a:tailEnd/>
          </a:ln>
          <a:effectLst/>
        </p:spPr>
        <p:txBody>
          <a:bodyPr>
            <a:spAutoFit/>
          </a:bodyPr>
          <a:lstStyle/>
          <a:p>
            <a:pPr algn="ctr">
              <a:spcBef>
                <a:spcPct val="50000"/>
              </a:spcBef>
            </a:pPr>
            <a:r>
              <a:rPr lang="en-US" sz="1600" b="1" dirty="0">
                <a:effectLst>
                  <a:outerShdw blurRad="38100" dist="38100" dir="2700000" algn="tl">
                    <a:srgbClr val="FFFFFF"/>
                  </a:outerShdw>
                </a:effectLst>
                <a:latin typeface="Arial" charset="0"/>
              </a:rPr>
              <a:t>ANUPADAKA</a:t>
            </a:r>
            <a:r>
              <a:rPr lang="en-US" sz="1600" b="1" dirty="0">
                <a:latin typeface="Arial" charset="0"/>
              </a:rPr>
              <a:t> (</a:t>
            </a:r>
            <a:r>
              <a:rPr lang="hu-HU" sz="1600" b="1" dirty="0">
                <a:latin typeface="Arial" charset="0"/>
              </a:rPr>
              <a:t>MONÁDI) VILÁG</a:t>
            </a:r>
            <a:endParaRPr lang="en-US" sz="1800" b="1" dirty="0">
              <a:latin typeface="Arial" charset="0"/>
            </a:endParaRPr>
          </a:p>
        </p:txBody>
      </p:sp>
      <p:sp>
        <p:nvSpPr>
          <p:cNvPr id="244756" name="Text Box 20"/>
          <p:cNvSpPr txBox="1">
            <a:spLocks noChangeArrowheads="1"/>
          </p:cNvSpPr>
          <p:nvPr/>
        </p:nvSpPr>
        <p:spPr bwMode="auto">
          <a:xfrm>
            <a:off x="254000" y="2825750"/>
            <a:ext cx="1905000" cy="581025"/>
          </a:xfrm>
          <a:prstGeom prst="rect">
            <a:avLst/>
          </a:prstGeom>
          <a:noFill/>
          <a:ln w="9525">
            <a:noFill/>
            <a:miter lim="800000"/>
            <a:headEnd/>
            <a:tailEnd/>
          </a:ln>
          <a:effectLst/>
        </p:spPr>
        <p:txBody>
          <a:bodyPr>
            <a:spAutoFit/>
          </a:bodyPr>
          <a:lstStyle/>
          <a:p>
            <a:pPr algn="ctr">
              <a:spcBef>
                <a:spcPct val="50000"/>
              </a:spcBef>
            </a:pPr>
            <a:r>
              <a:rPr lang="hu-HU" sz="1600" b="1" dirty="0">
                <a:effectLst>
                  <a:outerShdw blurRad="38100" dist="38100" dir="2700000" algn="tl">
                    <a:srgbClr val="FFFFFF"/>
                  </a:outerShdw>
                </a:effectLst>
                <a:latin typeface="Arial" charset="0"/>
              </a:rPr>
              <a:t>ATMIKUS</a:t>
            </a:r>
            <a:r>
              <a:rPr lang="hu-HU" sz="1600" b="1" dirty="0">
                <a:latin typeface="Arial" charset="0"/>
              </a:rPr>
              <a:t> (NIRVÁNI) VILÁG</a:t>
            </a:r>
            <a:endParaRPr lang="en-US" sz="1600" b="1" dirty="0">
              <a:latin typeface="Arial" charset="0"/>
            </a:endParaRPr>
          </a:p>
        </p:txBody>
      </p:sp>
      <p:sp>
        <p:nvSpPr>
          <p:cNvPr id="244757" name="Text Box 21"/>
          <p:cNvSpPr txBox="1">
            <a:spLocks noChangeArrowheads="1"/>
          </p:cNvSpPr>
          <p:nvPr/>
        </p:nvSpPr>
        <p:spPr bwMode="auto">
          <a:xfrm>
            <a:off x="273050" y="3448050"/>
            <a:ext cx="1555750" cy="581025"/>
          </a:xfrm>
          <a:prstGeom prst="rect">
            <a:avLst/>
          </a:prstGeom>
          <a:noFill/>
          <a:ln w="9525">
            <a:noFill/>
            <a:miter lim="800000"/>
            <a:headEnd/>
            <a:tailEnd/>
          </a:ln>
          <a:effectLst/>
        </p:spPr>
        <p:txBody>
          <a:bodyPr>
            <a:spAutoFit/>
          </a:bodyPr>
          <a:lstStyle/>
          <a:p>
            <a:pPr algn="ctr">
              <a:spcBef>
                <a:spcPct val="50000"/>
              </a:spcBef>
            </a:pPr>
            <a:r>
              <a:rPr lang="hu-HU" sz="1600" b="1" dirty="0">
                <a:effectLst>
                  <a:outerShdw blurRad="38100" dist="38100" dir="2700000" algn="tl">
                    <a:srgbClr val="FFFFFF"/>
                  </a:outerShdw>
                </a:effectLst>
                <a:latin typeface="Arial" charset="0"/>
              </a:rPr>
              <a:t>BUDDHIKUS</a:t>
            </a:r>
            <a:r>
              <a:rPr lang="hu-HU" sz="1600" b="1" dirty="0">
                <a:latin typeface="Arial" charset="0"/>
              </a:rPr>
              <a:t> VILÁG</a:t>
            </a:r>
            <a:endParaRPr lang="en-US" sz="1600" dirty="0">
              <a:latin typeface="Arial" charset="0"/>
            </a:endParaRPr>
          </a:p>
        </p:txBody>
      </p:sp>
      <p:sp>
        <p:nvSpPr>
          <p:cNvPr id="244758" name="Text Box 22"/>
          <p:cNvSpPr txBox="1">
            <a:spLocks noChangeArrowheads="1"/>
          </p:cNvSpPr>
          <p:nvPr/>
        </p:nvSpPr>
        <p:spPr bwMode="auto">
          <a:xfrm>
            <a:off x="241300" y="4044950"/>
            <a:ext cx="1282700" cy="581025"/>
          </a:xfrm>
          <a:prstGeom prst="rect">
            <a:avLst/>
          </a:prstGeom>
          <a:noFill/>
          <a:ln w="9525">
            <a:noFill/>
            <a:miter lim="800000"/>
            <a:headEnd/>
            <a:tailEnd/>
          </a:ln>
          <a:effectLst/>
        </p:spPr>
        <p:txBody>
          <a:bodyPr>
            <a:spAutoFit/>
          </a:bodyPr>
          <a:lstStyle/>
          <a:p>
            <a:pPr algn="ctr">
              <a:spcBef>
                <a:spcPct val="50000"/>
              </a:spcBef>
            </a:pPr>
            <a:r>
              <a:rPr lang="hu-HU" sz="1600" b="1" dirty="0">
                <a:effectLst>
                  <a:outerShdw blurRad="38100" dist="38100" dir="2700000" algn="tl">
                    <a:srgbClr val="FFFFFF"/>
                  </a:outerShdw>
                </a:effectLst>
                <a:latin typeface="Arial" charset="0"/>
              </a:rPr>
              <a:t>MENTÁLIS</a:t>
            </a:r>
            <a:r>
              <a:rPr lang="hu-HU" sz="1600" b="1" dirty="0">
                <a:latin typeface="Arial" charset="0"/>
              </a:rPr>
              <a:t> VILÁG</a:t>
            </a:r>
          </a:p>
        </p:txBody>
      </p:sp>
      <p:sp>
        <p:nvSpPr>
          <p:cNvPr id="244759" name="Text Box 23"/>
          <p:cNvSpPr txBox="1">
            <a:spLocks noChangeArrowheads="1"/>
          </p:cNvSpPr>
          <p:nvPr/>
        </p:nvSpPr>
        <p:spPr bwMode="auto">
          <a:xfrm>
            <a:off x="247650" y="4660900"/>
            <a:ext cx="1371600" cy="581025"/>
          </a:xfrm>
          <a:prstGeom prst="rect">
            <a:avLst/>
          </a:prstGeom>
          <a:noFill/>
          <a:ln w="9525">
            <a:noFill/>
            <a:miter lim="800000"/>
            <a:headEnd/>
            <a:tailEnd/>
          </a:ln>
          <a:effectLst/>
        </p:spPr>
        <p:txBody>
          <a:bodyPr>
            <a:spAutoFit/>
          </a:bodyPr>
          <a:lstStyle/>
          <a:p>
            <a:pPr algn="ctr">
              <a:spcBef>
                <a:spcPct val="50000"/>
              </a:spcBef>
            </a:pPr>
            <a:r>
              <a:rPr lang="hu-HU" sz="1600" b="1" dirty="0">
                <a:effectLst>
                  <a:outerShdw blurRad="38100" dist="38100" dir="2700000" algn="tl">
                    <a:srgbClr val="FFFFFF"/>
                  </a:outerShdw>
                </a:effectLst>
                <a:latin typeface="Arial" charset="0"/>
              </a:rPr>
              <a:t>ASZTRÁLIS</a:t>
            </a:r>
            <a:r>
              <a:rPr lang="hu-HU" sz="1600" b="1" dirty="0">
                <a:latin typeface="Arial" charset="0"/>
              </a:rPr>
              <a:t> VILÁG</a:t>
            </a:r>
            <a:endParaRPr lang="en-US" sz="1600" dirty="0">
              <a:latin typeface="Arial" charset="0"/>
            </a:endParaRPr>
          </a:p>
        </p:txBody>
      </p:sp>
      <p:sp>
        <p:nvSpPr>
          <p:cNvPr id="244760" name="Text Box 24"/>
          <p:cNvSpPr txBox="1">
            <a:spLocks noChangeArrowheads="1"/>
          </p:cNvSpPr>
          <p:nvPr/>
        </p:nvSpPr>
        <p:spPr bwMode="auto">
          <a:xfrm>
            <a:off x="247650" y="5264150"/>
            <a:ext cx="1371600" cy="581025"/>
          </a:xfrm>
          <a:prstGeom prst="rect">
            <a:avLst/>
          </a:prstGeom>
          <a:noFill/>
          <a:ln w="9525">
            <a:noFill/>
            <a:miter lim="800000"/>
            <a:headEnd/>
            <a:tailEnd/>
          </a:ln>
          <a:effectLst/>
        </p:spPr>
        <p:txBody>
          <a:bodyPr>
            <a:spAutoFit/>
          </a:bodyPr>
          <a:lstStyle/>
          <a:p>
            <a:pPr>
              <a:spcBef>
                <a:spcPct val="50000"/>
              </a:spcBef>
            </a:pPr>
            <a:r>
              <a:rPr lang="hu-HU" sz="1600" b="1" dirty="0">
                <a:effectLst>
                  <a:outerShdw blurRad="38100" dist="38100" dir="2700000" algn="tl">
                    <a:srgbClr val="000000"/>
                  </a:outerShdw>
                </a:effectLst>
                <a:latin typeface="Arial" charset="0"/>
              </a:rPr>
              <a:t>FIZIKAI </a:t>
            </a:r>
            <a:r>
              <a:rPr lang="hu-HU" sz="1600" b="1" dirty="0">
                <a:solidFill>
                  <a:schemeClr val="tx2"/>
                </a:solidFill>
                <a:latin typeface="Arial" charset="0"/>
              </a:rPr>
              <a:t>VILÁG</a:t>
            </a:r>
            <a:endParaRPr lang="hu-HU" sz="1600" dirty="0">
              <a:solidFill>
                <a:schemeClr val="tx2"/>
              </a:solidFill>
              <a:latin typeface="Arial" charset="0"/>
            </a:endParaRPr>
          </a:p>
        </p:txBody>
      </p:sp>
      <p:sp>
        <p:nvSpPr>
          <p:cNvPr id="244761" name="Text Box 25"/>
          <p:cNvSpPr txBox="1">
            <a:spLocks noChangeArrowheads="1"/>
          </p:cNvSpPr>
          <p:nvPr/>
        </p:nvSpPr>
        <p:spPr bwMode="auto">
          <a:xfrm>
            <a:off x="3200400" y="152400"/>
            <a:ext cx="1295400" cy="581025"/>
          </a:xfrm>
          <a:prstGeom prst="rect">
            <a:avLst/>
          </a:prstGeom>
          <a:noFill/>
          <a:ln w="9525">
            <a:noFill/>
            <a:miter lim="800000"/>
            <a:headEnd/>
            <a:tailEnd/>
          </a:ln>
          <a:effectLst/>
        </p:spPr>
        <p:txBody>
          <a:bodyPr>
            <a:spAutoFit/>
          </a:bodyPr>
          <a:lstStyle/>
          <a:p>
            <a:pPr algn="ctr">
              <a:spcBef>
                <a:spcPct val="50000"/>
              </a:spcBef>
            </a:pPr>
            <a:r>
              <a:rPr lang="hu-HU" sz="1600" b="1">
                <a:solidFill>
                  <a:srgbClr val="CC00CC"/>
                </a:solidFill>
                <a:effectLst>
                  <a:outerShdw blurRad="38100" dist="38100" dir="2700000" algn="tl">
                    <a:srgbClr val="000000"/>
                  </a:outerShdw>
                </a:effectLst>
                <a:latin typeface="Arial" charset="0"/>
              </a:rPr>
              <a:t>ELSŐ</a:t>
            </a:r>
            <a:br>
              <a:rPr lang="hu-HU" sz="1600" b="1">
                <a:solidFill>
                  <a:srgbClr val="CC00CC"/>
                </a:solidFill>
                <a:effectLst>
                  <a:outerShdw blurRad="38100" dist="38100" dir="2700000" algn="tl">
                    <a:srgbClr val="000000"/>
                  </a:outerShdw>
                </a:effectLst>
                <a:latin typeface="Arial" charset="0"/>
              </a:rPr>
            </a:br>
            <a:r>
              <a:rPr lang="hu-HU" sz="1600" b="1">
                <a:solidFill>
                  <a:srgbClr val="CC00CC"/>
                </a:solidFill>
                <a:effectLst>
                  <a:outerShdw blurRad="38100" dist="38100" dir="2700000" algn="tl">
                    <a:srgbClr val="000000"/>
                  </a:outerShdw>
                </a:effectLst>
                <a:latin typeface="Arial" charset="0"/>
              </a:rPr>
              <a:t> (AKARAT)</a:t>
            </a:r>
            <a:endParaRPr lang="en-US" sz="1600">
              <a:latin typeface="Arial" charset="0"/>
            </a:endParaRPr>
          </a:p>
        </p:txBody>
      </p:sp>
      <p:sp>
        <p:nvSpPr>
          <p:cNvPr id="244762" name="Text Box 26"/>
          <p:cNvSpPr txBox="1">
            <a:spLocks noChangeArrowheads="1"/>
          </p:cNvSpPr>
          <p:nvPr/>
        </p:nvSpPr>
        <p:spPr bwMode="auto">
          <a:xfrm>
            <a:off x="2286000" y="762000"/>
            <a:ext cx="1752600" cy="581025"/>
          </a:xfrm>
          <a:prstGeom prst="rect">
            <a:avLst/>
          </a:prstGeom>
          <a:noFill/>
          <a:ln w="9525">
            <a:noFill/>
            <a:miter lim="800000"/>
            <a:headEnd/>
            <a:tailEnd/>
          </a:ln>
          <a:effectLst/>
        </p:spPr>
        <p:txBody>
          <a:bodyPr>
            <a:spAutoFit/>
          </a:bodyPr>
          <a:lstStyle/>
          <a:p>
            <a:pPr algn="ctr">
              <a:spcBef>
                <a:spcPct val="50000"/>
              </a:spcBef>
            </a:pPr>
            <a:r>
              <a:rPr lang="hu-HU" sz="1600" b="1">
                <a:solidFill>
                  <a:srgbClr val="00CC00"/>
                </a:solidFill>
                <a:effectLst>
                  <a:outerShdw blurRad="38100" dist="38100" dir="2700000" algn="tl">
                    <a:srgbClr val="000000"/>
                  </a:outerShdw>
                </a:effectLst>
                <a:latin typeface="Arial" charset="0"/>
              </a:rPr>
              <a:t>MÁSODIK   (BÖLCSESSÉG)</a:t>
            </a:r>
            <a:endParaRPr lang="hu-HU" sz="1600">
              <a:latin typeface="Arial" charset="0"/>
            </a:endParaRPr>
          </a:p>
        </p:txBody>
      </p:sp>
      <p:sp>
        <p:nvSpPr>
          <p:cNvPr id="244763" name="Text Box 27"/>
          <p:cNvSpPr txBox="1">
            <a:spLocks noChangeArrowheads="1"/>
          </p:cNvSpPr>
          <p:nvPr/>
        </p:nvSpPr>
        <p:spPr bwMode="auto">
          <a:xfrm>
            <a:off x="6172200" y="762000"/>
            <a:ext cx="1905000" cy="581025"/>
          </a:xfrm>
          <a:prstGeom prst="rect">
            <a:avLst/>
          </a:prstGeom>
          <a:noFill/>
          <a:ln w="9525">
            <a:noFill/>
            <a:miter lim="800000"/>
            <a:headEnd/>
            <a:tailEnd/>
          </a:ln>
          <a:effectLst/>
        </p:spPr>
        <p:txBody>
          <a:bodyPr>
            <a:spAutoFit/>
          </a:bodyPr>
          <a:lstStyle/>
          <a:p>
            <a:pPr algn="ctr">
              <a:spcBef>
                <a:spcPct val="50000"/>
              </a:spcBef>
            </a:pPr>
            <a:r>
              <a:rPr lang="hu-HU" sz="1600" b="1">
                <a:solidFill>
                  <a:srgbClr val="FF9900"/>
                </a:solidFill>
                <a:effectLst>
                  <a:outerShdw blurRad="38100" dist="38100" dir="2700000" algn="tl">
                    <a:srgbClr val="000000"/>
                  </a:outerShdw>
                </a:effectLst>
                <a:latin typeface="Arial" charset="0"/>
              </a:rPr>
              <a:t>HARMADIK   (TEVÉKENYSÉG)</a:t>
            </a:r>
            <a:endParaRPr lang="en-US" sz="1600">
              <a:latin typeface="Arial" charset="0"/>
            </a:endParaRPr>
          </a:p>
        </p:txBody>
      </p:sp>
      <p:sp>
        <p:nvSpPr>
          <p:cNvPr id="244764" name="Line 28"/>
          <p:cNvSpPr>
            <a:spLocks noChangeShapeType="1"/>
          </p:cNvSpPr>
          <p:nvPr/>
        </p:nvSpPr>
        <p:spPr bwMode="auto">
          <a:xfrm>
            <a:off x="1752600" y="3124200"/>
            <a:ext cx="7086600" cy="0"/>
          </a:xfrm>
          <a:prstGeom prst="line">
            <a:avLst/>
          </a:prstGeom>
          <a:noFill/>
          <a:ln w="12700">
            <a:solidFill>
              <a:schemeClr val="tx1"/>
            </a:solidFill>
            <a:prstDash val="sysDot"/>
            <a:round/>
            <a:headEnd/>
            <a:tailEnd/>
          </a:ln>
          <a:effectLst/>
        </p:spPr>
        <p:txBody>
          <a:bodyPr wrap="none" anchor="ctr"/>
          <a:lstStyle/>
          <a:p>
            <a:endParaRPr lang="hu-HU"/>
          </a:p>
        </p:txBody>
      </p:sp>
      <p:sp>
        <p:nvSpPr>
          <p:cNvPr id="244765" name="AutoShape 29"/>
          <p:cNvSpPr>
            <a:spLocks noChangeArrowheads="1"/>
          </p:cNvSpPr>
          <p:nvPr/>
        </p:nvSpPr>
        <p:spPr bwMode="auto">
          <a:xfrm rot="20217257" flipH="1">
            <a:off x="5867400" y="247650"/>
            <a:ext cx="800100" cy="3654425"/>
          </a:xfrm>
          <a:prstGeom prst="moon">
            <a:avLst>
              <a:gd name="adj" fmla="val 35718"/>
            </a:avLst>
          </a:prstGeom>
          <a:gradFill rotWithShape="0">
            <a:gsLst>
              <a:gs pos="0">
                <a:srgbClr val="CC00FF"/>
              </a:gs>
              <a:gs pos="50000">
                <a:srgbClr val="FFFFFF"/>
              </a:gs>
              <a:gs pos="100000">
                <a:srgbClr val="CC00FF"/>
              </a:gs>
            </a:gsLst>
            <a:lin ang="5400000" scaled="1"/>
          </a:gradFill>
          <a:ln w="9525">
            <a:solidFill>
              <a:srgbClr val="CC66FF"/>
            </a:solidFill>
            <a:miter lim="800000"/>
            <a:headEnd/>
            <a:tailEnd/>
          </a:ln>
          <a:effectLst/>
        </p:spPr>
        <p:txBody>
          <a:bodyPr wrap="none" anchor="ctr"/>
          <a:lstStyle/>
          <a:p>
            <a:endParaRPr lang="hu-HU"/>
          </a:p>
        </p:txBody>
      </p:sp>
      <p:sp>
        <p:nvSpPr>
          <p:cNvPr id="244766" name="AutoShape 30"/>
          <p:cNvSpPr>
            <a:spLocks noChangeArrowheads="1"/>
          </p:cNvSpPr>
          <p:nvPr/>
        </p:nvSpPr>
        <p:spPr bwMode="auto">
          <a:xfrm rot="805462">
            <a:off x="6477000" y="3429000"/>
            <a:ext cx="519113" cy="533400"/>
          </a:xfrm>
          <a:prstGeom prst="downArrow">
            <a:avLst>
              <a:gd name="adj1" fmla="val 45491"/>
              <a:gd name="adj2" fmla="val 37628"/>
            </a:avLst>
          </a:prstGeom>
          <a:solidFill>
            <a:srgbClr val="CC00FF"/>
          </a:solidFill>
          <a:ln w="9525">
            <a:solidFill>
              <a:srgbClr val="CC66FF"/>
            </a:solidFill>
            <a:miter lim="800000"/>
            <a:headEnd/>
            <a:tailEnd/>
          </a:ln>
          <a:effectLst/>
        </p:spPr>
        <p:txBody>
          <a:bodyPr wrap="none" anchor="ctr"/>
          <a:lstStyle/>
          <a:p>
            <a:endParaRPr lang="hu-HU"/>
          </a:p>
        </p:txBody>
      </p:sp>
      <p:sp>
        <p:nvSpPr>
          <p:cNvPr id="244767" name="AutoShape 31"/>
          <p:cNvSpPr>
            <a:spLocks noChangeArrowheads="1"/>
          </p:cNvSpPr>
          <p:nvPr/>
        </p:nvSpPr>
        <p:spPr bwMode="auto">
          <a:xfrm rot="866496">
            <a:off x="2895600" y="990600"/>
            <a:ext cx="1066800" cy="4116388"/>
          </a:xfrm>
          <a:prstGeom prst="moon">
            <a:avLst>
              <a:gd name="adj" fmla="val 23213"/>
            </a:avLst>
          </a:prstGeom>
          <a:gradFill rotWithShape="0">
            <a:gsLst>
              <a:gs pos="0">
                <a:srgbClr val="33CCCC"/>
              </a:gs>
              <a:gs pos="50000">
                <a:srgbClr val="FFFFFF"/>
              </a:gs>
              <a:gs pos="100000">
                <a:srgbClr val="33CCCC"/>
              </a:gs>
            </a:gsLst>
            <a:lin ang="5400000" scaled="1"/>
          </a:gradFill>
          <a:ln w="9525">
            <a:solidFill>
              <a:srgbClr val="33CCCC"/>
            </a:solidFill>
            <a:miter lim="800000"/>
            <a:headEnd/>
            <a:tailEnd/>
          </a:ln>
          <a:effectLst/>
        </p:spPr>
        <p:txBody>
          <a:bodyPr wrap="none" anchor="ctr"/>
          <a:lstStyle/>
          <a:p>
            <a:endParaRPr lang="hu-HU"/>
          </a:p>
        </p:txBody>
      </p:sp>
      <p:sp>
        <p:nvSpPr>
          <p:cNvPr id="244768" name="AutoShape 32"/>
          <p:cNvSpPr>
            <a:spLocks noChangeArrowheads="1"/>
          </p:cNvSpPr>
          <p:nvPr/>
        </p:nvSpPr>
        <p:spPr bwMode="auto">
          <a:xfrm rot="-5400000">
            <a:off x="4229100" y="3124200"/>
            <a:ext cx="1319213" cy="4062413"/>
          </a:xfrm>
          <a:prstGeom prst="curvedRightArrow">
            <a:avLst>
              <a:gd name="adj1" fmla="val 19931"/>
              <a:gd name="adj2" fmla="val 59593"/>
              <a:gd name="adj3" fmla="val 15528"/>
            </a:avLst>
          </a:prstGeom>
          <a:gradFill rotWithShape="0">
            <a:gsLst>
              <a:gs pos="0">
                <a:srgbClr val="66FFFF"/>
              </a:gs>
              <a:gs pos="100000">
                <a:srgbClr val="FFFFFF"/>
              </a:gs>
            </a:gsLst>
            <a:lin ang="5400000" scaled="1"/>
          </a:gradFill>
          <a:ln w="9525">
            <a:solidFill>
              <a:srgbClr val="33CCCC"/>
            </a:solidFill>
            <a:miter lim="800000"/>
            <a:headEnd/>
            <a:tailEnd/>
          </a:ln>
          <a:effectLst/>
        </p:spPr>
        <p:txBody>
          <a:bodyPr wrap="none" anchor="ctr"/>
          <a:lstStyle/>
          <a:p>
            <a:endParaRPr lang="hu-HU"/>
          </a:p>
        </p:txBody>
      </p:sp>
      <p:sp>
        <p:nvSpPr>
          <p:cNvPr id="244769" name="Text Box 33"/>
          <p:cNvSpPr txBox="1">
            <a:spLocks noChangeArrowheads="1"/>
          </p:cNvSpPr>
          <p:nvPr/>
        </p:nvSpPr>
        <p:spPr bwMode="auto">
          <a:xfrm>
            <a:off x="5372100" y="95250"/>
            <a:ext cx="2705100" cy="457200"/>
          </a:xfrm>
          <a:prstGeom prst="rect">
            <a:avLst/>
          </a:prstGeom>
          <a:noFill/>
          <a:ln w="9525">
            <a:noFill/>
            <a:miter lim="800000"/>
            <a:headEnd/>
            <a:tailEnd/>
          </a:ln>
          <a:effectLst/>
        </p:spPr>
        <p:txBody>
          <a:bodyPr>
            <a:spAutoFit/>
          </a:bodyPr>
          <a:lstStyle/>
          <a:p>
            <a:pPr>
              <a:spcBef>
                <a:spcPct val="50000"/>
              </a:spcBef>
            </a:pPr>
            <a:r>
              <a:rPr lang="en-US" b="1" i="1">
                <a:solidFill>
                  <a:srgbClr val="FF0000"/>
                </a:solidFill>
                <a:effectLst>
                  <a:outerShdw blurRad="38100" dist="38100" dir="2700000" algn="tl">
                    <a:srgbClr val="000000"/>
                  </a:outerShdw>
                </a:effectLst>
                <a:latin typeface="Arial" charset="0"/>
              </a:rPr>
              <a:t>NAP - LOGOSZ</a:t>
            </a:r>
            <a:endParaRPr lang="en-US" sz="2000" b="1" i="1">
              <a:latin typeface="Arial" charset="0"/>
            </a:endParaRPr>
          </a:p>
        </p:txBody>
      </p:sp>
      <p:sp>
        <p:nvSpPr>
          <p:cNvPr id="244770" name="AutoShape 34"/>
          <p:cNvSpPr>
            <a:spLocks noChangeArrowheads="1"/>
          </p:cNvSpPr>
          <p:nvPr/>
        </p:nvSpPr>
        <p:spPr bwMode="auto">
          <a:xfrm flipH="1" flipV="1">
            <a:off x="4895850" y="5200650"/>
            <a:ext cx="457200" cy="4572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0">
            <a:gsLst>
              <a:gs pos="0">
                <a:srgbClr val="CC6600"/>
              </a:gs>
              <a:gs pos="100000">
                <a:srgbClr val="FF0000"/>
              </a:gs>
            </a:gsLst>
            <a:lin ang="18900000" scaled="1"/>
          </a:gradFill>
          <a:ln w="9525">
            <a:solidFill>
              <a:srgbClr val="FF0000"/>
            </a:solidFill>
            <a:miter lim="800000"/>
            <a:headEnd/>
            <a:tailEnd/>
          </a:ln>
          <a:effectLst/>
        </p:spPr>
        <p:txBody>
          <a:bodyPr wrap="none" anchor="ctr"/>
          <a:lstStyle/>
          <a:p>
            <a:endParaRPr lang="hu-HU"/>
          </a:p>
        </p:txBody>
      </p:sp>
      <p:sp>
        <p:nvSpPr>
          <p:cNvPr id="244771" name="Rectangle 35"/>
          <p:cNvSpPr>
            <a:spLocks noChangeArrowheads="1"/>
          </p:cNvSpPr>
          <p:nvPr/>
        </p:nvSpPr>
        <p:spPr bwMode="auto">
          <a:xfrm>
            <a:off x="5208588" y="1419225"/>
            <a:ext cx="152400" cy="3783013"/>
          </a:xfrm>
          <a:prstGeom prst="rect">
            <a:avLst/>
          </a:prstGeom>
          <a:solidFill>
            <a:srgbClr val="FF0000"/>
          </a:solidFill>
          <a:ln w="9525">
            <a:solidFill>
              <a:srgbClr val="FF0000"/>
            </a:solidFill>
            <a:miter lim="800000"/>
            <a:headEnd/>
            <a:tailEnd/>
          </a:ln>
          <a:effectLst/>
        </p:spPr>
        <p:txBody>
          <a:bodyPr wrap="none" anchor="ctr"/>
          <a:lstStyle/>
          <a:p>
            <a:endParaRPr lang="hu-HU"/>
          </a:p>
        </p:txBody>
      </p:sp>
      <p:sp>
        <p:nvSpPr>
          <p:cNvPr id="244772" name="AutoShape 36"/>
          <p:cNvSpPr>
            <a:spLocks noChangeArrowheads="1"/>
          </p:cNvSpPr>
          <p:nvPr/>
        </p:nvSpPr>
        <p:spPr bwMode="auto">
          <a:xfrm flipH="1" flipV="1">
            <a:off x="4900613" y="4610100"/>
            <a:ext cx="457200" cy="4572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0">
            <a:gsLst>
              <a:gs pos="0">
                <a:srgbClr val="CC6600"/>
              </a:gs>
              <a:gs pos="100000">
                <a:srgbClr val="FF0000"/>
              </a:gs>
            </a:gsLst>
            <a:lin ang="18900000" scaled="1"/>
          </a:gradFill>
          <a:ln w="9525">
            <a:solidFill>
              <a:srgbClr val="FF0000"/>
            </a:solidFill>
            <a:miter lim="800000"/>
            <a:headEnd/>
            <a:tailEnd/>
          </a:ln>
          <a:effectLst/>
        </p:spPr>
        <p:txBody>
          <a:bodyPr wrap="none" anchor="ctr"/>
          <a:lstStyle/>
          <a:p>
            <a:endParaRPr lang="hu-HU"/>
          </a:p>
        </p:txBody>
      </p:sp>
      <p:sp>
        <p:nvSpPr>
          <p:cNvPr id="244773" name="AutoShape 37"/>
          <p:cNvSpPr>
            <a:spLocks noChangeArrowheads="1"/>
          </p:cNvSpPr>
          <p:nvPr/>
        </p:nvSpPr>
        <p:spPr bwMode="auto">
          <a:xfrm flipH="1" flipV="1">
            <a:off x="4900613" y="4060825"/>
            <a:ext cx="457200" cy="4572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0">
            <a:gsLst>
              <a:gs pos="0">
                <a:srgbClr val="CC6600"/>
              </a:gs>
              <a:gs pos="100000">
                <a:srgbClr val="FF0000"/>
              </a:gs>
            </a:gsLst>
            <a:lin ang="18900000" scaled="1"/>
          </a:gradFill>
          <a:ln w="9525">
            <a:solidFill>
              <a:srgbClr val="FF0000"/>
            </a:solidFill>
            <a:miter lim="800000"/>
            <a:headEnd/>
            <a:tailEnd/>
          </a:ln>
          <a:effectLst/>
        </p:spPr>
        <p:txBody>
          <a:bodyPr wrap="none" anchor="ctr"/>
          <a:lstStyle/>
          <a:p>
            <a:endParaRPr lang="hu-HU"/>
          </a:p>
        </p:txBody>
      </p:sp>
      <p:sp>
        <p:nvSpPr>
          <p:cNvPr id="244774" name="AutoShape 38"/>
          <p:cNvSpPr>
            <a:spLocks noChangeArrowheads="1"/>
          </p:cNvSpPr>
          <p:nvPr/>
        </p:nvSpPr>
        <p:spPr bwMode="auto">
          <a:xfrm flipH="1" flipV="1">
            <a:off x="4876800" y="3429000"/>
            <a:ext cx="457200" cy="4572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0">
            <a:gsLst>
              <a:gs pos="0">
                <a:srgbClr val="CC6600"/>
              </a:gs>
              <a:gs pos="100000">
                <a:srgbClr val="FF0000"/>
              </a:gs>
            </a:gsLst>
            <a:lin ang="18900000" scaled="1"/>
          </a:gradFill>
          <a:ln w="9525">
            <a:solidFill>
              <a:srgbClr val="FF0000"/>
            </a:solidFill>
            <a:miter lim="800000"/>
            <a:headEnd/>
            <a:tailEnd/>
          </a:ln>
          <a:effectLst/>
        </p:spPr>
        <p:txBody>
          <a:bodyPr wrap="none" anchor="ctr"/>
          <a:lstStyle/>
          <a:p>
            <a:endParaRPr lang="hu-HU"/>
          </a:p>
        </p:txBody>
      </p:sp>
      <p:sp>
        <p:nvSpPr>
          <p:cNvPr id="244775" name="AutoShape 39"/>
          <p:cNvSpPr>
            <a:spLocks noChangeArrowheads="1"/>
          </p:cNvSpPr>
          <p:nvPr/>
        </p:nvSpPr>
        <p:spPr bwMode="auto">
          <a:xfrm flipH="1" flipV="1">
            <a:off x="4900613" y="2794000"/>
            <a:ext cx="457200" cy="4572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0">
            <a:gsLst>
              <a:gs pos="0">
                <a:srgbClr val="CC6600"/>
              </a:gs>
              <a:gs pos="100000">
                <a:srgbClr val="FF0000"/>
              </a:gs>
            </a:gsLst>
            <a:lin ang="18900000" scaled="1"/>
          </a:gradFill>
          <a:ln w="9525">
            <a:solidFill>
              <a:srgbClr val="FF0000"/>
            </a:solidFill>
            <a:miter lim="800000"/>
            <a:headEnd/>
            <a:tailEnd/>
          </a:ln>
          <a:effectLst/>
        </p:spPr>
        <p:txBody>
          <a:bodyPr wrap="none" anchor="ctr"/>
          <a:lstStyle/>
          <a:p>
            <a:endParaRPr lang="hu-HU"/>
          </a:p>
        </p:txBody>
      </p:sp>
      <p:sp>
        <p:nvSpPr>
          <p:cNvPr id="244776" name="AutoShape 40"/>
          <p:cNvSpPr>
            <a:spLocks noChangeArrowheads="1"/>
          </p:cNvSpPr>
          <p:nvPr/>
        </p:nvSpPr>
        <p:spPr bwMode="auto">
          <a:xfrm flipH="1" flipV="1">
            <a:off x="4895850" y="2217738"/>
            <a:ext cx="457200" cy="4572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0">
            <a:gsLst>
              <a:gs pos="0">
                <a:srgbClr val="CC6600"/>
              </a:gs>
              <a:gs pos="100000">
                <a:srgbClr val="FF0000"/>
              </a:gs>
            </a:gsLst>
            <a:lin ang="18900000" scaled="1"/>
          </a:gradFill>
          <a:ln w="9525">
            <a:solidFill>
              <a:srgbClr val="FF0000"/>
            </a:solidFill>
            <a:miter lim="800000"/>
            <a:headEnd/>
            <a:tailEnd/>
          </a:ln>
          <a:effectLst/>
        </p:spPr>
        <p:txBody>
          <a:bodyPr wrap="none" anchor="ctr"/>
          <a:lstStyle/>
          <a:p>
            <a:endParaRPr lang="hu-HU"/>
          </a:p>
        </p:txBody>
      </p:sp>
      <p:sp>
        <p:nvSpPr>
          <p:cNvPr id="244777" name="AutoShape 41"/>
          <p:cNvSpPr>
            <a:spLocks noChangeArrowheads="1"/>
          </p:cNvSpPr>
          <p:nvPr/>
        </p:nvSpPr>
        <p:spPr bwMode="auto">
          <a:xfrm flipH="1" flipV="1">
            <a:off x="4897438" y="1555750"/>
            <a:ext cx="457200" cy="4572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0">
            <a:gsLst>
              <a:gs pos="0">
                <a:srgbClr val="CC6600"/>
              </a:gs>
              <a:gs pos="100000">
                <a:srgbClr val="FF0000"/>
              </a:gs>
            </a:gsLst>
            <a:lin ang="18900000" scaled="1"/>
          </a:gradFill>
          <a:ln w="9525">
            <a:solidFill>
              <a:srgbClr val="FF0000"/>
            </a:solidFill>
            <a:miter lim="800000"/>
            <a:headEnd/>
            <a:tailEnd/>
          </a:ln>
          <a:effectLst/>
        </p:spPr>
        <p:txBody>
          <a:bodyPr wrap="none" anchor="ctr"/>
          <a:lstStyle/>
          <a:p>
            <a:endParaRPr lang="hu-HU"/>
          </a:p>
        </p:txBody>
      </p:sp>
      <p:sp>
        <p:nvSpPr>
          <p:cNvPr id="244778" name="Text Box 42"/>
          <p:cNvSpPr txBox="1">
            <a:spLocks noChangeArrowheads="1"/>
          </p:cNvSpPr>
          <p:nvPr/>
        </p:nvSpPr>
        <p:spPr bwMode="auto">
          <a:xfrm rot="-5387214">
            <a:off x="3481388" y="3373438"/>
            <a:ext cx="2514600" cy="336550"/>
          </a:xfrm>
          <a:prstGeom prst="rect">
            <a:avLst/>
          </a:prstGeom>
          <a:noFill/>
          <a:ln w="9525">
            <a:noFill/>
            <a:miter lim="800000"/>
            <a:headEnd/>
            <a:tailEnd/>
          </a:ln>
          <a:effectLst/>
        </p:spPr>
        <p:txBody>
          <a:bodyPr>
            <a:spAutoFit/>
          </a:bodyPr>
          <a:lstStyle/>
          <a:p>
            <a:pPr>
              <a:spcBef>
                <a:spcPct val="50000"/>
              </a:spcBef>
            </a:pPr>
            <a:r>
              <a:rPr lang="en-US" sz="1600" b="1" dirty="0">
                <a:latin typeface="Arial" charset="0"/>
              </a:rPr>
              <a:t>     </a:t>
            </a:r>
            <a:r>
              <a:rPr lang="hu-HU" sz="1600" b="1" dirty="0">
                <a:latin typeface="Arial" charset="0"/>
              </a:rPr>
              <a:t>ELSŐ  KIÁRADÁS</a:t>
            </a:r>
            <a:endParaRPr lang="en-US" sz="1600" dirty="0">
              <a:latin typeface="Arial" charset="0"/>
            </a:endParaRPr>
          </a:p>
        </p:txBody>
      </p:sp>
      <p:sp>
        <p:nvSpPr>
          <p:cNvPr id="244779" name="WordArt 43"/>
          <p:cNvSpPr>
            <a:spLocks noChangeArrowheads="1" noChangeShapeType="1" noTextEdit="1"/>
          </p:cNvSpPr>
          <p:nvPr/>
        </p:nvSpPr>
        <p:spPr bwMode="auto">
          <a:xfrm rot="-4852451">
            <a:off x="1642269" y="3002756"/>
            <a:ext cx="2732088" cy="688975"/>
          </a:xfrm>
          <a:prstGeom prst="rect">
            <a:avLst/>
          </a:prstGeom>
        </p:spPr>
        <p:txBody>
          <a:bodyPr spcFirstLastPara="1" wrap="none" fromWordArt="1">
            <a:prstTxWarp prst="textArchUp">
              <a:avLst>
                <a:gd name="adj" fmla="val 11513691"/>
              </a:avLst>
            </a:prstTxWarp>
          </a:bodyPr>
          <a:lstStyle/>
          <a:p>
            <a:pPr algn="ctr"/>
            <a:r>
              <a:rPr lang="hu-HU" sz="1400" kern="10">
                <a:ln w="9525">
                  <a:solidFill>
                    <a:srgbClr val="000000"/>
                  </a:solidFill>
                  <a:round/>
                  <a:headEnd/>
                  <a:tailEnd/>
                </a:ln>
                <a:solidFill>
                  <a:srgbClr val="000000"/>
                </a:solidFill>
                <a:latin typeface="Arial"/>
                <a:cs typeface="Arial"/>
              </a:rPr>
              <a:t>MÁSODIK   KIÁRADÁS</a:t>
            </a:r>
          </a:p>
        </p:txBody>
      </p:sp>
      <p:sp>
        <p:nvSpPr>
          <p:cNvPr id="244780" name="WordArt 44"/>
          <p:cNvSpPr>
            <a:spLocks noChangeArrowheads="1" noChangeShapeType="1" noTextEdit="1"/>
          </p:cNvSpPr>
          <p:nvPr/>
        </p:nvSpPr>
        <p:spPr bwMode="auto">
          <a:xfrm rot="4951804">
            <a:off x="5780088" y="2717800"/>
            <a:ext cx="2187575" cy="454025"/>
          </a:xfrm>
          <a:prstGeom prst="rect">
            <a:avLst/>
          </a:prstGeom>
        </p:spPr>
        <p:txBody>
          <a:bodyPr spcFirstLastPara="1" wrap="none" fromWordArt="1">
            <a:prstTxWarp prst="textArchUp">
              <a:avLst>
                <a:gd name="adj" fmla="val 11097263"/>
              </a:avLst>
            </a:prstTxWarp>
          </a:bodyPr>
          <a:lstStyle/>
          <a:p>
            <a:pPr algn="ctr"/>
            <a:r>
              <a:rPr lang="hu-HU" sz="1400" kern="10">
                <a:ln w="9525">
                  <a:solidFill>
                    <a:srgbClr val="000000"/>
                  </a:solidFill>
                  <a:round/>
                  <a:headEnd/>
                  <a:tailEnd/>
                </a:ln>
                <a:solidFill>
                  <a:srgbClr val="000000"/>
                </a:solidFill>
                <a:latin typeface="Arial"/>
                <a:cs typeface="Arial"/>
              </a:rPr>
              <a:t>HARMADIK   KIÁRADÁS</a:t>
            </a:r>
          </a:p>
        </p:txBody>
      </p:sp>
      <p:sp>
        <p:nvSpPr>
          <p:cNvPr id="244781" name="Rectangle 45"/>
          <p:cNvSpPr>
            <a:spLocks noGrp="1" noChangeArrowheads="1"/>
          </p:cNvSpPr>
          <p:nvPr>
            <p:ph type="title" idx="4294967295"/>
          </p:nvPr>
        </p:nvSpPr>
        <p:spPr>
          <a:xfrm>
            <a:off x="0" y="6172200"/>
            <a:ext cx="9144000" cy="685800"/>
          </a:xfrm>
          <a:gradFill rotWithShape="0">
            <a:gsLst>
              <a:gs pos="0">
                <a:srgbClr val="00CC00"/>
              </a:gs>
              <a:gs pos="50000">
                <a:srgbClr val="66FF33"/>
              </a:gs>
              <a:gs pos="100000">
                <a:srgbClr val="00CC00"/>
              </a:gs>
            </a:gsLst>
            <a:lin ang="0" scaled="1"/>
          </a:gradFill>
        </p:spPr>
        <p:txBody>
          <a:bodyPr/>
          <a:lstStyle/>
          <a:p>
            <a:r>
              <a:rPr lang="hu-HU" sz="3600" b="1" i="1">
                <a:solidFill>
                  <a:schemeClr val="bg2"/>
                </a:solidFill>
                <a:effectLst>
                  <a:outerShdw blurRad="38100" dist="38100" dir="2700000" algn="tl">
                    <a:srgbClr val="FFFFFF"/>
                  </a:outerShdw>
                </a:effectLst>
              </a:rPr>
              <a:t>A   HÁROM   TEREMTŐ   KIÁRADÁS</a:t>
            </a:r>
            <a:endParaRPr lang="en-US">
              <a:solidFill>
                <a:schemeClr val="bg2"/>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48834" name="Rectangle 2"/>
          <p:cNvSpPr>
            <a:spLocks noChangeArrowheads="1"/>
          </p:cNvSpPr>
          <p:nvPr/>
        </p:nvSpPr>
        <p:spPr bwMode="auto">
          <a:xfrm>
            <a:off x="304800" y="3124200"/>
            <a:ext cx="8534400" cy="990600"/>
          </a:xfrm>
          <a:prstGeom prst="rect">
            <a:avLst/>
          </a:prstGeom>
          <a:gradFill rotWithShape="0">
            <a:gsLst>
              <a:gs pos="0">
                <a:srgbClr val="FFFF00"/>
              </a:gs>
              <a:gs pos="100000">
                <a:srgbClr val="FF6600"/>
              </a:gs>
            </a:gsLst>
            <a:lin ang="5400000" scaled="1"/>
          </a:gradFill>
          <a:ln w="9525">
            <a:solidFill>
              <a:schemeClr val="tx1"/>
            </a:solidFill>
            <a:miter lim="800000"/>
            <a:headEnd/>
            <a:tailEnd/>
          </a:ln>
          <a:effectLst/>
        </p:spPr>
        <p:txBody>
          <a:bodyPr wrap="none" anchor="ctr"/>
          <a:lstStyle/>
          <a:p>
            <a:endParaRPr lang="hu-HU"/>
          </a:p>
        </p:txBody>
      </p:sp>
      <p:sp>
        <p:nvSpPr>
          <p:cNvPr id="248835" name="AutoShape 3"/>
          <p:cNvSpPr>
            <a:spLocks noChangeArrowheads="1"/>
          </p:cNvSpPr>
          <p:nvPr/>
        </p:nvSpPr>
        <p:spPr bwMode="auto">
          <a:xfrm>
            <a:off x="2514600" y="3429000"/>
            <a:ext cx="304800" cy="381000"/>
          </a:xfrm>
          <a:prstGeom prst="downArrow">
            <a:avLst>
              <a:gd name="adj1" fmla="val 50000"/>
              <a:gd name="adj2" fmla="val 31250"/>
            </a:avLst>
          </a:prstGeom>
          <a:solidFill>
            <a:schemeClr val="tx1"/>
          </a:solidFill>
          <a:ln w="9525">
            <a:solidFill>
              <a:schemeClr val="tx1"/>
            </a:solidFill>
            <a:miter lim="800000"/>
            <a:headEnd/>
            <a:tailEnd/>
          </a:ln>
          <a:effectLst/>
        </p:spPr>
        <p:txBody>
          <a:bodyPr wrap="none" anchor="ctr"/>
          <a:lstStyle/>
          <a:p>
            <a:endParaRPr lang="hu-HU"/>
          </a:p>
        </p:txBody>
      </p:sp>
      <p:sp>
        <p:nvSpPr>
          <p:cNvPr id="248836" name="Rectangle 4"/>
          <p:cNvSpPr>
            <a:spLocks noChangeArrowheads="1"/>
          </p:cNvSpPr>
          <p:nvPr/>
        </p:nvSpPr>
        <p:spPr bwMode="auto">
          <a:xfrm>
            <a:off x="304800" y="5105400"/>
            <a:ext cx="8534400" cy="990600"/>
          </a:xfrm>
          <a:prstGeom prst="rect">
            <a:avLst/>
          </a:prstGeom>
          <a:gradFill rotWithShape="0">
            <a:gsLst>
              <a:gs pos="0">
                <a:srgbClr val="0099FF"/>
              </a:gs>
              <a:gs pos="100000">
                <a:schemeClr val="accent2"/>
              </a:gs>
            </a:gsLst>
            <a:lin ang="5400000" scaled="1"/>
          </a:gradFill>
          <a:ln w="9525">
            <a:solidFill>
              <a:schemeClr val="tx1"/>
            </a:solidFill>
            <a:miter lim="800000"/>
            <a:headEnd/>
            <a:tailEnd/>
          </a:ln>
          <a:effectLst/>
        </p:spPr>
        <p:txBody>
          <a:bodyPr wrap="none" anchor="ctr"/>
          <a:lstStyle/>
          <a:p>
            <a:endParaRPr lang="hu-HU"/>
          </a:p>
        </p:txBody>
      </p:sp>
      <p:sp>
        <p:nvSpPr>
          <p:cNvPr id="248837" name="Rectangle 5"/>
          <p:cNvSpPr>
            <a:spLocks noChangeArrowheads="1"/>
          </p:cNvSpPr>
          <p:nvPr/>
        </p:nvSpPr>
        <p:spPr bwMode="auto">
          <a:xfrm>
            <a:off x="304800" y="4114800"/>
            <a:ext cx="8534400" cy="990600"/>
          </a:xfrm>
          <a:prstGeom prst="rect">
            <a:avLst/>
          </a:prstGeom>
          <a:gradFill rotWithShape="0">
            <a:gsLst>
              <a:gs pos="0">
                <a:srgbClr val="FF66FF"/>
              </a:gs>
              <a:gs pos="100000">
                <a:srgbClr val="CC0099"/>
              </a:gs>
            </a:gsLst>
            <a:lin ang="5400000" scaled="1"/>
          </a:gradFill>
          <a:ln w="9525">
            <a:solidFill>
              <a:schemeClr val="tx1"/>
            </a:solidFill>
            <a:miter lim="800000"/>
            <a:headEnd/>
            <a:tailEnd/>
          </a:ln>
          <a:effectLst/>
        </p:spPr>
        <p:txBody>
          <a:bodyPr wrap="none" anchor="ctr"/>
          <a:lstStyle/>
          <a:p>
            <a:pPr algn="ctr"/>
            <a:endParaRPr lang="hu-HU" sz="1600">
              <a:latin typeface="Arial" charset="0"/>
            </a:endParaRPr>
          </a:p>
        </p:txBody>
      </p:sp>
      <p:sp>
        <p:nvSpPr>
          <p:cNvPr id="248838" name="Rectangle 6"/>
          <p:cNvSpPr>
            <a:spLocks noChangeArrowheads="1"/>
          </p:cNvSpPr>
          <p:nvPr/>
        </p:nvSpPr>
        <p:spPr bwMode="auto">
          <a:xfrm>
            <a:off x="304800" y="2124075"/>
            <a:ext cx="8534400" cy="990600"/>
          </a:xfrm>
          <a:prstGeom prst="rect">
            <a:avLst/>
          </a:prstGeom>
          <a:gradFill rotWithShape="0">
            <a:gsLst>
              <a:gs pos="0">
                <a:srgbClr val="FFFFFF"/>
              </a:gs>
              <a:gs pos="100000">
                <a:srgbClr val="FF99FF"/>
              </a:gs>
            </a:gsLst>
            <a:lin ang="5400000" scaled="1"/>
          </a:gradFill>
          <a:ln w="9525">
            <a:solidFill>
              <a:schemeClr val="tx1"/>
            </a:solidFill>
            <a:miter lim="800000"/>
            <a:headEnd/>
            <a:tailEnd/>
          </a:ln>
          <a:effectLst/>
        </p:spPr>
        <p:txBody>
          <a:bodyPr wrap="none" anchor="ctr"/>
          <a:lstStyle/>
          <a:p>
            <a:endParaRPr lang="hu-HU"/>
          </a:p>
        </p:txBody>
      </p:sp>
      <p:sp>
        <p:nvSpPr>
          <p:cNvPr id="248839" name="Rectangle 7"/>
          <p:cNvSpPr>
            <a:spLocks noChangeArrowheads="1"/>
          </p:cNvSpPr>
          <p:nvPr/>
        </p:nvSpPr>
        <p:spPr bwMode="auto">
          <a:xfrm>
            <a:off x="303213" y="1133475"/>
            <a:ext cx="8534400" cy="990600"/>
          </a:xfrm>
          <a:prstGeom prst="rect">
            <a:avLst/>
          </a:prstGeom>
          <a:gradFill rotWithShape="0">
            <a:gsLst>
              <a:gs pos="0">
                <a:srgbClr val="CCFFFF"/>
              </a:gs>
              <a:gs pos="100000">
                <a:srgbClr val="33CCFF"/>
              </a:gs>
            </a:gsLst>
            <a:lin ang="5400000" scaled="1"/>
          </a:gradFill>
          <a:ln w="9525">
            <a:solidFill>
              <a:schemeClr val="tx1"/>
            </a:solidFill>
            <a:miter lim="800000"/>
            <a:headEnd/>
            <a:tailEnd/>
          </a:ln>
          <a:effectLst/>
        </p:spPr>
        <p:txBody>
          <a:bodyPr wrap="none" anchor="ctr"/>
          <a:lstStyle/>
          <a:p>
            <a:endParaRPr lang="hu-HU"/>
          </a:p>
        </p:txBody>
      </p:sp>
      <p:sp>
        <p:nvSpPr>
          <p:cNvPr id="248840" name="Line 8"/>
          <p:cNvSpPr>
            <a:spLocks noChangeShapeType="1"/>
          </p:cNvSpPr>
          <p:nvPr/>
        </p:nvSpPr>
        <p:spPr bwMode="auto">
          <a:xfrm>
            <a:off x="1752600" y="3657600"/>
            <a:ext cx="7086600" cy="0"/>
          </a:xfrm>
          <a:prstGeom prst="line">
            <a:avLst/>
          </a:prstGeom>
          <a:noFill/>
          <a:ln w="12700">
            <a:solidFill>
              <a:schemeClr val="tx1"/>
            </a:solidFill>
            <a:prstDash val="sysDot"/>
            <a:round/>
            <a:headEnd/>
            <a:tailEnd/>
          </a:ln>
          <a:effectLst/>
        </p:spPr>
        <p:txBody>
          <a:bodyPr wrap="none" anchor="ctr"/>
          <a:lstStyle/>
          <a:p>
            <a:endParaRPr lang="hu-HU"/>
          </a:p>
        </p:txBody>
      </p:sp>
      <p:sp>
        <p:nvSpPr>
          <p:cNvPr id="248841" name="Text Box 9"/>
          <p:cNvSpPr txBox="1">
            <a:spLocks noChangeArrowheads="1"/>
          </p:cNvSpPr>
          <p:nvPr/>
        </p:nvSpPr>
        <p:spPr bwMode="auto">
          <a:xfrm>
            <a:off x="436563" y="1447800"/>
            <a:ext cx="1468437" cy="396875"/>
          </a:xfrm>
          <a:prstGeom prst="rect">
            <a:avLst/>
          </a:prstGeom>
          <a:noFill/>
          <a:ln w="9525">
            <a:noFill/>
            <a:miter lim="800000"/>
            <a:headEnd/>
            <a:tailEnd/>
          </a:ln>
          <a:effectLst/>
        </p:spPr>
        <p:txBody>
          <a:bodyPr>
            <a:spAutoFit/>
          </a:bodyPr>
          <a:lstStyle/>
          <a:p>
            <a:pPr>
              <a:spcBef>
                <a:spcPct val="50000"/>
              </a:spcBef>
            </a:pPr>
            <a:r>
              <a:rPr lang="en-US" sz="2000" b="1" dirty="0">
                <a:effectLst>
                  <a:outerShdw blurRad="38100" dist="38100" dir="2700000" algn="tl">
                    <a:srgbClr val="FFFFFF"/>
                  </a:outerShdw>
                </a:effectLst>
                <a:latin typeface="Arial" charset="0"/>
              </a:rPr>
              <a:t>ATMIKUS</a:t>
            </a:r>
            <a:endParaRPr lang="en-US" sz="1800" b="1" dirty="0">
              <a:latin typeface="Arial" charset="0"/>
            </a:endParaRPr>
          </a:p>
        </p:txBody>
      </p:sp>
      <p:sp>
        <p:nvSpPr>
          <p:cNvPr id="248842" name="Text Box 10"/>
          <p:cNvSpPr txBox="1">
            <a:spLocks noChangeArrowheads="1"/>
          </p:cNvSpPr>
          <p:nvPr/>
        </p:nvSpPr>
        <p:spPr bwMode="auto">
          <a:xfrm>
            <a:off x="381000" y="2438400"/>
            <a:ext cx="1752600" cy="396875"/>
          </a:xfrm>
          <a:prstGeom prst="rect">
            <a:avLst/>
          </a:prstGeom>
          <a:noFill/>
          <a:ln w="9525">
            <a:noFill/>
            <a:miter lim="800000"/>
            <a:headEnd/>
            <a:tailEnd/>
          </a:ln>
          <a:effectLst/>
        </p:spPr>
        <p:txBody>
          <a:bodyPr>
            <a:spAutoFit/>
          </a:bodyPr>
          <a:lstStyle/>
          <a:p>
            <a:pPr>
              <a:spcBef>
                <a:spcPct val="50000"/>
              </a:spcBef>
            </a:pPr>
            <a:r>
              <a:rPr lang="en-US" sz="2000" b="1" dirty="0">
                <a:effectLst>
                  <a:outerShdw blurRad="38100" dist="38100" dir="2700000" algn="tl">
                    <a:srgbClr val="FFFFFF"/>
                  </a:outerShdw>
                </a:effectLst>
                <a:latin typeface="Arial" charset="0"/>
              </a:rPr>
              <a:t>BUDDHIKUS</a:t>
            </a:r>
            <a:endParaRPr lang="en-US" sz="1600" dirty="0">
              <a:latin typeface="Arial" charset="0"/>
            </a:endParaRPr>
          </a:p>
        </p:txBody>
      </p:sp>
      <p:sp>
        <p:nvSpPr>
          <p:cNvPr id="248843" name="Text Box 11"/>
          <p:cNvSpPr txBox="1">
            <a:spLocks noChangeArrowheads="1"/>
          </p:cNvSpPr>
          <p:nvPr/>
        </p:nvSpPr>
        <p:spPr bwMode="auto">
          <a:xfrm>
            <a:off x="381000" y="3429000"/>
            <a:ext cx="1524000" cy="396875"/>
          </a:xfrm>
          <a:prstGeom prst="rect">
            <a:avLst/>
          </a:prstGeom>
          <a:noFill/>
          <a:ln w="9525">
            <a:noFill/>
            <a:miter lim="800000"/>
            <a:headEnd/>
            <a:tailEnd/>
          </a:ln>
          <a:effectLst/>
        </p:spPr>
        <p:txBody>
          <a:bodyPr>
            <a:spAutoFit/>
          </a:bodyPr>
          <a:lstStyle/>
          <a:p>
            <a:pPr>
              <a:spcBef>
                <a:spcPct val="50000"/>
              </a:spcBef>
            </a:pPr>
            <a:r>
              <a:rPr lang="en-US" sz="2000" b="1" dirty="0">
                <a:latin typeface="Arial" charset="0"/>
              </a:rPr>
              <a:t>MENTÁLIS</a:t>
            </a:r>
            <a:endParaRPr lang="en-US" sz="1600" dirty="0">
              <a:latin typeface="Arial" charset="0"/>
            </a:endParaRPr>
          </a:p>
        </p:txBody>
      </p:sp>
      <p:sp>
        <p:nvSpPr>
          <p:cNvPr id="248844" name="Text Box 12"/>
          <p:cNvSpPr txBox="1">
            <a:spLocks noChangeArrowheads="1"/>
          </p:cNvSpPr>
          <p:nvPr/>
        </p:nvSpPr>
        <p:spPr bwMode="auto">
          <a:xfrm>
            <a:off x="381000" y="4191000"/>
            <a:ext cx="1752600" cy="396875"/>
          </a:xfrm>
          <a:prstGeom prst="rect">
            <a:avLst/>
          </a:prstGeom>
          <a:noFill/>
          <a:ln w="9525">
            <a:noFill/>
            <a:miter lim="800000"/>
            <a:headEnd/>
            <a:tailEnd/>
          </a:ln>
          <a:effectLst/>
        </p:spPr>
        <p:txBody>
          <a:bodyPr>
            <a:spAutoFit/>
          </a:bodyPr>
          <a:lstStyle/>
          <a:p>
            <a:pPr>
              <a:spcBef>
                <a:spcPct val="50000"/>
              </a:spcBef>
            </a:pPr>
            <a:r>
              <a:rPr lang="en-US" sz="2000" b="1" dirty="0">
                <a:effectLst>
                  <a:outerShdw blurRad="38100" dist="38100" dir="2700000" algn="tl">
                    <a:srgbClr val="FFFFFF"/>
                  </a:outerShdw>
                </a:effectLst>
                <a:latin typeface="Arial" charset="0"/>
              </a:rPr>
              <a:t>ASZTRÁLIS</a:t>
            </a:r>
            <a:endParaRPr lang="en-US" sz="1600" dirty="0">
              <a:effectLst>
                <a:outerShdw blurRad="38100" dist="38100" dir="2700000" algn="tl">
                  <a:srgbClr val="FFFFFF"/>
                </a:outerShdw>
              </a:effectLst>
              <a:latin typeface="Arial" charset="0"/>
            </a:endParaRPr>
          </a:p>
        </p:txBody>
      </p:sp>
      <p:sp>
        <p:nvSpPr>
          <p:cNvPr id="248845" name="Text Box 13"/>
          <p:cNvSpPr txBox="1">
            <a:spLocks noChangeArrowheads="1"/>
          </p:cNvSpPr>
          <p:nvPr/>
        </p:nvSpPr>
        <p:spPr bwMode="auto">
          <a:xfrm>
            <a:off x="381000" y="5410200"/>
            <a:ext cx="1524000" cy="396875"/>
          </a:xfrm>
          <a:prstGeom prst="rect">
            <a:avLst/>
          </a:prstGeom>
          <a:noFill/>
          <a:ln w="9525">
            <a:noFill/>
            <a:miter lim="800000"/>
            <a:headEnd/>
            <a:tailEnd/>
          </a:ln>
          <a:effectLst/>
        </p:spPr>
        <p:txBody>
          <a:bodyPr>
            <a:spAutoFit/>
          </a:bodyPr>
          <a:lstStyle/>
          <a:p>
            <a:pPr>
              <a:spcBef>
                <a:spcPct val="50000"/>
              </a:spcBef>
            </a:pPr>
            <a:r>
              <a:rPr lang="hu-HU" sz="2000" b="1" dirty="0">
                <a:effectLst>
                  <a:outerShdw blurRad="38100" dist="38100" dir="2700000" algn="tl">
                    <a:srgbClr val="FFFFFF"/>
                  </a:outerShdw>
                </a:effectLst>
                <a:latin typeface="Arial" charset="0"/>
              </a:rPr>
              <a:t>FIZIKAI</a:t>
            </a:r>
            <a:endParaRPr lang="hu-HU" sz="1600" dirty="0">
              <a:latin typeface="Arial" charset="0"/>
            </a:endParaRPr>
          </a:p>
        </p:txBody>
      </p:sp>
      <p:sp>
        <p:nvSpPr>
          <p:cNvPr id="248846" name="Text Box 14"/>
          <p:cNvSpPr txBox="1">
            <a:spLocks noChangeArrowheads="1"/>
          </p:cNvSpPr>
          <p:nvPr/>
        </p:nvSpPr>
        <p:spPr bwMode="auto">
          <a:xfrm>
            <a:off x="1524000" y="3200400"/>
            <a:ext cx="2743200" cy="366713"/>
          </a:xfrm>
          <a:prstGeom prst="rect">
            <a:avLst/>
          </a:prstGeom>
          <a:noFill/>
          <a:ln w="9525">
            <a:noFill/>
            <a:miter lim="800000"/>
            <a:headEnd/>
            <a:tailEnd/>
          </a:ln>
          <a:effectLst/>
        </p:spPr>
        <p:txBody>
          <a:bodyPr>
            <a:spAutoFit/>
          </a:bodyPr>
          <a:lstStyle/>
          <a:p>
            <a:pPr>
              <a:spcBef>
                <a:spcPct val="50000"/>
              </a:spcBef>
            </a:pPr>
            <a:r>
              <a:rPr lang="en-US" sz="1800" b="1" dirty="0">
                <a:latin typeface="Arial" charset="0"/>
              </a:rPr>
              <a:t>1. </a:t>
            </a:r>
            <a:r>
              <a:rPr lang="hu-HU" sz="1800" b="1" dirty="0">
                <a:latin typeface="Arial" charset="0"/>
              </a:rPr>
              <a:t>ELEMI   BIRODALOM</a:t>
            </a:r>
            <a:endParaRPr lang="en-US" sz="1600" dirty="0">
              <a:latin typeface="Arial" charset="0"/>
            </a:endParaRPr>
          </a:p>
        </p:txBody>
      </p:sp>
      <p:sp>
        <p:nvSpPr>
          <p:cNvPr id="248847" name="Text Box 15"/>
          <p:cNvSpPr txBox="1">
            <a:spLocks noChangeArrowheads="1"/>
          </p:cNvSpPr>
          <p:nvPr/>
        </p:nvSpPr>
        <p:spPr bwMode="auto">
          <a:xfrm>
            <a:off x="1524000" y="3733800"/>
            <a:ext cx="2743200" cy="366713"/>
          </a:xfrm>
          <a:prstGeom prst="rect">
            <a:avLst/>
          </a:prstGeom>
          <a:noFill/>
          <a:ln w="9525">
            <a:noFill/>
            <a:miter lim="800000"/>
            <a:headEnd/>
            <a:tailEnd/>
          </a:ln>
          <a:effectLst/>
        </p:spPr>
        <p:txBody>
          <a:bodyPr>
            <a:spAutoFit/>
          </a:bodyPr>
          <a:lstStyle/>
          <a:p>
            <a:pPr>
              <a:spcBef>
                <a:spcPct val="50000"/>
              </a:spcBef>
            </a:pPr>
            <a:r>
              <a:rPr lang="en-US" sz="1800" b="1" dirty="0">
                <a:latin typeface="Arial" charset="0"/>
              </a:rPr>
              <a:t>2. </a:t>
            </a:r>
            <a:r>
              <a:rPr lang="hu-HU" sz="1800" b="1" dirty="0">
                <a:latin typeface="Arial" charset="0"/>
              </a:rPr>
              <a:t>ELEMI   BIRODALOM</a:t>
            </a:r>
            <a:endParaRPr lang="en-US" sz="1800" b="1" dirty="0">
              <a:latin typeface="Arial" charset="0"/>
            </a:endParaRPr>
          </a:p>
        </p:txBody>
      </p:sp>
      <p:sp>
        <p:nvSpPr>
          <p:cNvPr id="248848" name="Text Box 16"/>
          <p:cNvSpPr txBox="1">
            <a:spLocks noChangeArrowheads="1"/>
          </p:cNvSpPr>
          <p:nvPr/>
        </p:nvSpPr>
        <p:spPr bwMode="auto">
          <a:xfrm>
            <a:off x="1524000" y="4495800"/>
            <a:ext cx="3495675" cy="366713"/>
          </a:xfrm>
          <a:prstGeom prst="rect">
            <a:avLst/>
          </a:prstGeom>
          <a:noFill/>
          <a:ln w="9525">
            <a:noFill/>
            <a:miter lim="800000"/>
            <a:headEnd/>
            <a:tailEnd/>
          </a:ln>
          <a:effectLst/>
        </p:spPr>
        <p:txBody>
          <a:bodyPr>
            <a:spAutoFit/>
          </a:bodyPr>
          <a:lstStyle/>
          <a:p>
            <a:pPr>
              <a:spcBef>
                <a:spcPct val="50000"/>
              </a:spcBef>
            </a:pPr>
            <a:r>
              <a:rPr lang="en-US" sz="1800" b="1" dirty="0">
                <a:latin typeface="Arial" charset="0"/>
              </a:rPr>
              <a:t>3. </a:t>
            </a:r>
            <a:r>
              <a:rPr lang="hu-HU" sz="1800" b="1" dirty="0">
                <a:latin typeface="Arial" charset="0"/>
              </a:rPr>
              <a:t>ELEMI   BIRODALOM</a:t>
            </a:r>
            <a:endParaRPr lang="en-US" sz="1600" dirty="0">
              <a:latin typeface="Arial" charset="0"/>
            </a:endParaRPr>
          </a:p>
        </p:txBody>
      </p:sp>
      <p:sp>
        <p:nvSpPr>
          <p:cNvPr id="248849" name="Text Box 17"/>
          <p:cNvSpPr txBox="1">
            <a:spLocks noChangeArrowheads="1"/>
          </p:cNvSpPr>
          <p:nvPr/>
        </p:nvSpPr>
        <p:spPr bwMode="auto">
          <a:xfrm>
            <a:off x="3486150" y="5448300"/>
            <a:ext cx="2914650" cy="366713"/>
          </a:xfrm>
          <a:prstGeom prst="rect">
            <a:avLst/>
          </a:prstGeom>
          <a:noFill/>
          <a:ln w="9525">
            <a:noFill/>
            <a:miter lim="800000"/>
            <a:headEnd/>
            <a:tailEnd/>
          </a:ln>
          <a:effectLst/>
        </p:spPr>
        <p:txBody>
          <a:bodyPr>
            <a:spAutoFit/>
          </a:bodyPr>
          <a:lstStyle/>
          <a:p>
            <a:pPr>
              <a:spcBef>
                <a:spcPct val="50000"/>
              </a:spcBef>
            </a:pPr>
            <a:r>
              <a:rPr lang="hu-HU" sz="1800" b="1" dirty="0">
                <a:latin typeface="Arial" charset="0"/>
              </a:rPr>
              <a:t>ÁSVÁNYI </a:t>
            </a:r>
            <a:r>
              <a:rPr lang="hu-HU" sz="1600" b="1" dirty="0">
                <a:latin typeface="Arial" charset="0"/>
              </a:rPr>
              <a:t>  </a:t>
            </a:r>
            <a:r>
              <a:rPr lang="hu-HU" sz="1800" b="1" dirty="0">
                <a:latin typeface="Arial" charset="0"/>
              </a:rPr>
              <a:t>BIRODALOM</a:t>
            </a:r>
            <a:endParaRPr lang="en-US" sz="1600" b="1" dirty="0">
              <a:latin typeface="Arial" charset="0"/>
            </a:endParaRPr>
          </a:p>
        </p:txBody>
      </p:sp>
      <p:sp>
        <p:nvSpPr>
          <p:cNvPr id="248850" name="Text Box 18"/>
          <p:cNvSpPr txBox="1">
            <a:spLocks noChangeArrowheads="1"/>
          </p:cNvSpPr>
          <p:nvPr/>
        </p:nvSpPr>
        <p:spPr bwMode="auto">
          <a:xfrm>
            <a:off x="6019800" y="4495800"/>
            <a:ext cx="2819400" cy="366713"/>
          </a:xfrm>
          <a:prstGeom prst="rect">
            <a:avLst/>
          </a:prstGeom>
          <a:noFill/>
          <a:ln w="9525">
            <a:noFill/>
            <a:miter lim="800000"/>
            <a:headEnd/>
            <a:tailEnd/>
          </a:ln>
          <a:effectLst/>
        </p:spPr>
        <p:txBody>
          <a:bodyPr>
            <a:spAutoFit/>
          </a:bodyPr>
          <a:lstStyle/>
          <a:p>
            <a:pPr>
              <a:spcBef>
                <a:spcPct val="50000"/>
              </a:spcBef>
            </a:pPr>
            <a:r>
              <a:rPr lang="hu-HU" sz="1800" b="1" dirty="0">
                <a:latin typeface="Arial" charset="0"/>
              </a:rPr>
              <a:t>NÖVÉNYI   BIRODALOM</a:t>
            </a:r>
            <a:endParaRPr lang="en-US" sz="1600" dirty="0">
              <a:latin typeface="Arial" charset="0"/>
            </a:endParaRPr>
          </a:p>
        </p:txBody>
      </p:sp>
      <p:sp>
        <p:nvSpPr>
          <p:cNvPr id="248851" name="Text Box 19"/>
          <p:cNvSpPr txBox="1">
            <a:spLocks noChangeArrowheads="1"/>
          </p:cNvSpPr>
          <p:nvPr/>
        </p:nvSpPr>
        <p:spPr bwMode="auto">
          <a:xfrm>
            <a:off x="4038600" y="3048000"/>
            <a:ext cx="2286000" cy="336550"/>
          </a:xfrm>
          <a:prstGeom prst="rect">
            <a:avLst/>
          </a:prstGeom>
          <a:noFill/>
          <a:ln w="9525">
            <a:noFill/>
            <a:miter lim="800000"/>
            <a:headEnd/>
            <a:tailEnd/>
          </a:ln>
          <a:effectLst/>
        </p:spPr>
        <p:txBody>
          <a:bodyPr>
            <a:spAutoFit/>
          </a:bodyPr>
          <a:lstStyle/>
          <a:p>
            <a:pPr>
              <a:spcBef>
                <a:spcPct val="50000"/>
              </a:spcBef>
            </a:pPr>
            <a:r>
              <a:rPr lang="en-US" sz="1600" b="1" i="1" dirty="0">
                <a:latin typeface="Arial" charset="0"/>
              </a:rPr>
              <a:t>1. </a:t>
            </a:r>
            <a:r>
              <a:rPr lang="hu-HU" sz="1600" b="1" i="1" dirty="0">
                <a:latin typeface="Arial" charset="0"/>
              </a:rPr>
              <a:t>elementális lények</a:t>
            </a:r>
            <a:endParaRPr lang="en-US" sz="1600" i="1" dirty="0">
              <a:latin typeface="Arial" charset="0"/>
            </a:endParaRPr>
          </a:p>
        </p:txBody>
      </p:sp>
      <p:sp>
        <p:nvSpPr>
          <p:cNvPr id="248852" name="Text Box 20"/>
          <p:cNvSpPr txBox="1">
            <a:spLocks noChangeArrowheads="1"/>
          </p:cNvSpPr>
          <p:nvPr/>
        </p:nvSpPr>
        <p:spPr bwMode="auto">
          <a:xfrm>
            <a:off x="4038600" y="3562350"/>
            <a:ext cx="2286000" cy="336550"/>
          </a:xfrm>
          <a:prstGeom prst="rect">
            <a:avLst/>
          </a:prstGeom>
          <a:noFill/>
          <a:ln w="9525">
            <a:noFill/>
            <a:miter lim="800000"/>
            <a:headEnd/>
            <a:tailEnd/>
          </a:ln>
          <a:effectLst/>
        </p:spPr>
        <p:txBody>
          <a:bodyPr>
            <a:spAutoFit/>
          </a:bodyPr>
          <a:lstStyle/>
          <a:p>
            <a:pPr>
              <a:spcBef>
                <a:spcPct val="50000"/>
              </a:spcBef>
            </a:pPr>
            <a:r>
              <a:rPr lang="en-US" sz="1600" b="1" i="1" dirty="0">
                <a:latin typeface="Arial" charset="0"/>
              </a:rPr>
              <a:t>2. </a:t>
            </a:r>
            <a:r>
              <a:rPr lang="hu-HU" sz="1600" b="1" i="1" dirty="0">
                <a:latin typeface="Arial" charset="0"/>
              </a:rPr>
              <a:t>elementális lények</a:t>
            </a:r>
            <a:endParaRPr lang="en-US" sz="1600" i="1" dirty="0">
              <a:latin typeface="Arial" charset="0"/>
            </a:endParaRPr>
          </a:p>
        </p:txBody>
      </p:sp>
      <p:sp>
        <p:nvSpPr>
          <p:cNvPr id="248853" name="Text Box 21"/>
          <p:cNvSpPr txBox="1">
            <a:spLocks noChangeArrowheads="1"/>
          </p:cNvSpPr>
          <p:nvPr/>
        </p:nvSpPr>
        <p:spPr bwMode="auto">
          <a:xfrm>
            <a:off x="4038600" y="4159250"/>
            <a:ext cx="2438400" cy="336550"/>
          </a:xfrm>
          <a:prstGeom prst="rect">
            <a:avLst/>
          </a:prstGeom>
          <a:noFill/>
          <a:ln w="9525">
            <a:noFill/>
            <a:miter lim="800000"/>
            <a:headEnd/>
            <a:tailEnd/>
          </a:ln>
          <a:effectLst/>
        </p:spPr>
        <p:txBody>
          <a:bodyPr>
            <a:spAutoFit/>
          </a:bodyPr>
          <a:lstStyle/>
          <a:p>
            <a:pPr>
              <a:spcBef>
                <a:spcPct val="50000"/>
              </a:spcBef>
            </a:pPr>
            <a:r>
              <a:rPr lang="en-US" sz="1600" b="1" i="1" dirty="0">
                <a:latin typeface="Arial" charset="0"/>
              </a:rPr>
              <a:t>3. elementális </a:t>
            </a:r>
            <a:r>
              <a:rPr lang="en-US" sz="1600" b="1" i="1" dirty="0" err="1">
                <a:latin typeface="Arial" charset="0"/>
              </a:rPr>
              <a:t>lények</a:t>
            </a:r>
            <a:endParaRPr lang="en-US" sz="1600" i="1" dirty="0">
              <a:latin typeface="Arial" charset="0"/>
            </a:endParaRPr>
          </a:p>
        </p:txBody>
      </p:sp>
      <p:sp>
        <p:nvSpPr>
          <p:cNvPr id="248854" name="AutoShape 22"/>
          <p:cNvSpPr>
            <a:spLocks noChangeArrowheads="1"/>
          </p:cNvSpPr>
          <p:nvPr/>
        </p:nvSpPr>
        <p:spPr bwMode="auto">
          <a:xfrm>
            <a:off x="2514600" y="990600"/>
            <a:ext cx="304800" cy="2286000"/>
          </a:xfrm>
          <a:prstGeom prst="downArrow">
            <a:avLst>
              <a:gd name="adj1" fmla="val 50000"/>
              <a:gd name="adj2" fmla="val 45833"/>
            </a:avLst>
          </a:prstGeom>
          <a:solidFill>
            <a:schemeClr val="tx1"/>
          </a:solidFill>
          <a:ln w="9525">
            <a:solidFill>
              <a:schemeClr val="tx1"/>
            </a:solidFill>
            <a:miter lim="800000"/>
            <a:headEnd/>
            <a:tailEnd/>
          </a:ln>
          <a:effectLst/>
        </p:spPr>
        <p:txBody>
          <a:bodyPr wrap="none" anchor="ctr"/>
          <a:lstStyle/>
          <a:p>
            <a:endParaRPr lang="hu-HU"/>
          </a:p>
        </p:txBody>
      </p:sp>
      <p:sp>
        <p:nvSpPr>
          <p:cNvPr id="248855" name="AutoShape 23"/>
          <p:cNvSpPr>
            <a:spLocks noChangeArrowheads="1"/>
          </p:cNvSpPr>
          <p:nvPr/>
        </p:nvSpPr>
        <p:spPr bwMode="auto">
          <a:xfrm>
            <a:off x="2520950" y="4025900"/>
            <a:ext cx="304800" cy="514350"/>
          </a:xfrm>
          <a:prstGeom prst="downArrow">
            <a:avLst>
              <a:gd name="adj1" fmla="val 50000"/>
              <a:gd name="adj2" fmla="val 42188"/>
            </a:avLst>
          </a:prstGeom>
          <a:solidFill>
            <a:schemeClr val="tx1"/>
          </a:solidFill>
          <a:ln w="9525">
            <a:solidFill>
              <a:schemeClr val="tx1"/>
            </a:solidFill>
            <a:miter lim="800000"/>
            <a:headEnd/>
            <a:tailEnd/>
          </a:ln>
          <a:effectLst/>
        </p:spPr>
        <p:txBody>
          <a:bodyPr wrap="none" anchor="ctr"/>
          <a:lstStyle/>
          <a:p>
            <a:endParaRPr lang="hu-HU"/>
          </a:p>
        </p:txBody>
      </p:sp>
      <p:sp>
        <p:nvSpPr>
          <p:cNvPr id="248856" name="AutoShape 24"/>
          <p:cNvSpPr>
            <a:spLocks noChangeArrowheads="1"/>
          </p:cNvSpPr>
          <p:nvPr/>
        </p:nvSpPr>
        <p:spPr bwMode="auto">
          <a:xfrm flipV="1">
            <a:off x="2590800" y="4800600"/>
            <a:ext cx="609600" cy="952500"/>
          </a:xfrm>
          <a:custGeom>
            <a:avLst/>
            <a:gdLst>
              <a:gd name="G0" fmla="+- 14624 0 0"/>
              <a:gd name="G1" fmla="+- 3492 0 0"/>
              <a:gd name="G2" fmla="+- 12158 0 3492"/>
              <a:gd name="G3" fmla="+- G2 0 3492"/>
              <a:gd name="G4" fmla="*/ G3 32768 32059"/>
              <a:gd name="G5" fmla="*/ G4 1 2"/>
              <a:gd name="G6" fmla="+- 21600 0 14624"/>
              <a:gd name="G7" fmla="*/ G6 3492 6079"/>
              <a:gd name="G8" fmla="+- G7 14624 0"/>
              <a:gd name="T0" fmla="*/ 14624 w 21600"/>
              <a:gd name="T1" fmla="*/ 0 h 21600"/>
              <a:gd name="T2" fmla="*/ 14624 w 21600"/>
              <a:gd name="T3" fmla="*/ 12158 h 21600"/>
              <a:gd name="T4" fmla="*/ 2644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4624" y="0"/>
                </a:lnTo>
                <a:lnTo>
                  <a:pt x="14624" y="3492"/>
                </a:lnTo>
                <a:lnTo>
                  <a:pt x="12427" y="3492"/>
                </a:lnTo>
                <a:cubicBezTo>
                  <a:pt x="5564" y="3492"/>
                  <a:pt x="0" y="7372"/>
                  <a:pt x="0" y="12158"/>
                </a:cubicBezTo>
                <a:lnTo>
                  <a:pt x="0" y="21600"/>
                </a:lnTo>
                <a:lnTo>
                  <a:pt x="5288" y="21600"/>
                </a:lnTo>
                <a:lnTo>
                  <a:pt x="5288" y="12158"/>
                </a:lnTo>
                <a:cubicBezTo>
                  <a:pt x="5288" y="10229"/>
                  <a:pt x="8484" y="8666"/>
                  <a:pt x="12427" y="8666"/>
                </a:cubicBezTo>
                <a:lnTo>
                  <a:pt x="14624" y="8666"/>
                </a:lnTo>
                <a:lnTo>
                  <a:pt x="14624" y="12158"/>
                </a:lnTo>
                <a:close/>
              </a:path>
            </a:pathLst>
          </a:custGeom>
          <a:solidFill>
            <a:schemeClr val="tx1"/>
          </a:solidFill>
          <a:ln w="9525">
            <a:solidFill>
              <a:schemeClr val="tx1"/>
            </a:solidFill>
            <a:miter lim="800000"/>
            <a:headEnd/>
            <a:tailEnd/>
          </a:ln>
          <a:effectLst/>
        </p:spPr>
        <p:txBody>
          <a:bodyPr wrap="none" anchor="ctr"/>
          <a:lstStyle/>
          <a:p>
            <a:endParaRPr lang="hu-HU"/>
          </a:p>
        </p:txBody>
      </p:sp>
      <p:sp>
        <p:nvSpPr>
          <p:cNvPr id="248857" name="Text Box 25"/>
          <p:cNvSpPr txBox="1">
            <a:spLocks noChangeArrowheads="1"/>
          </p:cNvSpPr>
          <p:nvPr/>
        </p:nvSpPr>
        <p:spPr bwMode="auto">
          <a:xfrm>
            <a:off x="6115050" y="3206750"/>
            <a:ext cx="2800350" cy="366713"/>
          </a:xfrm>
          <a:prstGeom prst="rect">
            <a:avLst/>
          </a:prstGeom>
          <a:noFill/>
          <a:ln w="9525">
            <a:noFill/>
            <a:miter lim="800000"/>
            <a:headEnd/>
            <a:tailEnd/>
          </a:ln>
          <a:effectLst/>
        </p:spPr>
        <p:txBody>
          <a:bodyPr>
            <a:spAutoFit/>
          </a:bodyPr>
          <a:lstStyle/>
          <a:p>
            <a:pPr>
              <a:spcBef>
                <a:spcPct val="50000"/>
              </a:spcBef>
            </a:pPr>
            <a:r>
              <a:rPr lang="en-US" sz="1800" b="1" dirty="0">
                <a:latin typeface="Arial" charset="0"/>
              </a:rPr>
              <a:t>EMBERI </a:t>
            </a:r>
            <a:r>
              <a:rPr lang="en-US" sz="1600" b="1" dirty="0">
                <a:latin typeface="Arial" charset="0"/>
              </a:rPr>
              <a:t>   </a:t>
            </a:r>
            <a:r>
              <a:rPr lang="en-US" sz="1800" b="1" dirty="0">
                <a:latin typeface="Arial" charset="0"/>
              </a:rPr>
              <a:t>BIRODALOM</a:t>
            </a:r>
          </a:p>
        </p:txBody>
      </p:sp>
      <p:sp>
        <p:nvSpPr>
          <p:cNvPr id="248858" name="AutoShape 26"/>
          <p:cNvSpPr>
            <a:spLocks noChangeArrowheads="1"/>
          </p:cNvSpPr>
          <p:nvPr/>
        </p:nvSpPr>
        <p:spPr bwMode="auto">
          <a:xfrm flipV="1">
            <a:off x="7086600" y="4038600"/>
            <a:ext cx="304800" cy="514350"/>
          </a:xfrm>
          <a:prstGeom prst="downArrow">
            <a:avLst>
              <a:gd name="adj1" fmla="val 50000"/>
              <a:gd name="adj2" fmla="val 42188"/>
            </a:avLst>
          </a:prstGeom>
          <a:solidFill>
            <a:schemeClr val="tx1"/>
          </a:solidFill>
          <a:ln w="9525">
            <a:solidFill>
              <a:schemeClr val="tx1"/>
            </a:solidFill>
            <a:miter lim="800000"/>
            <a:headEnd/>
            <a:tailEnd/>
          </a:ln>
          <a:effectLst/>
        </p:spPr>
        <p:txBody>
          <a:bodyPr wrap="none" anchor="ctr"/>
          <a:lstStyle/>
          <a:p>
            <a:endParaRPr lang="hu-HU"/>
          </a:p>
        </p:txBody>
      </p:sp>
      <p:sp>
        <p:nvSpPr>
          <p:cNvPr id="248859" name="AutoShape 27"/>
          <p:cNvSpPr>
            <a:spLocks noChangeArrowheads="1"/>
          </p:cNvSpPr>
          <p:nvPr/>
        </p:nvSpPr>
        <p:spPr bwMode="auto">
          <a:xfrm rot="16200000" flipV="1">
            <a:off x="6591300" y="4800600"/>
            <a:ext cx="838200" cy="990600"/>
          </a:xfrm>
          <a:custGeom>
            <a:avLst/>
            <a:gdLst>
              <a:gd name="G0" fmla="+- 15627 0 0"/>
              <a:gd name="G1" fmla="+- 4050 0 0"/>
              <a:gd name="G2" fmla="+- 12158 0 4050"/>
              <a:gd name="G3" fmla="+- G2 0 4050"/>
              <a:gd name="G4" fmla="*/ G3 32768 32059"/>
              <a:gd name="G5" fmla="*/ G4 1 2"/>
              <a:gd name="G6" fmla="+- 21600 0 15627"/>
              <a:gd name="G7" fmla="*/ G6 4050 6079"/>
              <a:gd name="G8" fmla="+- G7 15627 0"/>
              <a:gd name="T0" fmla="*/ 15627 w 21600"/>
              <a:gd name="T1" fmla="*/ 0 h 21600"/>
              <a:gd name="T2" fmla="*/ 15627 w 21600"/>
              <a:gd name="T3" fmla="*/ 12158 h 21600"/>
              <a:gd name="T4" fmla="*/ 2074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627" y="0"/>
                </a:lnTo>
                <a:lnTo>
                  <a:pt x="15627" y="4050"/>
                </a:lnTo>
                <a:lnTo>
                  <a:pt x="12427" y="4050"/>
                </a:lnTo>
                <a:cubicBezTo>
                  <a:pt x="5564" y="4050"/>
                  <a:pt x="0" y="7680"/>
                  <a:pt x="0" y="12158"/>
                </a:cubicBezTo>
                <a:lnTo>
                  <a:pt x="0" y="21600"/>
                </a:lnTo>
                <a:lnTo>
                  <a:pt x="4148" y="21600"/>
                </a:lnTo>
                <a:lnTo>
                  <a:pt x="4148" y="12158"/>
                </a:lnTo>
                <a:cubicBezTo>
                  <a:pt x="4148" y="9921"/>
                  <a:pt x="7855" y="8108"/>
                  <a:pt x="12427" y="8108"/>
                </a:cubicBezTo>
                <a:lnTo>
                  <a:pt x="15627" y="8108"/>
                </a:lnTo>
                <a:lnTo>
                  <a:pt x="15627" y="12158"/>
                </a:lnTo>
                <a:close/>
              </a:path>
            </a:pathLst>
          </a:custGeom>
          <a:solidFill>
            <a:schemeClr val="tx1"/>
          </a:solidFill>
          <a:ln w="9525">
            <a:solidFill>
              <a:schemeClr val="tx1"/>
            </a:solidFill>
            <a:miter lim="800000"/>
            <a:headEnd/>
            <a:tailEnd/>
          </a:ln>
          <a:effectLst/>
        </p:spPr>
        <p:txBody>
          <a:bodyPr wrap="none" anchor="ctr"/>
          <a:lstStyle/>
          <a:p>
            <a:endParaRPr lang="hu-HU"/>
          </a:p>
        </p:txBody>
      </p:sp>
      <p:sp>
        <p:nvSpPr>
          <p:cNvPr id="248860" name="AutoShape 28"/>
          <p:cNvSpPr>
            <a:spLocks noChangeArrowheads="1"/>
          </p:cNvSpPr>
          <p:nvPr/>
        </p:nvSpPr>
        <p:spPr bwMode="auto">
          <a:xfrm flipV="1">
            <a:off x="7086600" y="3505200"/>
            <a:ext cx="304800" cy="381000"/>
          </a:xfrm>
          <a:prstGeom prst="downArrow">
            <a:avLst>
              <a:gd name="adj1" fmla="val 50000"/>
              <a:gd name="adj2" fmla="val 31250"/>
            </a:avLst>
          </a:prstGeom>
          <a:solidFill>
            <a:schemeClr val="tx1"/>
          </a:solidFill>
          <a:ln w="9525">
            <a:solidFill>
              <a:schemeClr val="tx1"/>
            </a:solidFill>
            <a:miter lim="800000"/>
            <a:headEnd/>
            <a:tailEnd/>
          </a:ln>
          <a:effectLst/>
        </p:spPr>
        <p:txBody>
          <a:bodyPr wrap="none" anchor="ctr"/>
          <a:lstStyle/>
          <a:p>
            <a:endParaRPr lang="hu-HU"/>
          </a:p>
        </p:txBody>
      </p:sp>
      <p:sp>
        <p:nvSpPr>
          <p:cNvPr id="248861" name="Text Box 29"/>
          <p:cNvSpPr txBox="1">
            <a:spLocks noChangeArrowheads="1"/>
          </p:cNvSpPr>
          <p:nvPr/>
        </p:nvSpPr>
        <p:spPr bwMode="auto">
          <a:xfrm>
            <a:off x="6172200" y="3733800"/>
            <a:ext cx="2667000" cy="366713"/>
          </a:xfrm>
          <a:prstGeom prst="rect">
            <a:avLst/>
          </a:prstGeom>
          <a:noFill/>
          <a:ln w="9525">
            <a:noFill/>
            <a:miter lim="800000"/>
            <a:headEnd/>
            <a:tailEnd/>
          </a:ln>
          <a:effectLst/>
        </p:spPr>
        <p:txBody>
          <a:bodyPr>
            <a:spAutoFit/>
          </a:bodyPr>
          <a:lstStyle/>
          <a:p>
            <a:pPr>
              <a:spcBef>
                <a:spcPct val="50000"/>
              </a:spcBef>
            </a:pPr>
            <a:r>
              <a:rPr lang="hu-HU" sz="1800" b="1" dirty="0">
                <a:latin typeface="Arial" charset="0"/>
              </a:rPr>
              <a:t>ÁLLATI</a:t>
            </a:r>
            <a:r>
              <a:rPr lang="hu-HU" sz="1600" b="1" dirty="0">
                <a:latin typeface="Arial" charset="0"/>
              </a:rPr>
              <a:t>    </a:t>
            </a:r>
            <a:r>
              <a:rPr lang="hu-HU" sz="1800" b="1" dirty="0">
                <a:latin typeface="Arial" charset="0"/>
              </a:rPr>
              <a:t>BIRODALOM</a:t>
            </a:r>
            <a:endParaRPr lang="en-US" sz="1600" dirty="0">
              <a:latin typeface="Arial" charset="0"/>
            </a:endParaRPr>
          </a:p>
        </p:txBody>
      </p:sp>
      <p:sp>
        <p:nvSpPr>
          <p:cNvPr id="248862" name="AutoShape 30"/>
          <p:cNvSpPr>
            <a:spLocks noChangeArrowheads="1"/>
          </p:cNvSpPr>
          <p:nvPr/>
        </p:nvSpPr>
        <p:spPr bwMode="auto">
          <a:xfrm flipV="1">
            <a:off x="7086600" y="990600"/>
            <a:ext cx="304800" cy="2286000"/>
          </a:xfrm>
          <a:prstGeom prst="downArrow">
            <a:avLst>
              <a:gd name="adj1" fmla="val 50000"/>
              <a:gd name="adj2" fmla="val 45833"/>
            </a:avLst>
          </a:prstGeom>
          <a:solidFill>
            <a:schemeClr val="tx1"/>
          </a:solidFill>
          <a:ln w="9525">
            <a:solidFill>
              <a:schemeClr val="tx1"/>
            </a:solidFill>
            <a:miter lim="800000"/>
            <a:headEnd/>
            <a:tailEnd/>
          </a:ln>
          <a:effectLst/>
        </p:spPr>
        <p:txBody>
          <a:bodyPr wrap="none" anchor="ctr"/>
          <a:lstStyle/>
          <a:p>
            <a:endParaRPr lang="hu-HU"/>
          </a:p>
        </p:txBody>
      </p:sp>
      <p:sp>
        <p:nvSpPr>
          <p:cNvPr id="248863" name="Text Box 31"/>
          <p:cNvSpPr txBox="1">
            <a:spLocks noChangeArrowheads="1"/>
          </p:cNvSpPr>
          <p:nvPr/>
        </p:nvSpPr>
        <p:spPr bwMode="auto">
          <a:xfrm rot="-5400000">
            <a:off x="1365250" y="1835150"/>
            <a:ext cx="2055813" cy="366713"/>
          </a:xfrm>
          <a:prstGeom prst="rect">
            <a:avLst/>
          </a:prstGeom>
          <a:noFill/>
          <a:ln w="9525">
            <a:noFill/>
            <a:miter lim="800000"/>
            <a:headEnd/>
            <a:tailEnd/>
          </a:ln>
          <a:effectLst/>
        </p:spPr>
        <p:txBody>
          <a:bodyPr>
            <a:spAutoFit/>
          </a:bodyPr>
          <a:lstStyle/>
          <a:p>
            <a:pPr>
              <a:spcBef>
                <a:spcPct val="50000"/>
              </a:spcBef>
            </a:pPr>
            <a:r>
              <a:rPr lang="en-US" sz="1800" b="1" i="1" dirty="0" err="1">
                <a:latin typeface="Arial" charset="0"/>
              </a:rPr>
              <a:t>Monádi</a:t>
            </a:r>
            <a:r>
              <a:rPr lang="en-US" sz="1800" b="1" i="1" dirty="0">
                <a:latin typeface="Arial" charset="0"/>
              </a:rPr>
              <a:t>  </a:t>
            </a:r>
            <a:r>
              <a:rPr lang="en-US" sz="1800" b="1" i="1" dirty="0" err="1">
                <a:latin typeface="Arial" charset="0"/>
              </a:rPr>
              <a:t>lényeg</a:t>
            </a:r>
            <a:endParaRPr lang="en-US" sz="1800" b="1" i="1" dirty="0">
              <a:latin typeface="Arial" charset="0"/>
            </a:endParaRPr>
          </a:p>
        </p:txBody>
      </p:sp>
      <p:sp>
        <p:nvSpPr>
          <p:cNvPr id="248864" name="Text Box 32"/>
          <p:cNvSpPr txBox="1">
            <a:spLocks noChangeArrowheads="1"/>
          </p:cNvSpPr>
          <p:nvPr/>
        </p:nvSpPr>
        <p:spPr bwMode="auto">
          <a:xfrm rot="-5400000">
            <a:off x="6466681" y="1834357"/>
            <a:ext cx="2060575" cy="366712"/>
          </a:xfrm>
          <a:prstGeom prst="rect">
            <a:avLst/>
          </a:prstGeom>
          <a:noFill/>
          <a:ln w="9525">
            <a:noFill/>
            <a:miter lim="800000"/>
            <a:headEnd/>
            <a:tailEnd/>
          </a:ln>
          <a:effectLst/>
        </p:spPr>
        <p:txBody>
          <a:bodyPr>
            <a:spAutoFit/>
          </a:bodyPr>
          <a:lstStyle/>
          <a:p>
            <a:pPr>
              <a:spcBef>
                <a:spcPct val="50000"/>
              </a:spcBef>
            </a:pPr>
            <a:r>
              <a:rPr lang="en-US" sz="1800" b="1" i="1" dirty="0">
                <a:latin typeface="Arial" charset="0"/>
              </a:rPr>
              <a:t>Ember </a:t>
            </a:r>
            <a:r>
              <a:rPr lang="hu-HU" sz="1800" b="1" i="1" dirty="0">
                <a:latin typeface="Arial" charset="0"/>
              </a:rPr>
              <a:t>feletti</a:t>
            </a:r>
            <a:r>
              <a:rPr lang="en-US" sz="1600" b="1" i="1" dirty="0">
                <a:latin typeface="Arial" charset="0"/>
              </a:rPr>
              <a:t> </a:t>
            </a:r>
            <a:r>
              <a:rPr lang="en-US" sz="1600" b="1" i="1" dirty="0">
                <a:solidFill>
                  <a:schemeClr val="bg2"/>
                </a:solidFill>
                <a:latin typeface="Arial" charset="0"/>
              </a:rPr>
              <a:t>. . </a:t>
            </a:r>
            <a:r>
              <a:rPr lang="en-US" sz="1800" b="1" i="1" dirty="0">
                <a:solidFill>
                  <a:schemeClr val="bg2"/>
                </a:solidFill>
                <a:latin typeface="Arial" charset="0"/>
              </a:rPr>
              <a:t>.</a:t>
            </a:r>
          </a:p>
        </p:txBody>
      </p:sp>
      <p:sp>
        <p:nvSpPr>
          <p:cNvPr id="248865" name="Rectangle 33"/>
          <p:cNvSpPr>
            <a:spLocks noGrp="1" noChangeArrowheads="1"/>
          </p:cNvSpPr>
          <p:nvPr>
            <p:ph type="title" idx="4294967295"/>
          </p:nvPr>
        </p:nvSpPr>
        <p:spPr>
          <a:xfrm>
            <a:off x="1524000" y="228600"/>
            <a:ext cx="6324600" cy="685800"/>
          </a:xfrm>
          <a:gradFill rotWithShape="0">
            <a:gsLst>
              <a:gs pos="0">
                <a:srgbClr val="66FF33"/>
              </a:gs>
              <a:gs pos="50000">
                <a:schemeClr val="tx1"/>
              </a:gs>
              <a:gs pos="100000">
                <a:srgbClr val="66FF33"/>
              </a:gs>
            </a:gsLst>
            <a:lin ang="0" scaled="1"/>
          </a:gradFill>
        </p:spPr>
        <p:txBody>
          <a:bodyPr/>
          <a:lstStyle/>
          <a:p>
            <a:pPr>
              <a:spcBef>
                <a:spcPct val="50000"/>
              </a:spcBef>
            </a:pPr>
            <a:r>
              <a:rPr lang="en-US" sz="3600" b="1" i="1">
                <a:solidFill>
                  <a:schemeClr val="bg2"/>
                </a:solidFill>
                <a:effectLst>
                  <a:outerShdw blurRad="38100" dist="38100" dir="2700000" algn="tl">
                    <a:srgbClr val="FFFFFF"/>
                  </a:outerShdw>
                </a:effectLst>
              </a:rPr>
              <a:t>A   H É T    B I R O D A L O M</a:t>
            </a:r>
            <a:endParaRPr lang="en-US" sz="4000">
              <a:solidFill>
                <a:schemeClr val="bg2"/>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456706" name="Oval 2"/>
          <p:cNvSpPr>
            <a:spLocks noChangeArrowheads="1"/>
          </p:cNvSpPr>
          <p:nvPr/>
        </p:nvSpPr>
        <p:spPr bwMode="auto">
          <a:xfrm>
            <a:off x="6381750" y="2876550"/>
            <a:ext cx="1828800" cy="3657600"/>
          </a:xfrm>
          <a:prstGeom prst="ellipse">
            <a:avLst/>
          </a:prstGeom>
          <a:blipFill dpi="0" rotWithShape="0">
            <a:blip r:embed="rId3" cstate="print"/>
            <a:srcRect/>
            <a:tile tx="0" ty="0" sx="100000" sy="100000" flip="none" algn="tl"/>
          </a:blipFill>
          <a:ln w="76200" cmpd="tri">
            <a:solidFill>
              <a:schemeClr val="hlink"/>
            </a:solidFill>
            <a:round/>
            <a:headEnd/>
            <a:tailEnd/>
          </a:ln>
          <a:effectLst/>
        </p:spPr>
        <p:txBody>
          <a:bodyPr wrap="none" anchor="ctr"/>
          <a:lstStyle/>
          <a:p>
            <a:endParaRPr lang="hu-HU"/>
          </a:p>
        </p:txBody>
      </p:sp>
      <p:sp>
        <p:nvSpPr>
          <p:cNvPr id="456707" name="Oval 3"/>
          <p:cNvSpPr>
            <a:spLocks noChangeArrowheads="1"/>
          </p:cNvSpPr>
          <p:nvPr/>
        </p:nvSpPr>
        <p:spPr bwMode="auto">
          <a:xfrm>
            <a:off x="6565900" y="3416300"/>
            <a:ext cx="1447800" cy="2717800"/>
          </a:xfrm>
          <a:prstGeom prst="ellipse">
            <a:avLst/>
          </a:prstGeom>
          <a:gradFill rotWithShape="0">
            <a:gsLst>
              <a:gs pos="0">
                <a:srgbClr val="99FF33"/>
              </a:gs>
              <a:gs pos="100000">
                <a:srgbClr val="FFFF00"/>
              </a:gs>
            </a:gsLst>
            <a:lin ang="5400000" scaled="1"/>
          </a:gradFill>
          <a:ln w="76200" cmpd="tri">
            <a:solidFill>
              <a:srgbClr val="FFFFFF"/>
            </a:solidFill>
            <a:round/>
            <a:headEnd/>
            <a:tailEnd/>
          </a:ln>
          <a:effectLst/>
        </p:spPr>
        <p:txBody>
          <a:bodyPr wrap="none" anchor="ctr"/>
          <a:lstStyle/>
          <a:p>
            <a:endParaRPr lang="hu-HU"/>
          </a:p>
        </p:txBody>
      </p:sp>
      <p:sp>
        <p:nvSpPr>
          <p:cNvPr id="456708" name="Line 4"/>
          <p:cNvSpPr>
            <a:spLocks noChangeShapeType="1"/>
          </p:cNvSpPr>
          <p:nvPr/>
        </p:nvSpPr>
        <p:spPr bwMode="auto">
          <a:xfrm>
            <a:off x="1447800" y="1295400"/>
            <a:ext cx="6096000" cy="3429000"/>
          </a:xfrm>
          <a:prstGeom prst="line">
            <a:avLst/>
          </a:prstGeom>
          <a:noFill/>
          <a:ln w="38100" cmpd="dbl">
            <a:solidFill>
              <a:srgbClr val="66FF33"/>
            </a:solidFill>
            <a:round/>
            <a:headEnd/>
            <a:tailEnd/>
          </a:ln>
          <a:effectLst/>
        </p:spPr>
        <p:txBody>
          <a:bodyPr wrap="none" anchor="ctr"/>
          <a:lstStyle/>
          <a:p>
            <a:endParaRPr lang="hu-HU"/>
          </a:p>
        </p:txBody>
      </p:sp>
      <p:sp>
        <p:nvSpPr>
          <p:cNvPr id="456709" name="AutoShape 5"/>
          <p:cNvSpPr>
            <a:spLocks noChangeArrowheads="1"/>
          </p:cNvSpPr>
          <p:nvPr/>
        </p:nvSpPr>
        <p:spPr bwMode="auto">
          <a:xfrm>
            <a:off x="6400800" y="3962400"/>
            <a:ext cx="360363" cy="381000"/>
          </a:xfrm>
          <a:prstGeom prst="star16">
            <a:avLst>
              <a:gd name="adj" fmla="val 20255"/>
            </a:avLst>
          </a:prstGeom>
          <a:solidFill>
            <a:srgbClr val="FFFF00"/>
          </a:solidFill>
          <a:ln w="9525">
            <a:solidFill>
              <a:srgbClr val="FF9933"/>
            </a:solidFill>
            <a:miter lim="800000"/>
            <a:headEnd/>
            <a:tailEnd/>
          </a:ln>
          <a:effectLst/>
        </p:spPr>
        <p:txBody>
          <a:bodyPr wrap="none" anchor="ctr"/>
          <a:lstStyle/>
          <a:p>
            <a:endParaRPr lang="hu-HU"/>
          </a:p>
        </p:txBody>
      </p:sp>
      <p:sp>
        <p:nvSpPr>
          <p:cNvPr id="456710" name="AutoShape 6"/>
          <p:cNvSpPr>
            <a:spLocks noChangeArrowheads="1"/>
          </p:cNvSpPr>
          <p:nvPr/>
        </p:nvSpPr>
        <p:spPr bwMode="auto">
          <a:xfrm>
            <a:off x="5019675" y="3200400"/>
            <a:ext cx="360363" cy="381000"/>
          </a:xfrm>
          <a:prstGeom prst="star16">
            <a:avLst>
              <a:gd name="adj" fmla="val 20255"/>
            </a:avLst>
          </a:prstGeom>
          <a:solidFill>
            <a:srgbClr val="FFFF00"/>
          </a:solidFill>
          <a:ln w="9525">
            <a:solidFill>
              <a:srgbClr val="FF9933"/>
            </a:solidFill>
            <a:miter lim="800000"/>
            <a:headEnd/>
            <a:tailEnd/>
          </a:ln>
          <a:effectLst/>
        </p:spPr>
        <p:txBody>
          <a:bodyPr wrap="none" anchor="ctr"/>
          <a:lstStyle/>
          <a:p>
            <a:endParaRPr lang="hu-HU"/>
          </a:p>
        </p:txBody>
      </p:sp>
      <p:sp>
        <p:nvSpPr>
          <p:cNvPr id="456711" name="AutoShape 7"/>
          <p:cNvSpPr>
            <a:spLocks noChangeArrowheads="1"/>
          </p:cNvSpPr>
          <p:nvPr/>
        </p:nvSpPr>
        <p:spPr bwMode="auto">
          <a:xfrm>
            <a:off x="4038600" y="2667000"/>
            <a:ext cx="360363" cy="381000"/>
          </a:xfrm>
          <a:prstGeom prst="star16">
            <a:avLst>
              <a:gd name="adj" fmla="val 20255"/>
            </a:avLst>
          </a:prstGeom>
          <a:solidFill>
            <a:srgbClr val="FFFF00"/>
          </a:solidFill>
          <a:ln w="9525">
            <a:solidFill>
              <a:srgbClr val="FF9933"/>
            </a:solidFill>
            <a:miter lim="800000"/>
            <a:headEnd/>
            <a:tailEnd/>
          </a:ln>
          <a:effectLst/>
        </p:spPr>
        <p:txBody>
          <a:bodyPr wrap="none" anchor="ctr"/>
          <a:lstStyle/>
          <a:p>
            <a:endParaRPr lang="hu-HU"/>
          </a:p>
        </p:txBody>
      </p:sp>
      <p:sp>
        <p:nvSpPr>
          <p:cNvPr id="456712" name="AutoShape 8"/>
          <p:cNvSpPr>
            <a:spLocks noChangeArrowheads="1"/>
          </p:cNvSpPr>
          <p:nvPr/>
        </p:nvSpPr>
        <p:spPr bwMode="auto">
          <a:xfrm>
            <a:off x="1571625" y="1295400"/>
            <a:ext cx="390525" cy="390525"/>
          </a:xfrm>
          <a:prstGeom prst="star16">
            <a:avLst>
              <a:gd name="adj" fmla="val 20255"/>
            </a:avLst>
          </a:prstGeom>
          <a:solidFill>
            <a:srgbClr val="FFCCFF"/>
          </a:solidFill>
          <a:ln w="9525">
            <a:solidFill>
              <a:srgbClr val="FF66FF"/>
            </a:solidFill>
            <a:miter lim="800000"/>
            <a:headEnd/>
            <a:tailEnd/>
          </a:ln>
          <a:effectLst/>
        </p:spPr>
        <p:txBody>
          <a:bodyPr wrap="none" anchor="ctr"/>
          <a:lstStyle/>
          <a:p>
            <a:endParaRPr lang="hu-HU"/>
          </a:p>
        </p:txBody>
      </p:sp>
      <p:sp>
        <p:nvSpPr>
          <p:cNvPr id="456713" name="AutoShape 9"/>
          <p:cNvSpPr>
            <a:spLocks noChangeArrowheads="1"/>
          </p:cNvSpPr>
          <p:nvPr/>
        </p:nvSpPr>
        <p:spPr bwMode="auto">
          <a:xfrm>
            <a:off x="2171700" y="1676400"/>
            <a:ext cx="390525" cy="390525"/>
          </a:xfrm>
          <a:prstGeom prst="star16">
            <a:avLst>
              <a:gd name="adj" fmla="val 20255"/>
            </a:avLst>
          </a:prstGeom>
          <a:solidFill>
            <a:srgbClr val="FFCCFF"/>
          </a:solidFill>
          <a:ln w="9525">
            <a:solidFill>
              <a:srgbClr val="FF66FF"/>
            </a:solidFill>
            <a:miter lim="800000"/>
            <a:headEnd/>
            <a:tailEnd/>
          </a:ln>
          <a:effectLst/>
        </p:spPr>
        <p:txBody>
          <a:bodyPr wrap="none" anchor="ctr"/>
          <a:lstStyle/>
          <a:p>
            <a:endParaRPr lang="hu-HU"/>
          </a:p>
        </p:txBody>
      </p:sp>
      <p:sp>
        <p:nvSpPr>
          <p:cNvPr id="456714" name="AutoShape 10"/>
          <p:cNvSpPr>
            <a:spLocks noChangeArrowheads="1"/>
          </p:cNvSpPr>
          <p:nvPr/>
        </p:nvSpPr>
        <p:spPr bwMode="auto">
          <a:xfrm>
            <a:off x="2762250" y="1981200"/>
            <a:ext cx="390525" cy="390525"/>
          </a:xfrm>
          <a:prstGeom prst="star16">
            <a:avLst>
              <a:gd name="adj" fmla="val 20255"/>
            </a:avLst>
          </a:prstGeom>
          <a:solidFill>
            <a:srgbClr val="FFCCFF"/>
          </a:solidFill>
          <a:ln w="9525">
            <a:solidFill>
              <a:srgbClr val="FF66FF"/>
            </a:solidFill>
            <a:miter lim="800000"/>
            <a:headEnd/>
            <a:tailEnd/>
          </a:ln>
          <a:effectLst/>
        </p:spPr>
        <p:txBody>
          <a:bodyPr wrap="none" anchor="ctr"/>
          <a:lstStyle/>
          <a:p>
            <a:endParaRPr lang="hu-HU"/>
          </a:p>
        </p:txBody>
      </p:sp>
      <p:sp>
        <p:nvSpPr>
          <p:cNvPr id="456715" name="Text Box 11"/>
          <p:cNvSpPr txBox="1">
            <a:spLocks noChangeArrowheads="1"/>
          </p:cNvSpPr>
          <p:nvPr/>
        </p:nvSpPr>
        <p:spPr bwMode="auto">
          <a:xfrm>
            <a:off x="1905000" y="6096000"/>
            <a:ext cx="3276600" cy="336550"/>
          </a:xfrm>
          <a:prstGeom prst="rect">
            <a:avLst/>
          </a:prstGeom>
          <a:noFill/>
          <a:ln w="9525">
            <a:noFill/>
            <a:miter lim="800000"/>
            <a:headEnd/>
            <a:tailEnd/>
          </a:ln>
          <a:effectLst/>
        </p:spPr>
        <p:txBody>
          <a:bodyPr>
            <a:spAutoFit/>
          </a:bodyPr>
          <a:lstStyle/>
          <a:p>
            <a:pPr>
              <a:lnSpc>
                <a:spcPct val="100000"/>
              </a:lnSpc>
              <a:spcBef>
                <a:spcPct val="50000"/>
              </a:spcBef>
              <a:buFontTx/>
              <a:buNone/>
            </a:pPr>
            <a:r>
              <a:rPr lang="hu-HU" sz="1600" b="1">
                <a:solidFill>
                  <a:srgbClr val="00FF00"/>
                </a:solidFill>
                <a:effectLst/>
                <a:latin typeface="Arial" charset="0"/>
              </a:rPr>
              <a:t>DURVA FIZIKAI</a:t>
            </a:r>
            <a:r>
              <a:rPr lang="en-US" sz="1600" b="1">
                <a:solidFill>
                  <a:srgbClr val="00FF00"/>
                </a:solidFill>
                <a:effectLst/>
                <a:latin typeface="Arial" charset="0"/>
              </a:rPr>
              <a:t> TEST</a:t>
            </a:r>
            <a:endParaRPr lang="en-US" sz="1600">
              <a:solidFill>
                <a:schemeClr val="tx1"/>
              </a:solidFill>
              <a:effectLst/>
              <a:latin typeface="Arial" charset="0"/>
            </a:endParaRPr>
          </a:p>
        </p:txBody>
      </p:sp>
      <p:sp>
        <p:nvSpPr>
          <p:cNvPr id="456716" name="Line 12"/>
          <p:cNvSpPr>
            <a:spLocks noChangeShapeType="1"/>
          </p:cNvSpPr>
          <p:nvPr/>
        </p:nvSpPr>
        <p:spPr bwMode="auto">
          <a:xfrm>
            <a:off x="2009775" y="6400800"/>
            <a:ext cx="3892550" cy="0"/>
          </a:xfrm>
          <a:prstGeom prst="line">
            <a:avLst/>
          </a:prstGeom>
          <a:noFill/>
          <a:ln w="19050">
            <a:solidFill>
              <a:srgbClr val="00FF00"/>
            </a:solidFill>
            <a:round/>
            <a:headEnd/>
            <a:tailEnd/>
          </a:ln>
          <a:effectLst/>
        </p:spPr>
        <p:txBody>
          <a:bodyPr wrap="none" anchor="ctr"/>
          <a:lstStyle/>
          <a:p>
            <a:endParaRPr lang="hu-HU"/>
          </a:p>
        </p:txBody>
      </p:sp>
      <p:sp>
        <p:nvSpPr>
          <p:cNvPr id="456717" name="Text Box 13"/>
          <p:cNvSpPr txBox="1">
            <a:spLocks noChangeArrowheads="1"/>
          </p:cNvSpPr>
          <p:nvPr/>
        </p:nvSpPr>
        <p:spPr bwMode="auto">
          <a:xfrm>
            <a:off x="1905000" y="5638800"/>
            <a:ext cx="3962400" cy="336550"/>
          </a:xfrm>
          <a:prstGeom prst="rect">
            <a:avLst/>
          </a:prstGeom>
          <a:noFill/>
          <a:ln w="9525">
            <a:noFill/>
            <a:miter lim="800000"/>
            <a:headEnd/>
            <a:tailEnd/>
          </a:ln>
          <a:effectLst/>
        </p:spPr>
        <p:txBody>
          <a:bodyPr>
            <a:spAutoFit/>
          </a:bodyPr>
          <a:lstStyle/>
          <a:p>
            <a:pPr>
              <a:lnSpc>
                <a:spcPct val="100000"/>
              </a:lnSpc>
              <a:spcBef>
                <a:spcPct val="50000"/>
              </a:spcBef>
              <a:buFontTx/>
              <a:buNone/>
            </a:pPr>
            <a:r>
              <a:rPr lang="hu-HU" sz="1600" b="1">
                <a:solidFill>
                  <a:srgbClr val="00FF00"/>
                </a:solidFill>
                <a:effectLst/>
                <a:latin typeface="Arial" charset="0"/>
              </a:rPr>
              <a:t>ÉTERIKUS  (ENERGIA</a:t>
            </a:r>
            <a:r>
              <a:rPr lang="en-US" sz="1600" b="1">
                <a:solidFill>
                  <a:srgbClr val="00FF00"/>
                </a:solidFill>
                <a:effectLst/>
                <a:latin typeface="Arial" charset="0"/>
              </a:rPr>
              <a:t>-) TEST</a:t>
            </a:r>
          </a:p>
        </p:txBody>
      </p:sp>
      <p:sp>
        <p:nvSpPr>
          <p:cNvPr id="456718" name="Line 14"/>
          <p:cNvSpPr>
            <a:spLocks noChangeShapeType="1"/>
          </p:cNvSpPr>
          <p:nvPr/>
        </p:nvSpPr>
        <p:spPr bwMode="auto">
          <a:xfrm>
            <a:off x="2000250" y="5943600"/>
            <a:ext cx="3587750" cy="0"/>
          </a:xfrm>
          <a:prstGeom prst="line">
            <a:avLst/>
          </a:prstGeom>
          <a:noFill/>
          <a:ln w="19050">
            <a:solidFill>
              <a:srgbClr val="00FF00"/>
            </a:solidFill>
            <a:round/>
            <a:headEnd/>
            <a:tailEnd/>
          </a:ln>
          <a:effectLst/>
        </p:spPr>
        <p:txBody>
          <a:bodyPr wrap="none" anchor="ctr"/>
          <a:lstStyle/>
          <a:p>
            <a:endParaRPr lang="hu-HU"/>
          </a:p>
        </p:txBody>
      </p:sp>
      <p:sp>
        <p:nvSpPr>
          <p:cNvPr id="456719" name="Text Box 15"/>
          <p:cNvSpPr txBox="1">
            <a:spLocks noChangeArrowheads="1"/>
          </p:cNvSpPr>
          <p:nvPr/>
        </p:nvSpPr>
        <p:spPr bwMode="auto">
          <a:xfrm>
            <a:off x="1905000" y="5181600"/>
            <a:ext cx="3429000" cy="336550"/>
          </a:xfrm>
          <a:prstGeom prst="rect">
            <a:avLst/>
          </a:prstGeom>
          <a:noFill/>
          <a:ln w="9525">
            <a:noFill/>
            <a:miter lim="800000"/>
            <a:headEnd/>
            <a:tailEnd/>
          </a:ln>
          <a:effectLst/>
        </p:spPr>
        <p:txBody>
          <a:bodyPr>
            <a:spAutoFit/>
          </a:bodyPr>
          <a:lstStyle/>
          <a:p>
            <a:pPr>
              <a:lnSpc>
                <a:spcPct val="100000"/>
              </a:lnSpc>
              <a:spcBef>
                <a:spcPct val="50000"/>
              </a:spcBef>
              <a:buFontTx/>
              <a:buNone/>
            </a:pPr>
            <a:r>
              <a:rPr lang="en-US" sz="1600" b="1">
                <a:solidFill>
                  <a:srgbClr val="00FF00"/>
                </a:solidFill>
                <a:effectLst/>
                <a:latin typeface="Arial" charset="0"/>
              </a:rPr>
              <a:t>ASZTRO-MENTÁLIS TEST</a:t>
            </a:r>
          </a:p>
        </p:txBody>
      </p:sp>
      <p:sp>
        <p:nvSpPr>
          <p:cNvPr id="456720" name="Line 16"/>
          <p:cNvSpPr>
            <a:spLocks noChangeShapeType="1"/>
          </p:cNvSpPr>
          <p:nvPr/>
        </p:nvSpPr>
        <p:spPr bwMode="auto">
          <a:xfrm>
            <a:off x="1992313" y="5486400"/>
            <a:ext cx="3536950" cy="0"/>
          </a:xfrm>
          <a:prstGeom prst="line">
            <a:avLst/>
          </a:prstGeom>
          <a:noFill/>
          <a:ln w="19050">
            <a:solidFill>
              <a:srgbClr val="00FF00"/>
            </a:solidFill>
            <a:round/>
            <a:headEnd/>
            <a:tailEnd/>
          </a:ln>
          <a:effectLst/>
        </p:spPr>
        <p:txBody>
          <a:bodyPr wrap="none" anchor="ctr"/>
          <a:lstStyle/>
          <a:p>
            <a:endParaRPr lang="hu-HU"/>
          </a:p>
        </p:txBody>
      </p:sp>
      <p:sp>
        <p:nvSpPr>
          <p:cNvPr id="456721" name="Line 17"/>
          <p:cNvSpPr>
            <a:spLocks noChangeShapeType="1"/>
          </p:cNvSpPr>
          <p:nvPr/>
        </p:nvSpPr>
        <p:spPr bwMode="auto">
          <a:xfrm flipV="1">
            <a:off x="293688" y="4800600"/>
            <a:ext cx="6056312" cy="1588"/>
          </a:xfrm>
          <a:prstGeom prst="line">
            <a:avLst/>
          </a:prstGeom>
          <a:noFill/>
          <a:ln w="19050">
            <a:solidFill>
              <a:srgbClr val="FFFF00"/>
            </a:solidFill>
            <a:round/>
            <a:headEnd/>
            <a:tailEnd type="oval" w="med" len="med"/>
          </a:ln>
          <a:effectLst/>
        </p:spPr>
        <p:txBody>
          <a:bodyPr wrap="none" anchor="ctr"/>
          <a:lstStyle/>
          <a:p>
            <a:endParaRPr lang="hu-HU"/>
          </a:p>
        </p:txBody>
      </p:sp>
      <p:sp>
        <p:nvSpPr>
          <p:cNvPr id="456722" name="Text Box 18"/>
          <p:cNvSpPr txBox="1">
            <a:spLocks noChangeArrowheads="1"/>
          </p:cNvSpPr>
          <p:nvPr/>
        </p:nvSpPr>
        <p:spPr bwMode="auto">
          <a:xfrm>
            <a:off x="609600" y="4419600"/>
            <a:ext cx="2133600" cy="336550"/>
          </a:xfrm>
          <a:prstGeom prst="rect">
            <a:avLst/>
          </a:prstGeom>
          <a:noFill/>
          <a:ln w="9525">
            <a:noFill/>
            <a:miter lim="800000"/>
            <a:headEnd/>
            <a:tailEnd/>
          </a:ln>
          <a:effectLst/>
        </p:spPr>
        <p:txBody>
          <a:bodyPr>
            <a:spAutoFit/>
          </a:bodyPr>
          <a:lstStyle/>
          <a:p>
            <a:pPr>
              <a:lnSpc>
                <a:spcPct val="100000"/>
              </a:lnSpc>
              <a:spcBef>
                <a:spcPct val="50000"/>
              </a:spcBef>
              <a:buFontTx/>
              <a:buNone/>
            </a:pPr>
            <a:r>
              <a:rPr lang="en-US" sz="1600" b="1">
                <a:solidFill>
                  <a:srgbClr val="FFFF00"/>
                </a:solidFill>
                <a:effectLst/>
                <a:latin typeface="Arial" charset="0"/>
              </a:rPr>
              <a:t>KAUZÁLIS TEST</a:t>
            </a:r>
          </a:p>
        </p:txBody>
      </p:sp>
      <p:sp>
        <p:nvSpPr>
          <p:cNvPr id="456723" name="Text Box 19"/>
          <p:cNvSpPr txBox="1">
            <a:spLocks noChangeArrowheads="1"/>
          </p:cNvSpPr>
          <p:nvPr/>
        </p:nvSpPr>
        <p:spPr bwMode="auto">
          <a:xfrm>
            <a:off x="228600" y="3657600"/>
            <a:ext cx="3429000" cy="581025"/>
          </a:xfrm>
          <a:prstGeom prst="rect">
            <a:avLst/>
          </a:prstGeom>
          <a:noFill/>
          <a:ln w="9525">
            <a:noFill/>
            <a:miter lim="800000"/>
            <a:headEnd/>
            <a:tailEnd/>
          </a:ln>
          <a:effectLst/>
        </p:spPr>
        <p:txBody>
          <a:bodyPr>
            <a:spAutoFit/>
          </a:bodyPr>
          <a:lstStyle/>
          <a:p>
            <a:pPr>
              <a:lnSpc>
                <a:spcPct val="100000"/>
              </a:lnSpc>
              <a:spcBef>
                <a:spcPct val="50000"/>
              </a:spcBef>
              <a:buFontTx/>
              <a:buNone/>
            </a:pPr>
            <a:r>
              <a:rPr lang="hu-HU" sz="1600" b="1" dirty="0">
                <a:effectLst>
                  <a:outerShdw blurRad="38100" dist="38100" dir="2700000" algn="tl">
                    <a:srgbClr val="FFFFFF"/>
                  </a:outerShdw>
                </a:effectLst>
                <a:latin typeface="Arial" charset="0"/>
              </a:rPr>
              <a:t>EGYÉNISÉG</a:t>
            </a:r>
            <a:r>
              <a:rPr lang="en-US" sz="1600" b="1" dirty="0">
                <a:solidFill>
                  <a:srgbClr val="FFFF00"/>
                </a:solidFill>
                <a:effectLst/>
                <a:latin typeface="Arial" charset="0"/>
              </a:rPr>
              <a:t/>
            </a:r>
            <a:br>
              <a:rPr lang="en-US" sz="1600" b="1" dirty="0">
                <a:solidFill>
                  <a:srgbClr val="FFFF00"/>
                </a:solidFill>
                <a:effectLst/>
                <a:latin typeface="Arial" charset="0"/>
              </a:rPr>
            </a:br>
            <a:r>
              <a:rPr lang="en-US" sz="1600" b="1" dirty="0">
                <a:solidFill>
                  <a:srgbClr val="FFFF00"/>
                </a:solidFill>
                <a:effectLst/>
                <a:latin typeface="Arial" charset="0"/>
              </a:rPr>
              <a:t>       (ÂTMA -- BUDDHI -- MANAS)</a:t>
            </a:r>
          </a:p>
        </p:txBody>
      </p:sp>
      <p:sp>
        <p:nvSpPr>
          <p:cNvPr id="456724" name="Line 20"/>
          <p:cNvSpPr>
            <a:spLocks noChangeShapeType="1"/>
          </p:cNvSpPr>
          <p:nvPr/>
        </p:nvSpPr>
        <p:spPr bwMode="auto">
          <a:xfrm flipV="1">
            <a:off x="228600" y="4267200"/>
            <a:ext cx="3657600" cy="0"/>
          </a:xfrm>
          <a:prstGeom prst="line">
            <a:avLst/>
          </a:prstGeom>
          <a:noFill/>
          <a:ln w="19050">
            <a:solidFill>
              <a:srgbClr val="FFFF00"/>
            </a:solidFill>
            <a:round/>
            <a:headEnd/>
            <a:tailEnd/>
          </a:ln>
          <a:effectLst/>
        </p:spPr>
        <p:txBody>
          <a:bodyPr wrap="none" anchor="ctr"/>
          <a:lstStyle/>
          <a:p>
            <a:endParaRPr lang="hu-HU"/>
          </a:p>
        </p:txBody>
      </p:sp>
      <p:sp>
        <p:nvSpPr>
          <p:cNvPr id="456725" name="Text Box 21"/>
          <p:cNvSpPr txBox="1">
            <a:spLocks noChangeArrowheads="1"/>
          </p:cNvSpPr>
          <p:nvPr/>
        </p:nvSpPr>
        <p:spPr bwMode="auto">
          <a:xfrm>
            <a:off x="228600" y="2362200"/>
            <a:ext cx="3581400" cy="703263"/>
          </a:xfrm>
          <a:prstGeom prst="rect">
            <a:avLst/>
          </a:prstGeom>
          <a:noFill/>
          <a:ln w="9525">
            <a:noFill/>
            <a:miter lim="800000"/>
            <a:headEnd/>
            <a:tailEnd/>
          </a:ln>
          <a:effectLst/>
        </p:spPr>
        <p:txBody>
          <a:bodyPr>
            <a:spAutoFit/>
          </a:bodyPr>
          <a:lstStyle/>
          <a:p>
            <a:pPr>
              <a:lnSpc>
                <a:spcPct val="100000"/>
              </a:lnSpc>
              <a:spcBef>
                <a:spcPct val="50000"/>
              </a:spcBef>
              <a:buFontTx/>
              <a:buNone/>
            </a:pPr>
            <a:r>
              <a:rPr lang="en-US" sz="1600" b="1" dirty="0">
                <a:effectLst>
                  <a:outerShdw blurRad="38100" dist="38100" dir="2700000" algn="tl">
                    <a:srgbClr val="FFFFFF"/>
                  </a:outerShdw>
                </a:effectLst>
                <a:latin typeface="Arial" charset="0"/>
              </a:rPr>
              <a:t>MONÁD</a:t>
            </a:r>
            <a:endParaRPr lang="en-US" sz="1600" b="1" dirty="0">
              <a:effectLst/>
              <a:latin typeface="Arial" charset="0"/>
            </a:endParaRPr>
          </a:p>
          <a:p>
            <a:pPr>
              <a:lnSpc>
                <a:spcPct val="100000"/>
              </a:lnSpc>
              <a:spcBef>
                <a:spcPct val="50000"/>
              </a:spcBef>
              <a:buFontTx/>
              <a:buNone/>
            </a:pPr>
            <a:r>
              <a:rPr lang="en-US" sz="1600" b="1" dirty="0">
                <a:solidFill>
                  <a:srgbClr val="FF66FF"/>
                </a:solidFill>
                <a:effectLst/>
                <a:latin typeface="Arial" charset="0"/>
              </a:rPr>
              <a:t>(A </a:t>
            </a:r>
            <a:r>
              <a:rPr lang="hu-HU" sz="1600" b="1" dirty="0">
                <a:solidFill>
                  <a:srgbClr val="FF66FF"/>
                </a:solidFill>
                <a:effectLst/>
                <a:latin typeface="Arial" charset="0"/>
              </a:rPr>
              <a:t>HÁRMASSÁG TÜKRÖZŐDÉSE</a:t>
            </a:r>
            <a:r>
              <a:rPr lang="en-US" sz="1600" b="1" dirty="0">
                <a:solidFill>
                  <a:srgbClr val="FF66FF"/>
                </a:solidFill>
                <a:effectLst/>
                <a:latin typeface="Arial" charset="0"/>
              </a:rPr>
              <a:t>)</a:t>
            </a:r>
            <a:endParaRPr lang="en-US" sz="1600" b="1" dirty="0">
              <a:solidFill>
                <a:srgbClr val="FFFFFF"/>
              </a:solidFill>
              <a:effectLst/>
              <a:latin typeface="Arial" charset="0"/>
            </a:endParaRPr>
          </a:p>
        </p:txBody>
      </p:sp>
      <p:sp>
        <p:nvSpPr>
          <p:cNvPr id="456726" name="Line 22"/>
          <p:cNvSpPr>
            <a:spLocks noChangeShapeType="1"/>
          </p:cNvSpPr>
          <p:nvPr/>
        </p:nvSpPr>
        <p:spPr bwMode="auto">
          <a:xfrm flipV="1">
            <a:off x="3997325" y="3108325"/>
            <a:ext cx="193675" cy="1158875"/>
          </a:xfrm>
          <a:prstGeom prst="line">
            <a:avLst/>
          </a:prstGeom>
          <a:noFill/>
          <a:ln w="19050">
            <a:solidFill>
              <a:srgbClr val="FFFF00"/>
            </a:solidFill>
            <a:round/>
            <a:headEnd/>
            <a:tailEnd type="oval" w="med" len="med"/>
          </a:ln>
          <a:effectLst/>
        </p:spPr>
        <p:txBody>
          <a:bodyPr wrap="none" anchor="ctr"/>
          <a:lstStyle/>
          <a:p>
            <a:endParaRPr lang="hu-HU"/>
          </a:p>
        </p:txBody>
      </p:sp>
      <p:sp>
        <p:nvSpPr>
          <p:cNvPr id="456727" name="Line 23"/>
          <p:cNvSpPr>
            <a:spLocks noChangeShapeType="1"/>
          </p:cNvSpPr>
          <p:nvPr/>
        </p:nvSpPr>
        <p:spPr bwMode="auto">
          <a:xfrm flipV="1">
            <a:off x="3962400" y="3543300"/>
            <a:ext cx="1127125" cy="723900"/>
          </a:xfrm>
          <a:prstGeom prst="line">
            <a:avLst/>
          </a:prstGeom>
          <a:noFill/>
          <a:ln w="19050">
            <a:solidFill>
              <a:srgbClr val="FFFF00"/>
            </a:solidFill>
            <a:round/>
            <a:headEnd/>
            <a:tailEnd type="oval" w="med" len="med"/>
          </a:ln>
          <a:effectLst/>
        </p:spPr>
        <p:txBody>
          <a:bodyPr wrap="none" anchor="ctr"/>
          <a:lstStyle/>
          <a:p>
            <a:endParaRPr lang="hu-HU"/>
          </a:p>
        </p:txBody>
      </p:sp>
      <p:sp>
        <p:nvSpPr>
          <p:cNvPr id="456728" name="Line 24"/>
          <p:cNvSpPr>
            <a:spLocks noChangeShapeType="1"/>
          </p:cNvSpPr>
          <p:nvPr/>
        </p:nvSpPr>
        <p:spPr bwMode="auto">
          <a:xfrm flipV="1">
            <a:off x="3886200" y="4267200"/>
            <a:ext cx="2514600" cy="0"/>
          </a:xfrm>
          <a:prstGeom prst="line">
            <a:avLst/>
          </a:prstGeom>
          <a:noFill/>
          <a:ln w="19050">
            <a:solidFill>
              <a:srgbClr val="FFFF00"/>
            </a:solidFill>
            <a:round/>
            <a:headEnd/>
            <a:tailEnd type="oval" w="med" len="med"/>
          </a:ln>
          <a:effectLst/>
        </p:spPr>
        <p:txBody>
          <a:bodyPr wrap="none" anchor="ctr"/>
          <a:lstStyle/>
          <a:p>
            <a:endParaRPr lang="hu-HU"/>
          </a:p>
        </p:txBody>
      </p:sp>
      <p:sp>
        <p:nvSpPr>
          <p:cNvPr id="456729" name="Line 25"/>
          <p:cNvSpPr>
            <a:spLocks noChangeShapeType="1"/>
          </p:cNvSpPr>
          <p:nvPr/>
        </p:nvSpPr>
        <p:spPr bwMode="auto">
          <a:xfrm>
            <a:off x="304800" y="3048000"/>
            <a:ext cx="3352800" cy="0"/>
          </a:xfrm>
          <a:prstGeom prst="line">
            <a:avLst/>
          </a:prstGeom>
          <a:noFill/>
          <a:ln w="19050">
            <a:solidFill>
              <a:srgbClr val="FF66FF"/>
            </a:solidFill>
            <a:round/>
            <a:headEnd/>
            <a:tailEnd/>
          </a:ln>
          <a:effectLst/>
        </p:spPr>
        <p:txBody>
          <a:bodyPr wrap="none" anchor="ctr"/>
          <a:lstStyle/>
          <a:p>
            <a:endParaRPr lang="hu-HU"/>
          </a:p>
        </p:txBody>
      </p:sp>
      <p:sp>
        <p:nvSpPr>
          <p:cNvPr id="456730" name="AutoShape 26"/>
          <p:cNvSpPr>
            <a:spLocks/>
          </p:cNvSpPr>
          <p:nvPr/>
        </p:nvSpPr>
        <p:spPr bwMode="auto">
          <a:xfrm rot="7316036">
            <a:off x="1903413" y="1373187"/>
            <a:ext cx="266700" cy="1787525"/>
          </a:xfrm>
          <a:prstGeom prst="rightBrace">
            <a:avLst>
              <a:gd name="adj1" fmla="val 55853"/>
              <a:gd name="adj2" fmla="val 49444"/>
            </a:avLst>
          </a:prstGeom>
          <a:noFill/>
          <a:ln w="28575">
            <a:solidFill>
              <a:srgbClr val="FF66FF"/>
            </a:solidFill>
            <a:round/>
            <a:headEnd/>
            <a:tailEnd/>
          </a:ln>
          <a:effectLst/>
        </p:spPr>
        <p:txBody>
          <a:bodyPr wrap="none" anchor="ctr"/>
          <a:lstStyle/>
          <a:p>
            <a:endParaRPr lang="hu-HU"/>
          </a:p>
        </p:txBody>
      </p:sp>
      <p:sp>
        <p:nvSpPr>
          <p:cNvPr id="456731" name="Line 27"/>
          <p:cNvSpPr>
            <a:spLocks noChangeShapeType="1"/>
          </p:cNvSpPr>
          <p:nvPr/>
        </p:nvSpPr>
        <p:spPr bwMode="auto">
          <a:xfrm flipV="1">
            <a:off x="5518150" y="4910138"/>
            <a:ext cx="1063625" cy="576262"/>
          </a:xfrm>
          <a:prstGeom prst="line">
            <a:avLst/>
          </a:prstGeom>
          <a:noFill/>
          <a:ln w="19050">
            <a:solidFill>
              <a:srgbClr val="00FF00"/>
            </a:solidFill>
            <a:round/>
            <a:headEnd/>
            <a:tailEnd type="oval" w="med" len="med"/>
          </a:ln>
          <a:effectLst/>
        </p:spPr>
        <p:txBody>
          <a:bodyPr wrap="none" anchor="ctr"/>
          <a:lstStyle/>
          <a:p>
            <a:endParaRPr lang="hu-HU"/>
          </a:p>
        </p:txBody>
      </p:sp>
      <p:sp>
        <p:nvSpPr>
          <p:cNvPr id="456732" name="AutoShape 28"/>
          <p:cNvSpPr>
            <a:spLocks/>
          </p:cNvSpPr>
          <p:nvPr/>
        </p:nvSpPr>
        <p:spPr bwMode="auto">
          <a:xfrm>
            <a:off x="1828800" y="5181600"/>
            <a:ext cx="228600" cy="1257300"/>
          </a:xfrm>
          <a:prstGeom prst="leftBrace">
            <a:avLst>
              <a:gd name="adj1" fmla="val 45833"/>
              <a:gd name="adj2" fmla="val 50000"/>
            </a:avLst>
          </a:prstGeom>
          <a:noFill/>
          <a:ln w="28575">
            <a:solidFill>
              <a:srgbClr val="00FF00"/>
            </a:solidFill>
            <a:round/>
            <a:headEnd/>
            <a:tailEnd/>
          </a:ln>
          <a:effectLst/>
        </p:spPr>
        <p:txBody>
          <a:bodyPr wrap="none" anchor="ctr"/>
          <a:lstStyle/>
          <a:p>
            <a:endParaRPr lang="hu-HU"/>
          </a:p>
        </p:txBody>
      </p:sp>
      <p:sp>
        <p:nvSpPr>
          <p:cNvPr id="456733" name="Text Box 29"/>
          <p:cNvSpPr txBox="1">
            <a:spLocks noChangeArrowheads="1"/>
          </p:cNvSpPr>
          <p:nvPr/>
        </p:nvSpPr>
        <p:spPr bwMode="auto">
          <a:xfrm>
            <a:off x="152400" y="5638800"/>
            <a:ext cx="1676400" cy="336550"/>
          </a:xfrm>
          <a:prstGeom prst="rect">
            <a:avLst/>
          </a:prstGeom>
          <a:noFill/>
          <a:ln w="9525">
            <a:noFill/>
            <a:miter lim="800000"/>
            <a:headEnd/>
            <a:tailEnd/>
          </a:ln>
          <a:effectLst/>
        </p:spPr>
        <p:txBody>
          <a:bodyPr>
            <a:spAutoFit/>
          </a:bodyPr>
          <a:lstStyle/>
          <a:p>
            <a:pPr algn="r">
              <a:lnSpc>
                <a:spcPct val="100000"/>
              </a:lnSpc>
              <a:spcBef>
                <a:spcPct val="50000"/>
              </a:spcBef>
              <a:buFontTx/>
              <a:buNone/>
            </a:pPr>
            <a:r>
              <a:rPr lang="hu-HU" sz="1600" b="1" dirty="0">
                <a:effectLst>
                  <a:outerShdw blurRad="38100" dist="38100" dir="2700000" algn="tl">
                    <a:srgbClr val="808080"/>
                  </a:outerShdw>
                </a:effectLst>
                <a:latin typeface="Arial" charset="0"/>
              </a:rPr>
              <a:t>SZEMÉLYISÉG</a:t>
            </a:r>
            <a:endParaRPr lang="en-US" sz="1600" dirty="0">
              <a:effectLst/>
              <a:latin typeface="Arial" charset="0"/>
            </a:endParaRPr>
          </a:p>
        </p:txBody>
      </p:sp>
      <p:sp>
        <p:nvSpPr>
          <p:cNvPr id="456734" name="Rectangle 30"/>
          <p:cNvSpPr>
            <a:spLocks noGrp="1" noChangeArrowheads="1"/>
          </p:cNvSpPr>
          <p:nvPr>
            <p:ph type="title"/>
          </p:nvPr>
        </p:nvSpPr>
        <p:spPr>
          <a:xfrm>
            <a:off x="285720" y="152400"/>
            <a:ext cx="8172480" cy="838200"/>
          </a:xfrm>
        </p:spPr>
        <p:txBody>
          <a:bodyPr>
            <a:noAutofit/>
          </a:bodyPr>
          <a:lstStyle/>
          <a:p>
            <a:pPr algn="r"/>
            <a:r>
              <a:rPr lang="hu-HU" sz="3600" b="1" i="1" dirty="0">
                <a:solidFill>
                  <a:srgbClr val="66FF33"/>
                </a:solidFill>
                <a:effectLst>
                  <a:outerShdw blurRad="38100" dist="38100" dir="2700000" algn="tl">
                    <a:srgbClr val="FFFFFF"/>
                  </a:outerShdw>
                </a:effectLst>
              </a:rPr>
              <a:t>A Z   E M B E R   F E L É P Í T É S E</a:t>
            </a:r>
            <a:endParaRPr lang="en-US" sz="3600" dirty="0"/>
          </a:p>
        </p:txBody>
      </p:sp>
      <p:pic>
        <p:nvPicPr>
          <p:cNvPr id="456735" name="Picture 31" descr="D:\CLIPART\POWERPNT\BODY.WMF"/>
          <p:cNvPicPr>
            <a:picLocks noChangeAspect="1" noChangeArrowheads="1"/>
          </p:cNvPicPr>
          <p:nvPr/>
        </p:nvPicPr>
        <p:blipFill>
          <a:blip r:embed="rId4" cstate="print">
            <a:lum contrast="18000"/>
          </a:blip>
          <a:srcRect/>
          <a:stretch>
            <a:fillRect/>
          </a:stretch>
        </p:blipFill>
        <p:spPr bwMode="auto">
          <a:xfrm>
            <a:off x="6913563" y="3883025"/>
            <a:ext cx="722312" cy="1644650"/>
          </a:xfrm>
          <a:prstGeom prst="rect">
            <a:avLst/>
          </a:prstGeom>
          <a:noFill/>
          <a:ln w="9525">
            <a:noFill/>
            <a:miter lim="800000"/>
            <a:headEnd/>
            <a:tailEnd/>
          </a:ln>
        </p:spPr>
      </p:pic>
      <p:sp>
        <p:nvSpPr>
          <p:cNvPr id="456736" name="Line 32"/>
          <p:cNvSpPr>
            <a:spLocks noChangeShapeType="1"/>
          </p:cNvSpPr>
          <p:nvPr/>
        </p:nvSpPr>
        <p:spPr bwMode="auto">
          <a:xfrm flipV="1">
            <a:off x="5578475" y="4919663"/>
            <a:ext cx="1584325" cy="1023937"/>
          </a:xfrm>
          <a:prstGeom prst="line">
            <a:avLst/>
          </a:prstGeom>
          <a:noFill/>
          <a:ln w="19050">
            <a:solidFill>
              <a:srgbClr val="00FF00"/>
            </a:solidFill>
            <a:round/>
            <a:headEnd/>
            <a:tailEnd type="oval" w="med" len="med"/>
          </a:ln>
          <a:effectLst/>
        </p:spPr>
        <p:txBody>
          <a:bodyPr wrap="none" anchor="ctr"/>
          <a:lstStyle/>
          <a:p>
            <a:endParaRPr lang="hu-HU"/>
          </a:p>
        </p:txBody>
      </p:sp>
      <p:pic>
        <p:nvPicPr>
          <p:cNvPr id="456737" name="Picture 33" descr="D:\CLIPART\POWERPNT\BODY.WMF"/>
          <p:cNvPicPr>
            <a:picLocks noChangeAspect="1" noChangeArrowheads="1"/>
          </p:cNvPicPr>
          <p:nvPr/>
        </p:nvPicPr>
        <p:blipFill>
          <a:blip r:embed="rId5" cstate="print"/>
          <a:srcRect/>
          <a:stretch>
            <a:fillRect/>
          </a:stretch>
        </p:blipFill>
        <p:spPr bwMode="auto">
          <a:xfrm>
            <a:off x="6964363" y="3924300"/>
            <a:ext cx="627062" cy="1562100"/>
          </a:xfrm>
          <a:prstGeom prst="rect">
            <a:avLst/>
          </a:prstGeom>
          <a:noFill/>
        </p:spPr>
      </p:pic>
      <p:sp>
        <p:nvSpPr>
          <p:cNvPr id="456738" name="Line 34"/>
          <p:cNvSpPr>
            <a:spLocks noChangeShapeType="1"/>
          </p:cNvSpPr>
          <p:nvPr/>
        </p:nvSpPr>
        <p:spPr bwMode="auto">
          <a:xfrm flipV="1">
            <a:off x="5867400" y="5029200"/>
            <a:ext cx="1371600" cy="1371600"/>
          </a:xfrm>
          <a:prstGeom prst="line">
            <a:avLst/>
          </a:prstGeom>
          <a:noFill/>
          <a:ln w="19050">
            <a:solidFill>
              <a:srgbClr val="00FF00"/>
            </a:solidFill>
            <a:round/>
            <a:headEnd/>
            <a:tailEnd type="oval" w="med" len="med"/>
          </a:ln>
          <a:effectLst/>
        </p:spPr>
        <p:txBody>
          <a:bodyPr wrap="none" anchor="ctr"/>
          <a:lstStyle/>
          <a:p>
            <a:endParaRPr lang="hu-HU"/>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500"/>
                                  </p:stCondLst>
                                  <p:childTnLst>
                                    <p:set>
                                      <p:cBhvr>
                                        <p:cTn id="6" dur="1" fill="hold">
                                          <p:stCondLst>
                                            <p:cond delay="0"/>
                                          </p:stCondLst>
                                        </p:cTn>
                                        <p:tgtEl>
                                          <p:spTgt spid="456734"/>
                                        </p:tgtEl>
                                        <p:attrNameLst>
                                          <p:attrName>style.visibility</p:attrName>
                                        </p:attrNameLst>
                                      </p:cBhvr>
                                      <p:to>
                                        <p:strVal val="visible"/>
                                      </p:to>
                                    </p:set>
                                    <p:animEffect transition="in" filter="box(out)">
                                      <p:cBhvr>
                                        <p:cTn id="7" dur="500"/>
                                        <p:tgtEl>
                                          <p:spTgt spid="4567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56708"/>
                                        </p:tgtEl>
                                        <p:attrNameLst>
                                          <p:attrName>style.visibility</p:attrName>
                                        </p:attrNameLst>
                                      </p:cBhvr>
                                      <p:to>
                                        <p:strVal val="visible"/>
                                      </p:to>
                                    </p:set>
                                    <p:animEffect transition="in" filter="wipe(left)">
                                      <p:cBhvr>
                                        <p:cTn id="12" dur="500"/>
                                        <p:tgtEl>
                                          <p:spTgt spid="456708"/>
                                        </p:tgtEl>
                                      </p:cBhvr>
                                    </p:animEffect>
                                  </p:childTnLst>
                                </p:cTn>
                              </p:par>
                            </p:childTnLst>
                          </p:cTn>
                        </p:par>
                        <p:par>
                          <p:cTn id="13" fill="hold">
                            <p:stCondLst>
                              <p:cond delay="500"/>
                            </p:stCondLst>
                            <p:childTnLst>
                              <p:par>
                                <p:cTn id="14" presetID="23" presetClass="entr" presetSubtype="32" fill="hold" grpId="0" nodeType="afterEffect">
                                  <p:stCondLst>
                                    <p:cond delay="0"/>
                                  </p:stCondLst>
                                  <p:childTnLst>
                                    <p:set>
                                      <p:cBhvr>
                                        <p:cTn id="15" dur="1" fill="hold">
                                          <p:stCondLst>
                                            <p:cond delay="0"/>
                                          </p:stCondLst>
                                        </p:cTn>
                                        <p:tgtEl>
                                          <p:spTgt spid="456712"/>
                                        </p:tgtEl>
                                        <p:attrNameLst>
                                          <p:attrName>style.visibility</p:attrName>
                                        </p:attrNameLst>
                                      </p:cBhvr>
                                      <p:to>
                                        <p:strVal val="visible"/>
                                      </p:to>
                                    </p:set>
                                    <p:anim calcmode="lin" valueType="num">
                                      <p:cBhvr>
                                        <p:cTn id="16" dur="500" fill="hold"/>
                                        <p:tgtEl>
                                          <p:spTgt spid="456712"/>
                                        </p:tgtEl>
                                        <p:attrNameLst>
                                          <p:attrName>ppt_w</p:attrName>
                                        </p:attrNameLst>
                                      </p:cBhvr>
                                      <p:tavLst>
                                        <p:tav tm="0">
                                          <p:val>
                                            <p:strVal val="4*#ppt_w"/>
                                          </p:val>
                                        </p:tav>
                                        <p:tav tm="100000">
                                          <p:val>
                                            <p:strVal val="#ppt_w"/>
                                          </p:val>
                                        </p:tav>
                                      </p:tavLst>
                                    </p:anim>
                                    <p:anim calcmode="lin" valueType="num">
                                      <p:cBhvr>
                                        <p:cTn id="17" dur="500" fill="hold"/>
                                        <p:tgtEl>
                                          <p:spTgt spid="456712"/>
                                        </p:tgtEl>
                                        <p:attrNameLst>
                                          <p:attrName>ppt_h</p:attrName>
                                        </p:attrNameLst>
                                      </p:cBhvr>
                                      <p:tavLst>
                                        <p:tav tm="0">
                                          <p:val>
                                            <p:strVal val="4*#ppt_h"/>
                                          </p:val>
                                        </p:tav>
                                        <p:tav tm="100000">
                                          <p:val>
                                            <p:strVal val="#ppt_h"/>
                                          </p:val>
                                        </p:tav>
                                      </p:tavLst>
                                    </p:anim>
                                  </p:childTnLst>
                                </p:cTn>
                              </p:par>
                            </p:childTnLst>
                          </p:cTn>
                        </p:par>
                        <p:par>
                          <p:cTn id="18" fill="hold">
                            <p:stCondLst>
                              <p:cond delay="1000"/>
                            </p:stCondLst>
                            <p:childTnLst>
                              <p:par>
                                <p:cTn id="19" presetID="23" presetClass="entr" presetSubtype="32" fill="hold" grpId="0" nodeType="afterEffect">
                                  <p:stCondLst>
                                    <p:cond delay="0"/>
                                  </p:stCondLst>
                                  <p:childTnLst>
                                    <p:set>
                                      <p:cBhvr>
                                        <p:cTn id="20" dur="1" fill="hold">
                                          <p:stCondLst>
                                            <p:cond delay="0"/>
                                          </p:stCondLst>
                                        </p:cTn>
                                        <p:tgtEl>
                                          <p:spTgt spid="456713"/>
                                        </p:tgtEl>
                                        <p:attrNameLst>
                                          <p:attrName>style.visibility</p:attrName>
                                        </p:attrNameLst>
                                      </p:cBhvr>
                                      <p:to>
                                        <p:strVal val="visible"/>
                                      </p:to>
                                    </p:set>
                                    <p:anim calcmode="lin" valueType="num">
                                      <p:cBhvr>
                                        <p:cTn id="21" dur="500" fill="hold"/>
                                        <p:tgtEl>
                                          <p:spTgt spid="456713"/>
                                        </p:tgtEl>
                                        <p:attrNameLst>
                                          <p:attrName>ppt_w</p:attrName>
                                        </p:attrNameLst>
                                      </p:cBhvr>
                                      <p:tavLst>
                                        <p:tav tm="0">
                                          <p:val>
                                            <p:strVal val="4*#ppt_w"/>
                                          </p:val>
                                        </p:tav>
                                        <p:tav tm="100000">
                                          <p:val>
                                            <p:strVal val="#ppt_w"/>
                                          </p:val>
                                        </p:tav>
                                      </p:tavLst>
                                    </p:anim>
                                    <p:anim calcmode="lin" valueType="num">
                                      <p:cBhvr>
                                        <p:cTn id="22" dur="500" fill="hold"/>
                                        <p:tgtEl>
                                          <p:spTgt spid="456713"/>
                                        </p:tgtEl>
                                        <p:attrNameLst>
                                          <p:attrName>ppt_h</p:attrName>
                                        </p:attrNameLst>
                                      </p:cBhvr>
                                      <p:tavLst>
                                        <p:tav tm="0">
                                          <p:val>
                                            <p:strVal val="4*#ppt_h"/>
                                          </p:val>
                                        </p:tav>
                                        <p:tav tm="100000">
                                          <p:val>
                                            <p:strVal val="#ppt_h"/>
                                          </p:val>
                                        </p:tav>
                                      </p:tavLst>
                                    </p:anim>
                                  </p:childTnLst>
                                </p:cTn>
                              </p:par>
                            </p:childTnLst>
                          </p:cTn>
                        </p:par>
                        <p:par>
                          <p:cTn id="23" fill="hold">
                            <p:stCondLst>
                              <p:cond delay="1500"/>
                            </p:stCondLst>
                            <p:childTnLst>
                              <p:par>
                                <p:cTn id="24" presetID="23" presetClass="entr" presetSubtype="32" fill="hold" grpId="0" nodeType="afterEffect">
                                  <p:stCondLst>
                                    <p:cond delay="0"/>
                                  </p:stCondLst>
                                  <p:childTnLst>
                                    <p:set>
                                      <p:cBhvr>
                                        <p:cTn id="25" dur="1" fill="hold">
                                          <p:stCondLst>
                                            <p:cond delay="0"/>
                                          </p:stCondLst>
                                        </p:cTn>
                                        <p:tgtEl>
                                          <p:spTgt spid="456714"/>
                                        </p:tgtEl>
                                        <p:attrNameLst>
                                          <p:attrName>style.visibility</p:attrName>
                                        </p:attrNameLst>
                                      </p:cBhvr>
                                      <p:to>
                                        <p:strVal val="visible"/>
                                      </p:to>
                                    </p:set>
                                    <p:anim calcmode="lin" valueType="num">
                                      <p:cBhvr>
                                        <p:cTn id="26" dur="500" fill="hold"/>
                                        <p:tgtEl>
                                          <p:spTgt spid="456714"/>
                                        </p:tgtEl>
                                        <p:attrNameLst>
                                          <p:attrName>ppt_w</p:attrName>
                                        </p:attrNameLst>
                                      </p:cBhvr>
                                      <p:tavLst>
                                        <p:tav tm="0">
                                          <p:val>
                                            <p:strVal val="4*#ppt_w"/>
                                          </p:val>
                                        </p:tav>
                                        <p:tav tm="100000">
                                          <p:val>
                                            <p:strVal val="#ppt_w"/>
                                          </p:val>
                                        </p:tav>
                                      </p:tavLst>
                                    </p:anim>
                                    <p:anim calcmode="lin" valueType="num">
                                      <p:cBhvr>
                                        <p:cTn id="27" dur="500" fill="hold"/>
                                        <p:tgtEl>
                                          <p:spTgt spid="456714"/>
                                        </p:tgtEl>
                                        <p:attrNameLst>
                                          <p:attrName>ppt_h</p:attrName>
                                        </p:attrNameLst>
                                      </p:cBhvr>
                                      <p:tavLst>
                                        <p:tav tm="0">
                                          <p:val>
                                            <p:strVal val="4*#ppt_h"/>
                                          </p:val>
                                        </p:tav>
                                        <p:tav tm="100000">
                                          <p:val>
                                            <p:strVal val="#ppt_h"/>
                                          </p:val>
                                        </p:tav>
                                      </p:tavLst>
                                    </p:anim>
                                  </p:childTnLst>
                                </p:cTn>
                              </p:par>
                            </p:childTnLst>
                          </p:cTn>
                        </p:par>
                        <p:par>
                          <p:cTn id="28" fill="hold">
                            <p:stCondLst>
                              <p:cond delay="2000"/>
                            </p:stCondLst>
                            <p:childTnLst>
                              <p:par>
                                <p:cTn id="29" presetID="15" presetClass="entr" presetSubtype="0" fill="hold" grpId="0" nodeType="afterEffect">
                                  <p:stCondLst>
                                    <p:cond delay="0"/>
                                  </p:stCondLst>
                                  <p:childTnLst>
                                    <p:set>
                                      <p:cBhvr>
                                        <p:cTn id="30" dur="1" fill="hold">
                                          <p:stCondLst>
                                            <p:cond delay="0"/>
                                          </p:stCondLst>
                                        </p:cTn>
                                        <p:tgtEl>
                                          <p:spTgt spid="456730"/>
                                        </p:tgtEl>
                                        <p:attrNameLst>
                                          <p:attrName>style.visibility</p:attrName>
                                        </p:attrNameLst>
                                      </p:cBhvr>
                                      <p:to>
                                        <p:strVal val="visible"/>
                                      </p:to>
                                    </p:set>
                                    <p:anim calcmode="lin" valueType="num">
                                      <p:cBhvr>
                                        <p:cTn id="31" dur="1000" fill="hold"/>
                                        <p:tgtEl>
                                          <p:spTgt spid="456730"/>
                                        </p:tgtEl>
                                        <p:attrNameLst>
                                          <p:attrName>ppt_w</p:attrName>
                                        </p:attrNameLst>
                                      </p:cBhvr>
                                      <p:tavLst>
                                        <p:tav tm="0">
                                          <p:val>
                                            <p:fltVal val="0"/>
                                          </p:val>
                                        </p:tav>
                                        <p:tav tm="100000">
                                          <p:val>
                                            <p:strVal val="#ppt_w"/>
                                          </p:val>
                                        </p:tav>
                                      </p:tavLst>
                                    </p:anim>
                                    <p:anim calcmode="lin" valueType="num">
                                      <p:cBhvr>
                                        <p:cTn id="32" dur="1000" fill="hold"/>
                                        <p:tgtEl>
                                          <p:spTgt spid="456730"/>
                                        </p:tgtEl>
                                        <p:attrNameLst>
                                          <p:attrName>ppt_h</p:attrName>
                                        </p:attrNameLst>
                                      </p:cBhvr>
                                      <p:tavLst>
                                        <p:tav tm="0">
                                          <p:val>
                                            <p:fltVal val="0"/>
                                          </p:val>
                                        </p:tav>
                                        <p:tav tm="100000">
                                          <p:val>
                                            <p:strVal val="#ppt_h"/>
                                          </p:val>
                                        </p:tav>
                                      </p:tavLst>
                                    </p:anim>
                                    <p:anim calcmode="lin" valueType="num">
                                      <p:cBhvr>
                                        <p:cTn id="33" dur="1000" fill="hold"/>
                                        <p:tgtEl>
                                          <p:spTgt spid="456730"/>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456730"/>
                                        </p:tgtEl>
                                        <p:attrNameLst>
                                          <p:attrName>ppt_y</p:attrName>
                                        </p:attrNameLst>
                                      </p:cBhvr>
                                      <p:tavLst>
                                        <p:tav tm="0" fmla="#ppt_y+(sin(-2*pi*(1-$))*-#ppt_x+cos(-2*pi*(1-$))*(1-#ppt_y))*(1-$)">
                                          <p:val>
                                            <p:fltVal val="0"/>
                                          </p:val>
                                        </p:tav>
                                        <p:tav tm="100000">
                                          <p:val>
                                            <p:fltVal val="1"/>
                                          </p:val>
                                        </p:tav>
                                      </p:tavLst>
                                    </p:anim>
                                  </p:childTnLst>
                                </p:cTn>
                              </p:par>
                            </p:childTnLst>
                          </p:cTn>
                        </p:par>
                        <p:par>
                          <p:cTn id="35" fill="hold">
                            <p:stCondLst>
                              <p:cond delay="3000"/>
                            </p:stCondLst>
                            <p:childTnLst>
                              <p:par>
                                <p:cTn id="36" presetID="4" presetClass="entr" presetSubtype="32" fill="hold" grpId="0" nodeType="afterEffect">
                                  <p:stCondLst>
                                    <p:cond delay="0"/>
                                  </p:stCondLst>
                                  <p:childTnLst>
                                    <p:set>
                                      <p:cBhvr>
                                        <p:cTn id="37" dur="1" fill="hold">
                                          <p:stCondLst>
                                            <p:cond delay="0"/>
                                          </p:stCondLst>
                                        </p:cTn>
                                        <p:tgtEl>
                                          <p:spTgt spid="456725"/>
                                        </p:tgtEl>
                                        <p:attrNameLst>
                                          <p:attrName>style.visibility</p:attrName>
                                        </p:attrNameLst>
                                      </p:cBhvr>
                                      <p:to>
                                        <p:strVal val="visible"/>
                                      </p:to>
                                    </p:set>
                                    <p:animEffect transition="in" filter="box(out)">
                                      <p:cBhvr>
                                        <p:cTn id="38" dur="500"/>
                                        <p:tgtEl>
                                          <p:spTgt spid="456725"/>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456729"/>
                                        </p:tgtEl>
                                        <p:attrNameLst>
                                          <p:attrName>style.visibility</p:attrName>
                                        </p:attrNameLst>
                                      </p:cBhvr>
                                      <p:to>
                                        <p:strVal val="visible"/>
                                      </p:to>
                                    </p:set>
                                    <p:animEffect transition="in" filter="wipe(left)">
                                      <p:cBhvr>
                                        <p:cTn id="42" dur="500"/>
                                        <p:tgtEl>
                                          <p:spTgt spid="456729"/>
                                        </p:tgtEl>
                                      </p:cBhvr>
                                    </p:animEffect>
                                  </p:childTnLst>
                                </p:cTn>
                              </p:par>
                            </p:childTnLst>
                          </p:cTn>
                        </p:par>
                      </p:childTnLst>
                    </p:cTn>
                  </p:par>
                  <p:par>
                    <p:cTn id="43" fill="hold">
                      <p:stCondLst>
                        <p:cond delay="indefinite"/>
                      </p:stCondLst>
                      <p:childTnLst>
                        <p:par>
                          <p:cTn id="44" fill="hold">
                            <p:stCondLst>
                              <p:cond delay="0"/>
                            </p:stCondLst>
                            <p:childTnLst>
                              <p:par>
                                <p:cTn id="45" presetID="23" presetClass="entr" presetSubtype="32" fill="hold" grpId="0" nodeType="clickEffect">
                                  <p:stCondLst>
                                    <p:cond delay="0"/>
                                  </p:stCondLst>
                                  <p:childTnLst>
                                    <p:set>
                                      <p:cBhvr>
                                        <p:cTn id="46" dur="1" fill="hold">
                                          <p:stCondLst>
                                            <p:cond delay="0"/>
                                          </p:stCondLst>
                                        </p:cTn>
                                        <p:tgtEl>
                                          <p:spTgt spid="456711"/>
                                        </p:tgtEl>
                                        <p:attrNameLst>
                                          <p:attrName>style.visibility</p:attrName>
                                        </p:attrNameLst>
                                      </p:cBhvr>
                                      <p:to>
                                        <p:strVal val="visible"/>
                                      </p:to>
                                    </p:set>
                                    <p:anim calcmode="lin" valueType="num">
                                      <p:cBhvr>
                                        <p:cTn id="47" dur="500" fill="hold"/>
                                        <p:tgtEl>
                                          <p:spTgt spid="456711"/>
                                        </p:tgtEl>
                                        <p:attrNameLst>
                                          <p:attrName>ppt_w</p:attrName>
                                        </p:attrNameLst>
                                      </p:cBhvr>
                                      <p:tavLst>
                                        <p:tav tm="0">
                                          <p:val>
                                            <p:strVal val="4*#ppt_w"/>
                                          </p:val>
                                        </p:tav>
                                        <p:tav tm="100000">
                                          <p:val>
                                            <p:strVal val="#ppt_w"/>
                                          </p:val>
                                        </p:tav>
                                      </p:tavLst>
                                    </p:anim>
                                    <p:anim calcmode="lin" valueType="num">
                                      <p:cBhvr>
                                        <p:cTn id="48" dur="500" fill="hold"/>
                                        <p:tgtEl>
                                          <p:spTgt spid="456711"/>
                                        </p:tgtEl>
                                        <p:attrNameLst>
                                          <p:attrName>ppt_h</p:attrName>
                                        </p:attrNameLst>
                                      </p:cBhvr>
                                      <p:tavLst>
                                        <p:tav tm="0">
                                          <p:val>
                                            <p:strVal val="4*#ppt_h"/>
                                          </p:val>
                                        </p:tav>
                                        <p:tav tm="100000">
                                          <p:val>
                                            <p:strVal val="#ppt_h"/>
                                          </p:val>
                                        </p:tav>
                                      </p:tavLst>
                                    </p:anim>
                                  </p:childTnLst>
                                </p:cTn>
                              </p:par>
                            </p:childTnLst>
                          </p:cTn>
                        </p:par>
                        <p:par>
                          <p:cTn id="49" fill="hold">
                            <p:stCondLst>
                              <p:cond delay="500"/>
                            </p:stCondLst>
                            <p:childTnLst>
                              <p:par>
                                <p:cTn id="50" presetID="23" presetClass="entr" presetSubtype="32" fill="hold" grpId="0" nodeType="afterEffect">
                                  <p:stCondLst>
                                    <p:cond delay="0"/>
                                  </p:stCondLst>
                                  <p:childTnLst>
                                    <p:set>
                                      <p:cBhvr>
                                        <p:cTn id="51" dur="1" fill="hold">
                                          <p:stCondLst>
                                            <p:cond delay="0"/>
                                          </p:stCondLst>
                                        </p:cTn>
                                        <p:tgtEl>
                                          <p:spTgt spid="456710"/>
                                        </p:tgtEl>
                                        <p:attrNameLst>
                                          <p:attrName>style.visibility</p:attrName>
                                        </p:attrNameLst>
                                      </p:cBhvr>
                                      <p:to>
                                        <p:strVal val="visible"/>
                                      </p:to>
                                    </p:set>
                                    <p:anim calcmode="lin" valueType="num">
                                      <p:cBhvr>
                                        <p:cTn id="52" dur="500" fill="hold"/>
                                        <p:tgtEl>
                                          <p:spTgt spid="456710"/>
                                        </p:tgtEl>
                                        <p:attrNameLst>
                                          <p:attrName>ppt_w</p:attrName>
                                        </p:attrNameLst>
                                      </p:cBhvr>
                                      <p:tavLst>
                                        <p:tav tm="0">
                                          <p:val>
                                            <p:strVal val="4*#ppt_w"/>
                                          </p:val>
                                        </p:tav>
                                        <p:tav tm="100000">
                                          <p:val>
                                            <p:strVal val="#ppt_w"/>
                                          </p:val>
                                        </p:tav>
                                      </p:tavLst>
                                    </p:anim>
                                    <p:anim calcmode="lin" valueType="num">
                                      <p:cBhvr>
                                        <p:cTn id="53" dur="500" fill="hold"/>
                                        <p:tgtEl>
                                          <p:spTgt spid="456710"/>
                                        </p:tgtEl>
                                        <p:attrNameLst>
                                          <p:attrName>ppt_h</p:attrName>
                                        </p:attrNameLst>
                                      </p:cBhvr>
                                      <p:tavLst>
                                        <p:tav tm="0">
                                          <p:val>
                                            <p:strVal val="4*#ppt_h"/>
                                          </p:val>
                                        </p:tav>
                                        <p:tav tm="100000">
                                          <p:val>
                                            <p:strVal val="#ppt_h"/>
                                          </p:val>
                                        </p:tav>
                                      </p:tavLst>
                                    </p:anim>
                                  </p:childTnLst>
                                </p:cTn>
                              </p:par>
                            </p:childTnLst>
                          </p:cTn>
                        </p:par>
                        <p:par>
                          <p:cTn id="54" fill="hold">
                            <p:stCondLst>
                              <p:cond delay="1000"/>
                            </p:stCondLst>
                            <p:childTnLst>
                              <p:par>
                                <p:cTn id="55" presetID="23" presetClass="entr" presetSubtype="32" fill="hold" grpId="0" nodeType="afterEffect">
                                  <p:stCondLst>
                                    <p:cond delay="0"/>
                                  </p:stCondLst>
                                  <p:childTnLst>
                                    <p:set>
                                      <p:cBhvr>
                                        <p:cTn id="56" dur="1" fill="hold">
                                          <p:stCondLst>
                                            <p:cond delay="0"/>
                                          </p:stCondLst>
                                        </p:cTn>
                                        <p:tgtEl>
                                          <p:spTgt spid="456709"/>
                                        </p:tgtEl>
                                        <p:attrNameLst>
                                          <p:attrName>style.visibility</p:attrName>
                                        </p:attrNameLst>
                                      </p:cBhvr>
                                      <p:to>
                                        <p:strVal val="visible"/>
                                      </p:to>
                                    </p:set>
                                    <p:anim calcmode="lin" valueType="num">
                                      <p:cBhvr>
                                        <p:cTn id="57" dur="500" fill="hold"/>
                                        <p:tgtEl>
                                          <p:spTgt spid="456709"/>
                                        </p:tgtEl>
                                        <p:attrNameLst>
                                          <p:attrName>ppt_w</p:attrName>
                                        </p:attrNameLst>
                                      </p:cBhvr>
                                      <p:tavLst>
                                        <p:tav tm="0">
                                          <p:val>
                                            <p:strVal val="4*#ppt_w"/>
                                          </p:val>
                                        </p:tav>
                                        <p:tav tm="100000">
                                          <p:val>
                                            <p:strVal val="#ppt_w"/>
                                          </p:val>
                                        </p:tav>
                                      </p:tavLst>
                                    </p:anim>
                                    <p:anim calcmode="lin" valueType="num">
                                      <p:cBhvr>
                                        <p:cTn id="58" dur="500" fill="hold"/>
                                        <p:tgtEl>
                                          <p:spTgt spid="456709"/>
                                        </p:tgtEl>
                                        <p:attrNameLst>
                                          <p:attrName>ppt_h</p:attrName>
                                        </p:attrNameLst>
                                      </p:cBhvr>
                                      <p:tavLst>
                                        <p:tav tm="0">
                                          <p:val>
                                            <p:strVal val="4*#ppt_h"/>
                                          </p:val>
                                        </p:tav>
                                        <p:tav tm="100000">
                                          <p:val>
                                            <p:strVal val="#ppt_h"/>
                                          </p:val>
                                        </p:tav>
                                      </p:tavLst>
                                    </p:anim>
                                  </p:childTnLst>
                                </p:cTn>
                              </p:par>
                            </p:childTnLst>
                          </p:cTn>
                        </p:par>
                        <p:par>
                          <p:cTn id="59" fill="hold">
                            <p:stCondLst>
                              <p:cond delay="1500"/>
                            </p:stCondLst>
                            <p:childTnLst>
                              <p:par>
                                <p:cTn id="60" presetID="22" presetClass="entr" presetSubtype="8" fill="hold" grpId="0" nodeType="afterEffect">
                                  <p:stCondLst>
                                    <p:cond delay="0"/>
                                  </p:stCondLst>
                                  <p:childTnLst>
                                    <p:set>
                                      <p:cBhvr>
                                        <p:cTn id="61" dur="1" fill="hold">
                                          <p:stCondLst>
                                            <p:cond delay="0"/>
                                          </p:stCondLst>
                                        </p:cTn>
                                        <p:tgtEl>
                                          <p:spTgt spid="456724"/>
                                        </p:tgtEl>
                                        <p:attrNameLst>
                                          <p:attrName>style.visibility</p:attrName>
                                        </p:attrNameLst>
                                      </p:cBhvr>
                                      <p:to>
                                        <p:strVal val="visible"/>
                                      </p:to>
                                    </p:set>
                                    <p:animEffect transition="in" filter="wipe(left)">
                                      <p:cBhvr>
                                        <p:cTn id="62" dur="500"/>
                                        <p:tgtEl>
                                          <p:spTgt spid="456724"/>
                                        </p:tgtEl>
                                      </p:cBhvr>
                                    </p:animEffect>
                                  </p:childTnLst>
                                </p:cTn>
                              </p:par>
                            </p:childTnLst>
                          </p:cTn>
                        </p:par>
                        <p:par>
                          <p:cTn id="63" fill="hold">
                            <p:stCondLst>
                              <p:cond delay="2000"/>
                            </p:stCondLst>
                            <p:childTnLst>
                              <p:par>
                                <p:cTn id="64" presetID="22" presetClass="entr" presetSubtype="8" fill="hold" grpId="0" nodeType="afterEffect">
                                  <p:stCondLst>
                                    <p:cond delay="0"/>
                                  </p:stCondLst>
                                  <p:childTnLst>
                                    <p:set>
                                      <p:cBhvr>
                                        <p:cTn id="65" dur="1" fill="hold">
                                          <p:stCondLst>
                                            <p:cond delay="0"/>
                                          </p:stCondLst>
                                        </p:cTn>
                                        <p:tgtEl>
                                          <p:spTgt spid="456726"/>
                                        </p:tgtEl>
                                        <p:attrNameLst>
                                          <p:attrName>style.visibility</p:attrName>
                                        </p:attrNameLst>
                                      </p:cBhvr>
                                      <p:to>
                                        <p:strVal val="visible"/>
                                      </p:to>
                                    </p:set>
                                    <p:animEffect transition="in" filter="wipe(left)">
                                      <p:cBhvr>
                                        <p:cTn id="66" dur="500"/>
                                        <p:tgtEl>
                                          <p:spTgt spid="456726"/>
                                        </p:tgtEl>
                                      </p:cBhvr>
                                    </p:animEffect>
                                  </p:childTnLst>
                                </p:cTn>
                              </p:par>
                            </p:childTnLst>
                          </p:cTn>
                        </p:par>
                        <p:par>
                          <p:cTn id="67" fill="hold">
                            <p:stCondLst>
                              <p:cond delay="2500"/>
                            </p:stCondLst>
                            <p:childTnLst>
                              <p:par>
                                <p:cTn id="68" presetID="22" presetClass="entr" presetSubtype="8" fill="hold" grpId="0" nodeType="afterEffect">
                                  <p:stCondLst>
                                    <p:cond delay="0"/>
                                  </p:stCondLst>
                                  <p:childTnLst>
                                    <p:set>
                                      <p:cBhvr>
                                        <p:cTn id="69" dur="1" fill="hold">
                                          <p:stCondLst>
                                            <p:cond delay="0"/>
                                          </p:stCondLst>
                                        </p:cTn>
                                        <p:tgtEl>
                                          <p:spTgt spid="456727"/>
                                        </p:tgtEl>
                                        <p:attrNameLst>
                                          <p:attrName>style.visibility</p:attrName>
                                        </p:attrNameLst>
                                      </p:cBhvr>
                                      <p:to>
                                        <p:strVal val="visible"/>
                                      </p:to>
                                    </p:set>
                                    <p:animEffect transition="in" filter="wipe(left)">
                                      <p:cBhvr>
                                        <p:cTn id="70" dur="500"/>
                                        <p:tgtEl>
                                          <p:spTgt spid="456727"/>
                                        </p:tgtEl>
                                      </p:cBhvr>
                                    </p:animEffect>
                                  </p:childTnLst>
                                </p:cTn>
                              </p:par>
                            </p:childTnLst>
                          </p:cTn>
                        </p:par>
                        <p:par>
                          <p:cTn id="71" fill="hold">
                            <p:stCondLst>
                              <p:cond delay="3000"/>
                            </p:stCondLst>
                            <p:childTnLst>
                              <p:par>
                                <p:cTn id="72" presetID="22" presetClass="entr" presetSubtype="8" fill="hold" grpId="0" nodeType="afterEffect">
                                  <p:stCondLst>
                                    <p:cond delay="0"/>
                                  </p:stCondLst>
                                  <p:childTnLst>
                                    <p:set>
                                      <p:cBhvr>
                                        <p:cTn id="73" dur="1" fill="hold">
                                          <p:stCondLst>
                                            <p:cond delay="0"/>
                                          </p:stCondLst>
                                        </p:cTn>
                                        <p:tgtEl>
                                          <p:spTgt spid="456728"/>
                                        </p:tgtEl>
                                        <p:attrNameLst>
                                          <p:attrName>style.visibility</p:attrName>
                                        </p:attrNameLst>
                                      </p:cBhvr>
                                      <p:to>
                                        <p:strVal val="visible"/>
                                      </p:to>
                                    </p:set>
                                    <p:animEffect transition="in" filter="wipe(left)">
                                      <p:cBhvr>
                                        <p:cTn id="74" dur="500"/>
                                        <p:tgtEl>
                                          <p:spTgt spid="456728"/>
                                        </p:tgtEl>
                                      </p:cBhvr>
                                    </p:animEffect>
                                  </p:childTnLst>
                                </p:cTn>
                              </p:par>
                            </p:childTnLst>
                          </p:cTn>
                        </p:par>
                        <p:par>
                          <p:cTn id="75" fill="hold">
                            <p:stCondLst>
                              <p:cond delay="3500"/>
                            </p:stCondLst>
                            <p:childTnLst>
                              <p:par>
                                <p:cTn id="76" presetID="4" presetClass="entr" presetSubtype="32" fill="hold" grpId="0" nodeType="afterEffect">
                                  <p:stCondLst>
                                    <p:cond delay="0"/>
                                  </p:stCondLst>
                                  <p:childTnLst>
                                    <p:set>
                                      <p:cBhvr>
                                        <p:cTn id="77" dur="1" fill="hold">
                                          <p:stCondLst>
                                            <p:cond delay="0"/>
                                          </p:stCondLst>
                                        </p:cTn>
                                        <p:tgtEl>
                                          <p:spTgt spid="456723"/>
                                        </p:tgtEl>
                                        <p:attrNameLst>
                                          <p:attrName>style.visibility</p:attrName>
                                        </p:attrNameLst>
                                      </p:cBhvr>
                                      <p:to>
                                        <p:strVal val="visible"/>
                                      </p:to>
                                    </p:set>
                                    <p:animEffect transition="in" filter="box(out)">
                                      <p:cBhvr>
                                        <p:cTn id="78" dur="500"/>
                                        <p:tgtEl>
                                          <p:spTgt spid="456723"/>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456706"/>
                                        </p:tgtEl>
                                        <p:attrNameLst>
                                          <p:attrName>style.visibility</p:attrName>
                                        </p:attrNameLst>
                                      </p:cBhvr>
                                      <p:to>
                                        <p:strVal val="visible"/>
                                      </p:to>
                                    </p:set>
                                    <p:animEffect transition="in" filter="dissolve">
                                      <p:cBhvr>
                                        <p:cTn id="83" dur="500"/>
                                        <p:tgtEl>
                                          <p:spTgt spid="456706"/>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456721"/>
                                        </p:tgtEl>
                                        <p:attrNameLst>
                                          <p:attrName>style.visibility</p:attrName>
                                        </p:attrNameLst>
                                      </p:cBhvr>
                                      <p:to>
                                        <p:strVal val="visible"/>
                                      </p:to>
                                    </p:set>
                                    <p:animEffect transition="in" filter="wipe(left)">
                                      <p:cBhvr>
                                        <p:cTn id="87" dur="500"/>
                                        <p:tgtEl>
                                          <p:spTgt spid="456721"/>
                                        </p:tgtEl>
                                      </p:cBhvr>
                                    </p:animEffect>
                                  </p:childTnLst>
                                </p:cTn>
                              </p:par>
                            </p:childTnLst>
                          </p:cTn>
                        </p:par>
                        <p:par>
                          <p:cTn id="88" fill="hold">
                            <p:stCondLst>
                              <p:cond delay="1000"/>
                            </p:stCondLst>
                            <p:childTnLst>
                              <p:par>
                                <p:cTn id="89" presetID="4" presetClass="entr" presetSubtype="32" fill="hold" grpId="0" nodeType="afterEffect">
                                  <p:stCondLst>
                                    <p:cond delay="0"/>
                                  </p:stCondLst>
                                  <p:childTnLst>
                                    <p:set>
                                      <p:cBhvr>
                                        <p:cTn id="90" dur="1" fill="hold">
                                          <p:stCondLst>
                                            <p:cond delay="0"/>
                                          </p:stCondLst>
                                        </p:cTn>
                                        <p:tgtEl>
                                          <p:spTgt spid="456722"/>
                                        </p:tgtEl>
                                        <p:attrNameLst>
                                          <p:attrName>style.visibility</p:attrName>
                                        </p:attrNameLst>
                                      </p:cBhvr>
                                      <p:to>
                                        <p:strVal val="visible"/>
                                      </p:to>
                                    </p:set>
                                    <p:animEffect transition="in" filter="box(out)">
                                      <p:cBhvr>
                                        <p:cTn id="91" dur="500"/>
                                        <p:tgtEl>
                                          <p:spTgt spid="456722"/>
                                        </p:tgtEl>
                                      </p:cBhvr>
                                    </p:animEffect>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grpId="0" nodeType="clickEffect">
                                  <p:stCondLst>
                                    <p:cond delay="0"/>
                                  </p:stCondLst>
                                  <p:childTnLst>
                                    <p:set>
                                      <p:cBhvr>
                                        <p:cTn id="95" dur="1" fill="hold">
                                          <p:stCondLst>
                                            <p:cond delay="0"/>
                                          </p:stCondLst>
                                        </p:cTn>
                                        <p:tgtEl>
                                          <p:spTgt spid="456707"/>
                                        </p:tgtEl>
                                        <p:attrNameLst>
                                          <p:attrName>style.visibility</p:attrName>
                                        </p:attrNameLst>
                                      </p:cBhvr>
                                      <p:to>
                                        <p:strVal val="visible"/>
                                      </p:to>
                                    </p:set>
                                    <p:animEffect transition="in" filter="dissolve">
                                      <p:cBhvr>
                                        <p:cTn id="96" dur="500"/>
                                        <p:tgtEl>
                                          <p:spTgt spid="456707"/>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456720"/>
                                        </p:tgtEl>
                                        <p:attrNameLst>
                                          <p:attrName>style.visibility</p:attrName>
                                        </p:attrNameLst>
                                      </p:cBhvr>
                                      <p:to>
                                        <p:strVal val="visible"/>
                                      </p:to>
                                    </p:set>
                                    <p:animEffect transition="in" filter="wipe(left)">
                                      <p:cBhvr>
                                        <p:cTn id="100" dur="500"/>
                                        <p:tgtEl>
                                          <p:spTgt spid="456720"/>
                                        </p:tgtEl>
                                      </p:cBhvr>
                                    </p:animEffect>
                                  </p:childTnLst>
                                </p:cTn>
                              </p:par>
                            </p:childTnLst>
                          </p:cTn>
                        </p:par>
                        <p:par>
                          <p:cTn id="101" fill="hold">
                            <p:stCondLst>
                              <p:cond delay="1000"/>
                            </p:stCondLst>
                            <p:childTnLst>
                              <p:par>
                                <p:cTn id="102" presetID="22" presetClass="entr" presetSubtype="8" fill="hold" grpId="0" nodeType="afterEffect">
                                  <p:stCondLst>
                                    <p:cond delay="0"/>
                                  </p:stCondLst>
                                  <p:childTnLst>
                                    <p:set>
                                      <p:cBhvr>
                                        <p:cTn id="103" dur="1" fill="hold">
                                          <p:stCondLst>
                                            <p:cond delay="0"/>
                                          </p:stCondLst>
                                        </p:cTn>
                                        <p:tgtEl>
                                          <p:spTgt spid="456731"/>
                                        </p:tgtEl>
                                        <p:attrNameLst>
                                          <p:attrName>style.visibility</p:attrName>
                                        </p:attrNameLst>
                                      </p:cBhvr>
                                      <p:to>
                                        <p:strVal val="visible"/>
                                      </p:to>
                                    </p:set>
                                    <p:animEffect transition="in" filter="wipe(left)">
                                      <p:cBhvr>
                                        <p:cTn id="104" dur="500"/>
                                        <p:tgtEl>
                                          <p:spTgt spid="456731"/>
                                        </p:tgtEl>
                                      </p:cBhvr>
                                    </p:animEffect>
                                  </p:childTnLst>
                                </p:cTn>
                              </p:par>
                            </p:childTnLst>
                          </p:cTn>
                        </p:par>
                        <p:par>
                          <p:cTn id="105" fill="hold">
                            <p:stCondLst>
                              <p:cond delay="1500"/>
                            </p:stCondLst>
                            <p:childTnLst>
                              <p:par>
                                <p:cTn id="106" presetID="4" presetClass="entr" presetSubtype="32" fill="hold" grpId="0" nodeType="afterEffect">
                                  <p:stCondLst>
                                    <p:cond delay="0"/>
                                  </p:stCondLst>
                                  <p:childTnLst>
                                    <p:set>
                                      <p:cBhvr>
                                        <p:cTn id="107" dur="1" fill="hold">
                                          <p:stCondLst>
                                            <p:cond delay="0"/>
                                          </p:stCondLst>
                                        </p:cTn>
                                        <p:tgtEl>
                                          <p:spTgt spid="456719"/>
                                        </p:tgtEl>
                                        <p:attrNameLst>
                                          <p:attrName>style.visibility</p:attrName>
                                        </p:attrNameLst>
                                      </p:cBhvr>
                                      <p:to>
                                        <p:strVal val="visible"/>
                                      </p:to>
                                    </p:set>
                                    <p:animEffect transition="in" filter="box(out)">
                                      <p:cBhvr>
                                        <p:cTn id="108" dur="500"/>
                                        <p:tgtEl>
                                          <p:spTgt spid="456719"/>
                                        </p:tgtEl>
                                      </p:cBhvr>
                                    </p:animEffect>
                                  </p:childTnLst>
                                </p:cTn>
                              </p:par>
                            </p:childTnLst>
                          </p:cTn>
                        </p:par>
                      </p:childTnLst>
                    </p:cTn>
                  </p:par>
                  <p:par>
                    <p:cTn id="109" fill="hold">
                      <p:stCondLst>
                        <p:cond delay="indefinite"/>
                      </p:stCondLst>
                      <p:childTnLst>
                        <p:par>
                          <p:cTn id="110" fill="hold">
                            <p:stCondLst>
                              <p:cond delay="0"/>
                            </p:stCondLst>
                            <p:childTnLst>
                              <p:par>
                                <p:cTn id="111" presetID="16" presetClass="entr" presetSubtype="42" fill="hold" nodeType="clickEffect">
                                  <p:stCondLst>
                                    <p:cond delay="0"/>
                                  </p:stCondLst>
                                  <p:childTnLst>
                                    <p:set>
                                      <p:cBhvr>
                                        <p:cTn id="112" dur="1" fill="hold">
                                          <p:stCondLst>
                                            <p:cond delay="0"/>
                                          </p:stCondLst>
                                        </p:cTn>
                                        <p:tgtEl>
                                          <p:spTgt spid="456735"/>
                                        </p:tgtEl>
                                        <p:attrNameLst>
                                          <p:attrName>style.visibility</p:attrName>
                                        </p:attrNameLst>
                                      </p:cBhvr>
                                      <p:to>
                                        <p:strVal val="visible"/>
                                      </p:to>
                                    </p:set>
                                    <p:animEffect transition="in" filter="barn(outHorizontal)">
                                      <p:cBhvr>
                                        <p:cTn id="113" dur="500"/>
                                        <p:tgtEl>
                                          <p:spTgt spid="456735"/>
                                        </p:tgtEl>
                                      </p:cBhvr>
                                    </p:animEffect>
                                  </p:childTnLst>
                                </p:cTn>
                              </p:par>
                            </p:childTnLst>
                          </p:cTn>
                        </p:par>
                        <p:par>
                          <p:cTn id="114" fill="hold">
                            <p:stCondLst>
                              <p:cond delay="500"/>
                            </p:stCondLst>
                            <p:childTnLst>
                              <p:par>
                                <p:cTn id="115" presetID="22" presetClass="entr" presetSubtype="8" fill="hold" grpId="0" nodeType="afterEffect">
                                  <p:stCondLst>
                                    <p:cond delay="0"/>
                                  </p:stCondLst>
                                  <p:childTnLst>
                                    <p:set>
                                      <p:cBhvr>
                                        <p:cTn id="116" dur="1" fill="hold">
                                          <p:stCondLst>
                                            <p:cond delay="0"/>
                                          </p:stCondLst>
                                        </p:cTn>
                                        <p:tgtEl>
                                          <p:spTgt spid="456718"/>
                                        </p:tgtEl>
                                        <p:attrNameLst>
                                          <p:attrName>style.visibility</p:attrName>
                                        </p:attrNameLst>
                                      </p:cBhvr>
                                      <p:to>
                                        <p:strVal val="visible"/>
                                      </p:to>
                                    </p:set>
                                    <p:animEffect transition="in" filter="wipe(left)">
                                      <p:cBhvr>
                                        <p:cTn id="117" dur="500"/>
                                        <p:tgtEl>
                                          <p:spTgt spid="456718"/>
                                        </p:tgtEl>
                                      </p:cBhvr>
                                    </p:animEffect>
                                  </p:childTnLst>
                                </p:cTn>
                              </p:par>
                            </p:childTnLst>
                          </p:cTn>
                        </p:par>
                        <p:par>
                          <p:cTn id="118" fill="hold">
                            <p:stCondLst>
                              <p:cond delay="1000"/>
                            </p:stCondLst>
                            <p:childTnLst>
                              <p:par>
                                <p:cTn id="119" presetID="22" presetClass="entr" presetSubtype="8" fill="hold" grpId="0" nodeType="afterEffect">
                                  <p:stCondLst>
                                    <p:cond delay="0"/>
                                  </p:stCondLst>
                                  <p:childTnLst>
                                    <p:set>
                                      <p:cBhvr>
                                        <p:cTn id="120" dur="1" fill="hold">
                                          <p:stCondLst>
                                            <p:cond delay="0"/>
                                          </p:stCondLst>
                                        </p:cTn>
                                        <p:tgtEl>
                                          <p:spTgt spid="456736"/>
                                        </p:tgtEl>
                                        <p:attrNameLst>
                                          <p:attrName>style.visibility</p:attrName>
                                        </p:attrNameLst>
                                      </p:cBhvr>
                                      <p:to>
                                        <p:strVal val="visible"/>
                                      </p:to>
                                    </p:set>
                                    <p:animEffect transition="in" filter="wipe(left)">
                                      <p:cBhvr>
                                        <p:cTn id="121" dur="500"/>
                                        <p:tgtEl>
                                          <p:spTgt spid="456736"/>
                                        </p:tgtEl>
                                      </p:cBhvr>
                                    </p:animEffect>
                                  </p:childTnLst>
                                </p:cTn>
                              </p:par>
                            </p:childTnLst>
                          </p:cTn>
                        </p:par>
                        <p:par>
                          <p:cTn id="122" fill="hold">
                            <p:stCondLst>
                              <p:cond delay="1500"/>
                            </p:stCondLst>
                            <p:childTnLst>
                              <p:par>
                                <p:cTn id="123" presetID="4" presetClass="entr" presetSubtype="32" fill="hold" grpId="0" nodeType="afterEffect">
                                  <p:stCondLst>
                                    <p:cond delay="0"/>
                                  </p:stCondLst>
                                  <p:childTnLst>
                                    <p:set>
                                      <p:cBhvr>
                                        <p:cTn id="124" dur="1" fill="hold">
                                          <p:stCondLst>
                                            <p:cond delay="0"/>
                                          </p:stCondLst>
                                        </p:cTn>
                                        <p:tgtEl>
                                          <p:spTgt spid="456717"/>
                                        </p:tgtEl>
                                        <p:attrNameLst>
                                          <p:attrName>style.visibility</p:attrName>
                                        </p:attrNameLst>
                                      </p:cBhvr>
                                      <p:to>
                                        <p:strVal val="visible"/>
                                      </p:to>
                                    </p:set>
                                    <p:animEffect transition="in" filter="box(out)">
                                      <p:cBhvr>
                                        <p:cTn id="125" dur="500"/>
                                        <p:tgtEl>
                                          <p:spTgt spid="456717"/>
                                        </p:tgtEl>
                                      </p:cBhvr>
                                    </p:animEffect>
                                  </p:childTnLst>
                                </p:cTn>
                              </p:par>
                            </p:childTnLst>
                          </p:cTn>
                        </p:par>
                      </p:childTnLst>
                    </p:cTn>
                  </p:par>
                  <p:par>
                    <p:cTn id="126" fill="hold">
                      <p:stCondLst>
                        <p:cond delay="indefinite"/>
                      </p:stCondLst>
                      <p:childTnLst>
                        <p:par>
                          <p:cTn id="127" fill="hold">
                            <p:stCondLst>
                              <p:cond delay="0"/>
                            </p:stCondLst>
                            <p:childTnLst>
                              <p:par>
                                <p:cTn id="128" presetID="16" presetClass="entr" presetSubtype="42" fill="hold" nodeType="clickEffect">
                                  <p:stCondLst>
                                    <p:cond delay="0"/>
                                  </p:stCondLst>
                                  <p:childTnLst>
                                    <p:set>
                                      <p:cBhvr>
                                        <p:cTn id="129" dur="1" fill="hold">
                                          <p:stCondLst>
                                            <p:cond delay="0"/>
                                          </p:stCondLst>
                                        </p:cTn>
                                        <p:tgtEl>
                                          <p:spTgt spid="456737"/>
                                        </p:tgtEl>
                                        <p:attrNameLst>
                                          <p:attrName>style.visibility</p:attrName>
                                        </p:attrNameLst>
                                      </p:cBhvr>
                                      <p:to>
                                        <p:strVal val="visible"/>
                                      </p:to>
                                    </p:set>
                                    <p:animEffect transition="in" filter="barn(outHorizontal)">
                                      <p:cBhvr>
                                        <p:cTn id="130" dur="500"/>
                                        <p:tgtEl>
                                          <p:spTgt spid="456737"/>
                                        </p:tgtEl>
                                      </p:cBhvr>
                                    </p:animEffect>
                                  </p:childTnLst>
                                </p:cTn>
                              </p:par>
                            </p:childTnLst>
                          </p:cTn>
                        </p:par>
                        <p:par>
                          <p:cTn id="131" fill="hold">
                            <p:stCondLst>
                              <p:cond delay="500"/>
                            </p:stCondLst>
                            <p:childTnLst>
                              <p:par>
                                <p:cTn id="132" presetID="22" presetClass="entr" presetSubtype="8" fill="hold" grpId="0" nodeType="afterEffect">
                                  <p:stCondLst>
                                    <p:cond delay="0"/>
                                  </p:stCondLst>
                                  <p:childTnLst>
                                    <p:set>
                                      <p:cBhvr>
                                        <p:cTn id="133" dur="1" fill="hold">
                                          <p:stCondLst>
                                            <p:cond delay="0"/>
                                          </p:stCondLst>
                                        </p:cTn>
                                        <p:tgtEl>
                                          <p:spTgt spid="456716"/>
                                        </p:tgtEl>
                                        <p:attrNameLst>
                                          <p:attrName>style.visibility</p:attrName>
                                        </p:attrNameLst>
                                      </p:cBhvr>
                                      <p:to>
                                        <p:strVal val="visible"/>
                                      </p:to>
                                    </p:set>
                                    <p:animEffect transition="in" filter="wipe(left)">
                                      <p:cBhvr>
                                        <p:cTn id="134" dur="500"/>
                                        <p:tgtEl>
                                          <p:spTgt spid="456716"/>
                                        </p:tgtEl>
                                      </p:cBhvr>
                                    </p:animEffect>
                                  </p:childTnLst>
                                </p:cTn>
                              </p:par>
                            </p:childTnLst>
                          </p:cTn>
                        </p:par>
                        <p:par>
                          <p:cTn id="135" fill="hold">
                            <p:stCondLst>
                              <p:cond delay="1000"/>
                            </p:stCondLst>
                            <p:childTnLst>
                              <p:par>
                                <p:cTn id="136" presetID="22" presetClass="entr" presetSubtype="8" fill="hold" grpId="0" nodeType="afterEffect">
                                  <p:stCondLst>
                                    <p:cond delay="0"/>
                                  </p:stCondLst>
                                  <p:childTnLst>
                                    <p:set>
                                      <p:cBhvr>
                                        <p:cTn id="137" dur="1" fill="hold">
                                          <p:stCondLst>
                                            <p:cond delay="0"/>
                                          </p:stCondLst>
                                        </p:cTn>
                                        <p:tgtEl>
                                          <p:spTgt spid="456738"/>
                                        </p:tgtEl>
                                        <p:attrNameLst>
                                          <p:attrName>style.visibility</p:attrName>
                                        </p:attrNameLst>
                                      </p:cBhvr>
                                      <p:to>
                                        <p:strVal val="visible"/>
                                      </p:to>
                                    </p:set>
                                    <p:animEffect transition="in" filter="wipe(left)">
                                      <p:cBhvr>
                                        <p:cTn id="138" dur="500"/>
                                        <p:tgtEl>
                                          <p:spTgt spid="456738"/>
                                        </p:tgtEl>
                                      </p:cBhvr>
                                    </p:animEffect>
                                  </p:childTnLst>
                                </p:cTn>
                              </p:par>
                            </p:childTnLst>
                          </p:cTn>
                        </p:par>
                        <p:par>
                          <p:cTn id="139" fill="hold">
                            <p:stCondLst>
                              <p:cond delay="1500"/>
                            </p:stCondLst>
                            <p:childTnLst>
                              <p:par>
                                <p:cTn id="140" presetID="4" presetClass="entr" presetSubtype="32" fill="hold" grpId="0" nodeType="afterEffect">
                                  <p:stCondLst>
                                    <p:cond delay="0"/>
                                  </p:stCondLst>
                                  <p:childTnLst>
                                    <p:set>
                                      <p:cBhvr>
                                        <p:cTn id="141" dur="1" fill="hold">
                                          <p:stCondLst>
                                            <p:cond delay="0"/>
                                          </p:stCondLst>
                                        </p:cTn>
                                        <p:tgtEl>
                                          <p:spTgt spid="456715"/>
                                        </p:tgtEl>
                                        <p:attrNameLst>
                                          <p:attrName>style.visibility</p:attrName>
                                        </p:attrNameLst>
                                      </p:cBhvr>
                                      <p:to>
                                        <p:strVal val="visible"/>
                                      </p:to>
                                    </p:set>
                                    <p:animEffect transition="in" filter="box(out)">
                                      <p:cBhvr>
                                        <p:cTn id="142" dur="500"/>
                                        <p:tgtEl>
                                          <p:spTgt spid="456715"/>
                                        </p:tgtEl>
                                      </p:cBhvr>
                                    </p:animEffect>
                                  </p:childTnLst>
                                </p:cTn>
                              </p:par>
                            </p:childTnLst>
                          </p:cTn>
                        </p:par>
                      </p:childTnLst>
                    </p:cTn>
                  </p:par>
                  <p:par>
                    <p:cTn id="143" fill="hold">
                      <p:stCondLst>
                        <p:cond delay="indefinite"/>
                      </p:stCondLst>
                      <p:childTnLst>
                        <p:par>
                          <p:cTn id="144" fill="hold">
                            <p:stCondLst>
                              <p:cond delay="0"/>
                            </p:stCondLst>
                            <p:childTnLst>
                              <p:par>
                                <p:cTn id="145" presetID="15" presetClass="entr" presetSubtype="0" fill="hold" grpId="0" nodeType="clickEffect">
                                  <p:stCondLst>
                                    <p:cond delay="0"/>
                                  </p:stCondLst>
                                  <p:childTnLst>
                                    <p:set>
                                      <p:cBhvr>
                                        <p:cTn id="146" dur="1" fill="hold">
                                          <p:stCondLst>
                                            <p:cond delay="0"/>
                                          </p:stCondLst>
                                        </p:cTn>
                                        <p:tgtEl>
                                          <p:spTgt spid="456732"/>
                                        </p:tgtEl>
                                        <p:attrNameLst>
                                          <p:attrName>style.visibility</p:attrName>
                                        </p:attrNameLst>
                                      </p:cBhvr>
                                      <p:to>
                                        <p:strVal val="visible"/>
                                      </p:to>
                                    </p:set>
                                    <p:anim calcmode="lin" valueType="num">
                                      <p:cBhvr>
                                        <p:cTn id="147" dur="1000" fill="hold"/>
                                        <p:tgtEl>
                                          <p:spTgt spid="456732"/>
                                        </p:tgtEl>
                                        <p:attrNameLst>
                                          <p:attrName>ppt_w</p:attrName>
                                        </p:attrNameLst>
                                      </p:cBhvr>
                                      <p:tavLst>
                                        <p:tav tm="0">
                                          <p:val>
                                            <p:fltVal val="0"/>
                                          </p:val>
                                        </p:tav>
                                        <p:tav tm="100000">
                                          <p:val>
                                            <p:strVal val="#ppt_w"/>
                                          </p:val>
                                        </p:tav>
                                      </p:tavLst>
                                    </p:anim>
                                    <p:anim calcmode="lin" valueType="num">
                                      <p:cBhvr>
                                        <p:cTn id="148" dur="1000" fill="hold"/>
                                        <p:tgtEl>
                                          <p:spTgt spid="456732"/>
                                        </p:tgtEl>
                                        <p:attrNameLst>
                                          <p:attrName>ppt_h</p:attrName>
                                        </p:attrNameLst>
                                      </p:cBhvr>
                                      <p:tavLst>
                                        <p:tav tm="0">
                                          <p:val>
                                            <p:fltVal val="0"/>
                                          </p:val>
                                        </p:tav>
                                        <p:tav tm="100000">
                                          <p:val>
                                            <p:strVal val="#ppt_h"/>
                                          </p:val>
                                        </p:tav>
                                      </p:tavLst>
                                    </p:anim>
                                    <p:anim calcmode="lin" valueType="num">
                                      <p:cBhvr>
                                        <p:cTn id="149" dur="1000" fill="hold"/>
                                        <p:tgtEl>
                                          <p:spTgt spid="456732"/>
                                        </p:tgtEl>
                                        <p:attrNameLst>
                                          <p:attrName>ppt_x</p:attrName>
                                        </p:attrNameLst>
                                      </p:cBhvr>
                                      <p:tavLst>
                                        <p:tav tm="0" fmla="#ppt_x+(cos(-2*pi*(1-$))*-#ppt_x-sin(-2*pi*(1-$))*(1-#ppt_y))*(1-$)">
                                          <p:val>
                                            <p:fltVal val="0"/>
                                          </p:val>
                                        </p:tav>
                                        <p:tav tm="100000">
                                          <p:val>
                                            <p:fltVal val="1"/>
                                          </p:val>
                                        </p:tav>
                                      </p:tavLst>
                                    </p:anim>
                                    <p:anim calcmode="lin" valueType="num">
                                      <p:cBhvr>
                                        <p:cTn id="150" dur="1000" fill="hold"/>
                                        <p:tgtEl>
                                          <p:spTgt spid="456732"/>
                                        </p:tgtEl>
                                        <p:attrNameLst>
                                          <p:attrName>ppt_y</p:attrName>
                                        </p:attrNameLst>
                                      </p:cBhvr>
                                      <p:tavLst>
                                        <p:tav tm="0" fmla="#ppt_y+(sin(-2*pi*(1-$))*-#ppt_x+cos(-2*pi*(1-$))*(1-#ppt_y))*(1-$)">
                                          <p:val>
                                            <p:fltVal val="0"/>
                                          </p:val>
                                        </p:tav>
                                        <p:tav tm="100000">
                                          <p:val>
                                            <p:fltVal val="1"/>
                                          </p:val>
                                        </p:tav>
                                      </p:tavLst>
                                    </p:anim>
                                  </p:childTnLst>
                                </p:cTn>
                              </p:par>
                            </p:childTnLst>
                          </p:cTn>
                        </p:par>
                        <p:par>
                          <p:cTn id="151" fill="hold">
                            <p:stCondLst>
                              <p:cond delay="1000"/>
                            </p:stCondLst>
                            <p:childTnLst>
                              <p:par>
                                <p:cTn id="152" presetID="4" presetClass="entr" presetSubtype="32" fill="hold" grpId="0" nodeType="afterEffect">
                                  <p:stCondLst>
                                    <p:cond delay="0"/>
                                  </p:stCondLst>
                                  <p:childTnLst>
                                    <p:set>
                                      <p:cBhvr>
                                        <p:cTn id="153" dur="1" fill="hold">
                                          <p:stCondLst>
                                            <p:cond delay="0"/>
                                          </p:stCondLst>
                                        </p:cTn>
                                        <p:tgtEl>
                                          <p:spTgt spid="456733"/>
                                        </p:tgtEl>
                                        <p:attrNameLst>
                                          <p:attrName>style.visibility</p:attrName>
                                        </p:attrNameLst>
                                      </p:cBhvr>
                                      <p:to>
                                        <p:strVal val="visible"/>
                                      </p:to>
                                    </p:set>
                                    <p:animEffect transition="in" filter="box(out)">
                                      <p:cBhvr>
                                        <p:cTn id="154" dur="500"/>
                                        <p:tgtEl>
                                          <p:spTgt spid="456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06" grpId="0" animBg="1"/>
      <p:bldP spid="456707" grpId="0" animBg="1"/>
      <p:bldP spid="456708" grpId="0" animBg="1"/>
      <p:bldP spid="456709" grpId="0" animBg="1"/>
      <p:bldP spid="456710" grpId="0" animBg="1"/>
      <p:bldP spid="456711" grpId="0" animBg="1"/>
      <p:bldP spid="456712" grpId="0" animBg="1"/>
      <p:bldP spid="456713" grpId="0" animBg="1"/>
      <p:bldP spid="456714" grpId="0" animBg="1"/>
      <p:bldP spid="456715" grpId="0" autoUpdateAnimBg="0"/>
      <p:bldP spid="456716" grpId="0" animBg="1"/>
      <p:bldP spid="456717" grpId="0" autoUpdateAnimBg="0"/>
      <p:bldP spid="456718" grpId="0" animBg="1"/>
      <p:bldP spid="456719" grpId="0" autoUpdateAnimBg="0"/>
      <p:bldP spid="456720" grpId="0" animBg="1"/>
      <p:bldP spid="456721" grpId="0" animBg="1"/>
      <p:bldP spid="456722" grpId="0" autoUpdateAnimBg="0"/>
      <p:bldP spid="456723" grpId="0" autoUpdateAnimBg="0"/>
      <p:bldP spid="456724" grpId="0" animBg="1"/>
      <p:bldP spid="456725" grpId="0" autoUpdateAnimBg="0"/>
      <p:bldP spid="456726" grpId="0" animBg="1"/>
      <p:bldP spid="456727" grpId="0" animBg="1"/>
      <p:bldP spid="456728" grpId="0" animBg="1"/>
      <p:bldP spid="456729" grpId="0" animBg="1"/>
      <p:bldP spid="456730" grpId="0" animBg="1"/>
      <p:bldP spid="456731" grpId="0" animBg="1"/>
      <p:bldP spid="456732" grpId="0" animBg="1"/>
      <p:bldP spid="456733" grpId="0" autoUpdateAnimBg="0"/>
      <p:bldP spid="456734" grpId="0" autoUpdateAnimBg="0"/>
      <p:bldP spid="456736" grpId="0" animBg="1"/>
      <p:bldP spid="4567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solidFill>
            <a:srgbClr val="FFFF00"/>
          </a:solidFill>
        </p:spPr>
        <p:txBody>
          <a:bodyPr/>
          <a:lstStyle/>
          <a:p>
            <a:r>
              <a:rPr lang="hu-HU" sz="3600" b="1">
                <a:solidFill>
                  <a:srgbClr val="000000"/>
                </a:solidFill>
              </a:rPr>
              <a:t>Az ember fejlődési útja</a:t>
            </a:r>
          </a:p>
        </p:txBody>
      </p:sp>
      <p:pic>
        <p:nvPicPr>
          <p:cNvPr id="195587" name="Picture 3" descr="1"/>
          <p:cNvPicPr>
            <a:picLocks noGrp="1" noChangeAspect="1" noChangeArrowheads="1"/>
          </p:cNvPicPr>
          <p:nvPr>
            <p:ph sz="half" idx="1"/>
          </p:nvPr>
        </p:nvPicPr>
        <p:blipFill>
          <a:blip r:embed="rId2" cstate="print"/>
          <a:srcRect/>
          <a:stretch>
            <a:fillRect/>
          </a:stretch>
        </p:blipFill>
        <p:spPr>
          <a:xfrm>
            <a:off x="468313" y="1557338"/>
            <a:ext cx="4116387" cy="4392612"/>
          </a:xfrm>
          <a:noFill/>
          <a:ln/>
        </p:spPr>
      </p:pic>
      <p:pic>
        <p:nvPicPr>
          <p:cNvPr id="195588" name="Picture 4" descr="2"/>
          <p:cNvPicPr>
            <a:picLocks noGrp="1" noChangeAspect="1" noChangeArrowheads="1"/>
          </p:cNvPicPr>
          <p:nvPr>
            <p:ph sz="half" idx="2"/>
          </p:nvPr>
        </p:nvPicPr>
        <p:blipFill>
          <a:blip r:embed="rId3" cstate="print"/>
          <a:srcRect/>
          <a:stretch>
            <a:fillRect/>
          </a:stretch>
        </p:blipFill>
        <p:spPr>
          <a:xfrm>
            <a:off x="4716463" y="1557338"/>
            <a:ext cx="4000500" cy="4392612"/>
          </a:xfrm>
          <a:noFill/>
          <a:ln/>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3555" name="Rectangle 3"/>
          <p:cNvSpPr>
            <a:spLocks noGrp="1" noChangeArrowheads="1"/>
          </p:cNvSpPr>
          <p:nvPr>
            <p:ph type="title"/>
          </p:nvPr>
        </p:nvSpPr>
        <p:spPr>
          <a:xfrm>
            <a:off x="4929190" y="0"/>
            <a:ext cx="4000496" cy="1143000"/>
          </a:xfrm>
        </p:spPr>
        <p:txBody>
          <a:bodyPr>
            <a:normAutofit fontScale="90000"/>
          </a:bodyPr>
          <a:lstStyle/>
          <a:p>
            <a:r>
              <a:rPr lang="hu-HU" dirty="0">
                <a:solidFill>
                  <a:srgbClr val="C00000"/>
                </a:solidFill>
                <a:effectLst/>
                <a:latin typeface="Arial" pitchFamily="34" charset="0"/>
                <a:cs typeface="Arial" pitchFamily="34" charset="0"/>
              </a:rPr>
              <a:t>Fejlett ember</a:t>
            </a:r>
            <a:br>
              <a:rPr lang="hu-HU" dirty="0">
                <a:solidFill>
                  <a:srgbClr val="C00000"/>
                </a:solidFill>
                <a:effectLst/>
                <a:latin typeface="Arial" pitchFamily="34" charset="0"/>
                <a:cs typeface="Arial" pitchFamily="34" charset="0"/>
              </a:rPr>
            </a:br>
            <a:r>
              <a:rPr lang="hu-HU" dirty="0">
                <a:solidFill>
                  <a:srgbClr val="C00000"/>
                </a:solidFill>
                <a:effectLst/>
                <a:latin typeface="Arial" pitchFamily="34" charset="0"/>
                <a:cs typeface="Arial" pitchFamily="34" charset="0"/>
              </a:rPr>
              <a:t> </a:t>
            </a:r>
            <a:r>
              <a:rPr lang="hu-HU" dirty="0" smtClean="0">
                <a:solidFill>
                  <a:srgbClr val="C00000"/>
                </a:solidFill>
                <a:effectLst/>
                <a:latin typeface="Arial" pitchFamily="34" charset="0"/>
                <a:cs typeface="Arial" pitchFamily="34" charset="0"/>
              </a:rPr>
              <a:t>asztrális </a:t>
            </a:r>
            <a:r>
              <a:rPr lang="hu-HU" dirty="0">
                <a:solidFill>
                  <a:srgbClr val="C00000"/>
                </a:solidFill>
                <a:effectLst/>
                <a:latin typeface="Arial" pitchFamily="34" charset="0"/>
                <a:cs typeface="Arial" pitchFamily="34" charset="0"/>
              </a:rPr>
              <a:t>teste</a:t>
            </a:r>
            <a:endParaRPr lang="en-US" dirty="0">
              <a:solidFill>
                <a:srgbClr val="C00000"/>
              </a:solidFill>
              <a:effectLst/>
              <a:latin typeface="Arial" pitchFamily="34" charset="0"/>
              <a:cs typeface="Arial" pitchFamily="34" charset="0"/>
            </a:endParaRPr>
          </a:p>
        </p:txBody>
      </p:sp>
      <p:sp>
        <p:nvSpPr>
          <p:cNvPr id="5" name="Rectangle 3"/>
          <p:cNvSpPr txBox="1">
            <a:spLocks noChangeArrowheads="1"/>
          </p:cNvSpPr>
          <p:nvPr/>
        </p:nvSpPr>
        <p:spPr>
          <a:xfrm>
            <a:off x="142844" y="0"/>
            <a:ext cx="4000496" cy="1143000"/>
          </a:xfrm>
          <a:prstGeom prst="rect">
            <a:avLst/>
          </a:prstGeom>
        </p:spPr>
        <p:txBody>
          <a:bodyPr vert="horz" anchor="ctr">
            <a:normAutofit fontScale="90000" lnSpcReduction="10000"/>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sz="4100" b="1" i="0" u="none" strike="noStrike" kern="1200" cap="none" spc="0" normalizeH="0" baseline="0" noProof="0" dirty="0" smtClean="0">
                <a:ln w="6350">
                  <a:noFill/>
                </a:ln>
                <a:solidFill>
                  <a:srgbClr val="C00000"/>
                </a:solidFill>
                <a:uLnTx/>
                <a:uFillTx/>
                <a:latin typeface="Arial" pitchFamily="34" charset="0"/>
                <a:ea typeface="+mj-ea"/>
                <a:cs typeface="Arial" pitchFamily="34" charset="0"/>
              </a:rPr>
              <a:t>Fejletlen ember</a:t>
            </a:r>
            <a:br>
              <a:rPr kumimoji="0" lang="hu-HU" sz="4100" b="1" i="0" u="none" strike="noStrike" kern="1200" cap="none" spc="0" normalizeH="0" baseline="0" noProof="0" dirty="0" smtClean="0">
                <a:ln w="6350">
                  <a:noFill/>
                </a:ln>
                <a:solidFill>
                  <a:srgbClr val="C00000"/>
                </a:solidFill>
                <a:uLnTx/>
                <a:uFillTx/>
                <a:latin typeface="Arial" pitchFamily="34" charset="0"/>
                <a:ea typeface="+mj-ea"/>
                <a:cs typeface="Arial" pitchFamily="34" charset="0"/>
              </a:rPr>
            </a:br>
            <a:r>
              <a:rPr kumimoji="0" lang="hu-HU" sz="4100" b="1" i="0" u="none" strike="noStrike" kern="1200" cap="none" spc="0" normalizeH="0" baseline="0" noProof="0" dirty="0" smtClean="0">
                <a:ln w="6350">
                  <a:noFill/>
                </a:ln>
                <a:solidFill>
                  <a:srgbClr val="C00000"/>
                </a:solidFill>
                <a:uLnTx/>
                <a:uFillTx/>
                <a:latin typeface="Arial" pitchFamily="34" charset="0"/>
                <a:ea typeface="+mj-ea"/>
                <a:cs typeface="Arial" pitchFamily="34" charset="0"/>
              </a:rPr>
              <a:t> asztrális teste</a:t>
            </a:r>
            <a:endParaRPr kumimoji="0" lang="en-US" sz="4100" b="1" i="0" u="none" strike="noStrike" kern="1200" cap="none" spc="0" normalizeH="0" baseline="0" noProof="0" dirty="0">
              <a:ln w="6350">
                <a:noFill/>
              </a:ln>
              <a:solidFill>
                <a:srgbClr val="C00000"/>
              </a:solidFill>
              <a:uLnTx/>
              <a:uFillTx/>
              <a:latin typeface="Arial" pitchFamily="34" charset="0"/>
              <a:ea typeface="+mj-ea"/>
              <a:cs typeface="Arial" pitchFamily="34" charset="0"/>
            </a:endParaRPr>
          </a:p>
        </p:txBody>
      </p:sp>
      <p:pic>
        <p:nvPicPr>
          <p:cNvPr id="6" name="Picture 2" descr="AstralBody_JPEG"/>
          <p:cNvPicPr>
            <a:picLocks noChangeAspect="1" noChangeArrowheads="1"/>
          </p:cNvPicPr>
          <p:nvPr/>
        </p:nvPicPr>
        <p:blipFill>
          <a:blip r:embed="rId3" cstate="print"/>
          <a:srcRect/>
          <a:stretch>
            <a:fillRect/>
          </a:stretch>
        </p:blipFill>
        <p:spPr bwMode="auto">
          <a:xfrm>
            <a:off x="5357818" y="1196975"/>
            <a:ext cx="3419475" cy="5661025"/>
          </a:xfrm>
          <a:prstGeom prst="rect">
            <a:avLst/>
          </a:prstGeom>
          <a:noFill/>
        </p:spPr>
      </p:pic>
      <p:pic>
        <p:nvPicPr>
          <p:cNvPr id="7" name="Picture 4" descr="Látható_és-VIII (7)"/>
          <p:cNvPicPr>
            <a:picLocks noChangeAspect="1" noChangeArrowheads="1"/>
          </p:cNvPicPr>
          <p:nvPr/>
        </p:nvPicPr>
        <p:blipFill>
          <a:blip r:embed="rId4" cstate="print"/>
          <a:srcRect/>
          <a:stretch>
            <a:fillRect/>
          </a:stretch>
        </p:blipFill>
        <p:spPr>
          <a:xfrm>
            <a:off x="500034" y="1142984"/>
            <a:ext cx="3714776" cy="5674124"/>
          </a:xfrm>
          <a:prstGeom prst="rect">
            <a:avLst/>
          </a:prstGeom>
          <a:noFill/>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3555" name="Rectangle 3"/>
          <p:cNvSpPr>
            <a:spLocks noGrp="1" noChangeArrowheads="1"/>
          </p:cNvSpPr>
          <p:nvPr>
            <p:ph type="title"/>
          </p:nvPr>
        </p:nvSpPr>
        <p:spPr>
          <a:xfrm>
            <a:off x="4929190" y="0"/>
            <a:ext cx="4000496" cy="1143000"/>
          </a:xfrm>
        </p:spPr>
        <p:txBody>
          <a:bodyPr>
            <a:normAutofit fontScale="90000"/>
          </a:bodyPr>
          <a:lstStyle/>
          <a:p>
            <a:r>
              <a:rPr lang="hu-HU" dirty="0">
                <a:solidFill>
                  <a:srgbClr val="C00000"/>
                </a:solidFill>
                <a:effectLst/>
                <a:latin typeface="Arial" pitchFamily="34" charset="0"/>
                <a:cs typeface="Arial" pitchFamily="34" charset="0"/>
              </a:rPr>
              <a:t>Fejlett ember</a:t>
            </a:r>
            <a:br>
              <a:rPr lang="hu-HU" dirty="0">
                <a:solidFill>
                  <a:srgbClr val="C00000"/>
                </a:solidFill>
                <a:effectLst/>
                <a:latin typeface="Arial" pitchFamily="34" charset="0"/>
                <a:cs typeface="Arial" pitchFamily="34" charset="0"/>
              </a:rPr>
            </a:br>
            <a:r>
              <a:rPr lang="hu-HU" dirty="0">
                <a:solidFill>
                  <a:srgbClr val="C00000"/>
                </a:solidFill>
                <a:effectLst/>
                <a:latin typeface="Arial" pitchFamily="34" charset="0"/>
                <a:cs typeface="Arial" pitchFamily="34" charset="0"/>
              </a:rPr>
              <a:t> </a:t>
            </a:r>
            <a:r>
              <a:rPr lang="hu-HU" dirty="0" smtClean="0">
                <a:solidFill>
                  <a:srgbClr val="C00000"/>
                </a:solidFill>
                <a:effectLst/>
                <a:latin typeface="Arial" pitchFamily="34" charset="0"/>
                <a:cs typeface="Arial" pitchFamily="34" charset="0"/>
              </a:rPr>
              <a:t>mentális </a:t>
            </a:r>
            <a:r>
              <a:rPr lang="hu-HU" dirty="0">
                <a:solidFill>
                  <a:srgbClr val="C00000"/>
                </a:solidFill>
                <a:effectLst/>
                <a:latin typeface="Arial" pitchFamily="34" charset="0"/>
                <a:cs typeface="Arial" pitchFamily="34" charset="0"/>
              </a:rPr>
              <a:t>teste</a:t>
            </a:r>
            <a:endParaRPr lang="en-US" dirty="0">
              <a:solidFill>
                <a:srgbClr val="C00000"/>
              </a:solidFill>
              <a:effectLst/>
              <a:latin typeface="Arial" pitchFamily="34" charset="0"/>
              <a:cs typeface="Arial" pitchFamily="34" charset="0"/>
            </a:endParaRPr>
          </a:p>
        </p:txBody>
      </p:sp>
      <p:sp>
        <p:nvSpPr>
          <p:cNvPr id="5" name="Rectangle 3"/>
          <p:cNvSpPr txBox="1">
            <a:spLocks noChangeArrowheads="1"/>
          </p:cNvSpPr>
          <p:nvPr/>
        </p:nvSpPr>
        <p:spPr>
          <a:xfrm>
            <a:off x="142844" y="0"/>
            <a:ext cx="4000496" cy="1143000"/>
          </a:xfrm>
          <a:prstGeom prst="rect">
            <a:avLst/>
          </a:prstGeom>
        </p:spPr>
        <p:txBody>
          <a:bodyPr vert="horz" anchor="ctr">
            <a:normAutofit fontScale="90000" lnSpcReduction="10000"/>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sz="4100" b="1" i="0" u="none" strike="noStrike" kern="1200" cap="none" spc="0" normalizeH="0" baseline="0" noProof="0" dirty="0" smtClean="0">
                <a:ln w="6350">
                  <a:noFill/>
                </a:ln>
                <a:solidFill>
                  <a:srgbClr val="C00000"/>
                </a:solidFill>
                <a:uLnTx/>
                <a:uFillTx/>
                <a:latin typeface="Arial" pitchFamily="34" charset="0"/>
                <a:ea typeface="+mj-ea"/>
                <a:cs typeface="Arial" pitchFamily="34" charset="0"/>
              </a:rPr>
              <a:t>Fejletlen ember</a:t>
            </a:r>
            <a:br>
              <a:rPr kumimoji="0" lang="hu-HU" sz="4100" b="1" i="0" u="none" strike="noStrike" kern="1200" cap="none" spc="0" normalizeH="0" baseline="0" noProof="0" dirty="0" smtClean="0">
                <a:ln w="6350">
                  <a:noFill/>
                </a:ln>
                <a:solidFill>
                  <a:srgbClr val="C00000"/>
                </a:solidFill>
                <a:uLnTx/>
                <a:uFillTx/>
                <a:latin typeface="Arial" pitchFamily="34" charset="0"/>
                <a:ea typeface="+mj-ea"/>
                <a:cs typeface="Arial" pitchFamily="34" charset="0"/>
              </a:rPr>
            </a:br>
            <a:r>
              <a:rPr kumimoji="0" lang="hu-HU" sz="4100" b="1" i="0" u="none" strike="noStrike" kern="1200" cap="none" spc="0" normalizeH="0" baseline="0" noProof="0" dirty="0" smtClean="0">
                <a:ln w="6350">
                  <a:noFill/>
                </a:ln>
                <a:solidFill>
                  <a:srgbClr val="C00000"/>
                </a:solidFill>
                <a:uLnTx/>
                <a:uFillTx/>
                <a:latin typeface="Arial" pitchFamily="34" charset="0"/>
                <a:ea typeface="+mj-ea"/>
                <a:cs typeface="Arial" pitchFamily="34" charset="0"/>
              </a:rPr>
              <a:t> mentális teste</a:t>
            </a:r>
            <a:endParaRPr kumimoji="0" lang="en-US" sz="4100" b="1" i="0" u="none" strike="noStrike" kern="1200" cap="none" spc="0" normalizeH="0" baseline="0" noProof="0" dirty="0">
              <a:ln w="6350">
                <a:noFill/>
              </a:ln>
              <a:solidFill>
                <a:srgbClr val="C00000"/>
              </a:solidFill>
              <a:uLnTx/>
              <a:uFillTx/>
              <a:latin typeface="Arial" pitchFamily="34" charset="0"/>
              <a:ea typeface="+mj-ea"/>
              <a:cs typeface="Arial" pitchFamily="34" charset="0"/>
            </a:endParaRPr>
          </a:p>
        </p:txBody>
      </p:sp>
      <p:pic>
        <p:nvPicPr>
          <p:cNvPr id="8" name="Picture 6" descr="Látható_és-VIII (6)"/>
          <p:cNvPicPr>
            <a:picLocks noChangeAspect="1" noChangeArrowheads="1"/>
          </p:cNvPicPr>
          <p:nvPr/>
        </p:nvPicPr>
        <p:blipFill>
          <a:blip r:embed="rId3" cstate="print"/>
          <a:srcRect/>
          <a:stretch>
            <a:fillRect/>
          </a:stretch>
        </p:blipFill>
        <p:spPr>
          <a:xfrm>
            <a:off x="428596" y="1285860"/>
            <a:ext cx="3260845" cy="5572140"/>
          </a:xfrm>
          <a:prstGeom prst="rect">
            <a:avLst/>
          </a:prstGeom>
          <a:noFill/>
          <a:ln/>
        </p:spPr>
      </p:pic>
      <p:pic>
        <p:nvPicPr>
          <p:cNvPr id="9" name="Picture 7" descr="Dvlpd_Mental_J"/>
          <p:cNvPicPr>
            <a:picLocks noChangeAspect="1" noChangeArrowheads="1"/>
          </p:cNvPicPr>
          <p:nvPr/>
        </p:nvPicPr>
        <p:blipFill>
          <a:blip r:embed="rId4" cstate="print"/>
          <a:srcRect/>
          <a:stretch>
            <a:fillRect/>
          </a:stretch>
        </p:blipFill>
        <p:spPr>
          <a:xfrm>
            <a:off x="5219700" y="1196975"/>
            <a:ext cx="3160713" cy="5661025"/>
          </a:xfrm>
          <a:prstGeom prst="rect">
            <a:avLst/>
          </a:prstGeom>
          <a:noFill/>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pic>
        <p:nvPicPr>
          <p:cNvPr id="23554" name="Picture 2" descr="Dvlpd_Causal_J"/>
          <p:cNvPicPr>
            <a:picLocks noChangeAspect="1" noChangeArrowheads="1"/>
          </p:cNvPicPr>
          <p:nvPr/>
        </p:nvPicPr>
        <p:blipFill>
          <a:blip r:embed="rId3" cstate="print"/>
          <a:srcRect/>
          <a:stretch>
            <a:fillRect/>
          </a:stretch>
        </p:blipFill>
        <p:spPr bwMode="auto">
          <a:xfrm>
            <a:off x="5000628" y="1206182"/>
            <a:ext cx="3905249" cy="5651818"/>
          </a:xfrm>
          <a:prstGeom prst="rect">
            <a:avLst/>
          </a:prstGeom>
          <a:noFill/>
        </p:spPr>
      </p:pic>
      <p:sp>
        <p:nvSpPr>
          <p:cNvPr id="23555" name="Rectangle 3"/>
          <p:cNvSpPr>
            <a:spLocks noGrp="1" noChangeArrowheads="1"/>
          </p:cNvSpPr>
          <p:nvPr>
            <p:ph type="title"/>
          </p:nvPr>
        </p:nvSpPr>
        <p:spPr>
          <a:xfrm>
            <a:off x="4929190" y="0"/>
            <a:ext cx="4000496" cy="1143000"/>
          </a:xfrm>
        </p:spPr>
        <p:txBody>
          <a:bodyPr>
            <a:normAutofit fontScale="90000"/>
          </a:bodyPr>
          <a:lstStyle/>
          <a:p>
            <a:r>
              <a:rPr lang="hu-HU" dirty="0">
                <a:solidFill>
                  <a:srgbClr val="C00000"/>
                </a:solidFill>
                <a:effectLst/>
                <a:latin typeface="Arial" pitchFamily="34" charset="0"/>
                <a:cs typeface="Arial" pitchFamily="34" charset="0"/>
              </a:rPr>
              <a:t>Fejlett ember</a:t>
            </a:r>
            <a:br>
              <a:rPr lang="hu-HU" dirty="0">
                <a:solidFill>
                  <a:srgbClr val="C00000"/>
                </a:solidFill>
                <a:effectLst/>
                <a:latin typeface="Arial" pitchFamily="34" charset="0"/>
                <a:cs typeface="Arial" pitchFamily="34" charset="0"/>
              </a:rPr>
            </a:br>
            <a:r>
              <a:rPr lang="hu-HU" dirty="0">
                <a:solidFill>
                  <a:srgbClr val="C00000"/>
                </a:solidFill>
                <a:effectLst/>
                <a:latin typeface="Arial" pitchFamily="34" charset="0"/>
                <a:cs typeface="Arial" pitchFamily="34" charset="0"/>
              </a:rPr>
              <a:t> kauzális teste</a:t>
            </a:r>
            <a:endParaRPr lang="en-US" dirty="0">
              <a:solidFill>
                <a:srgbClr val="C00000"/>
              </a:solidFill>
              <a:effectLst/>
              <a:latin typeface="Arial" pitchFamily="34" charset="0"/>
              <a:cs typeface="Arial" pitchFamily="34" charset="0"/>
            </a:endParaRPr>
          </a:p>
        </p:txBody>
      </p:sp>
      <p:pic>
        <p:nvPicPr>
          <p:cNvPr id="215042" name="Picture 2"/>
          <p:cNvPicPr>
            <a:picLocks noChangeAspect="1" noChangeArrowheads="1"/>
          </p:cNvPicPr>
          <p:nvPr/>
        </p:nvPicPr>
        <p:blipFill>
          <a:blip r:embed="rId4" cstate="print"/>
          <a:srcRect/>
          <a:stretch>
            <a:fillRect/>
          </a:stretch>
        </p:blipFill>
        <p:spPr bwMode="auto">
          <a:xfrm>
            <a:off x="857224" y="1232726"/>
            <a:ext cx="3071834" cy="5625274"/>
          </a:xfrm>
          <a:prstGeom prst="rect">
            <a:avLst/>
          </a:prstGeom>
          <a:noFill/>
          <a:ln w="9525">
            <a:noFill/>
            <a:miter lim="800000"/>
            <a:headEnd/>
            <a:tailEnd/>
          </a:ln>
          <a:effectLst/>
        </p:spPr>
      </p:pic>
      <p:sp>
        <p:nvSpPr>
          <p:cNvPr id="5" name="Rectangle 3"/>
          <p:cNvSpPr txBox="1">
            <a:spLocks noChangeArrowheads="1"/>
          </p:cNvSpPr>
          <p:nvPr/>
        </p:nvSpPr>
        <p:spPr>
          <a:xfrm>
            <a:off x="142844" y="0"/>
            <a:ext cx="4000496" cy="1143000"/>
          </a:xfrm>
          <a:prstGeom prst="rect">
            <a:avLst/>
          </a:prstGeom>
        </p:spPr>
        <p:txBody>
          <a:bodyPr vert="horz" anchor="ctr">
            <a:normAutofit fontScale="90000" lnSpcReduction="10000"/>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sz="4100" b="1" i="0" u="none" strike="noStrike" kern="1200" cap="none" spc="0" normalizeH="0" baseline="0" noProof="0" dirty="0" smtClean="0">
                <a:ln w="6350">
                  <a:noFill/>
                </a:ln>
                <a:solidFill>
                  <a:srgbClr val="C00000"/>
                </a:solidFill>
                <a:uLnTx/>
                <a:uFillTx/>
                <a:latin typeface="Arial" pitchFamily="34" charset="0"/>
                <a:ea typeface="+mj-ea"/>
                <a:cs typeface="Arial" pitchFamily="34" charset="0"/>
              </a:rPr>
              <a:t>Fejletlen ember</a:t>
            </a:r>
            <a:br>
              <a:rPr kumimoji="0" lang="hu-HU" sz="4100" b="1" i="0" u="none" strike="noStrike" kern="1200" cap="none" spc="0" normalizeH="0" baseline="0" noProof="0" dirty="0" smtClean="0">
                <a:ln w="6350">
                  <a:noFill/>
                </a:ln>
                <a:solidFill>
                  <a:srgbClr val="C00000"/>
                </a:solidFill>
                <a:uLnTx/>
                <a:uFillTx/>
                <a:latin typeface="Arial" pitchFamily="34" charset="0"/>
                <a:ea typeface="+mj-ea"/>
                <a:cs typeface="Arial" pitchFamily="34" charset="0"/>
              </a:rPr>
            </a:br>
            <a:r>
              <a:rPr kumimoji="0" lang="hu-HU" sz="4100" b="1" i="0" u="none" strike="noStrike" kern="1200" cap="none" spc="0" normalizeH="0" baseline="0" noProof="0" dirty="0" smtClean="0">
                <a:ln w="6350">
                  <a:noFill/>
                </a:ln>
                <a:solidFill>
                  <a:srgbClr val="C00000"/>
                </a:solidFill>
                <a:uLnTx/>
                <a:uFillTx/>
                <a:latin typeface="Arial" pitchFamily="34" charset="0"/>
                <a:ea typeface="+mj-ea"/>
                <a:cs typeface="Arial" pitchFamily="34" charset="0"/>
              </a:rPr>
              <a:t> kauzális teste</a:t>
            </a:r>
            <a:endParaRPr kumimoji="0" lang="en-US" sz="4100" b="1" i="0" u="none" strike="noStrike" kern="1200" cap="none" spc="0" normalizeH="0" baseline="0" noProof="0" dirty="0">
              <a:ln w="6350">
                <a:noFill/>
              </a:ln>
              <a:solidFill>
                <a:srgbClr val="C00000"/>
              </a:solidFill>
              <a:uLnTx/>
              <a:uFillTx/>
              <a:latin typeface="Arial" pitchFamily="34" charset="0"/>
              <a:ea typeface="+mj-ea"/>
              <a:cs typeface="Arial" pitchFamily="34" charset="0"/>
            </a:endParaRPr>
          </a:p>
        </p:txBody>
      </p:sp>
    </p:spTree>
  </p:cSld>
  <p:clrMapOvr>
    <a:masterClrMapping/>
  </p:clrMapOv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Űrpálya">
  <a:themeElements>
    <a:clrScheme name="Űrpálya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Űrpály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Űrpálya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Űrpálya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Űrpálya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Űrpálya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Űrpálya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Űrpálya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Űrpálya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Űrpálya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Űrpálya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egycsúcs">
  <a:themeElements>
    <a:clrScheme name="Áramlás">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Hegycsúcs">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egycsúcs">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dul">
  <a:themeElements>
    <a:clrScheme name="Modu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6.xml><?xml version="1.0" encoding="utf-8"?>
<a:theme xmlns:a="http://schemas.openxmlformats.org/drawingml/2006/main" name="2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Űrpálya">
  <a:themeElements>
    <a:clrScheme name="Űrpálya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Űrpály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Űrpálya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Űrpálya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Űrpálya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Űrpálya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Űrpálya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Űrpálya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Űrpálya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Űrpálya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Űrpálya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Slit</Template>
  <TotalTime>37566</TotalTime>
  <Words>1349</Words>
  <Application>Microsoft Office PowerPoint</Application>
  <PresentationFormat>Diavetítés a képernyőre (4:3 oldalarány)</PresentationFormat>
  <Paragraphs>224</Paragraphs>
  <Slides>26</Slides>
  <Notes>19</Notes>
  <HiddenSlides>0</HiddenSlides>
  <MMClips>0</MMClips>
  <ScaleCrop>false</ScaleCrop>
  <HeadingPairs>
    <vt:vector size="8" baseType="variant">
      <vt:variant>
        <vt:lpstr>Használt betűtípusok</vt:lpstr>
      </vt:variant>
      <vt:variant>
        <vt:i4>11</vt:i4>
      </vt:variant>
      <vt:variant>
        <vt:lpstr>Téma</vt:lpstr>
      </vt:variant>
      <vt:variant>
        <vt:i4>7</vt:i4>
      </vt:variant>
      <vt:variant>
        <vt:lpstr>Beágyazott OLE kiszolgálók</vt:lpstr>
      </vt:variant>
      <vt:variant>
        <vt:i4>2</vt:i4>
      </vt:variant>
      <vt:variant>
        <vt:lpstr>Diacímek</vt:lpstr>
      </vt:variant>
      <vt:variant>
        <vt:i4>26</vt:i4>
      </vt:variant>
    </vt:vector>
  </HeadingPairs>
  <TitlesOfParts>
    <vt:vector size="46" baseType="lpstr">
      <vt:lpstr>Arial</vt:lpstr>
      <vt:lpstr>Arial Black</vt:lpstr>
      <vt:lpstr>Book Antiqua</vt:lpstr>
      <vt:lpstr>Calibri</vt:lpstr>
      <vt:lpstr>Century Gothic</vt:lpstr>
      <vt:lpstr>Corbel</vt:lpstr>
      <vt:lpstr>Lucida Sans</vt:lpstr>
      <vt:lpstr>Times New Roman</vt:lpstr>
      <vt:lpstr>Wingdings</vt:lpstr>
      <vt:lpstr>Wingdings 2</vt:lpstr>
      <vt:lpstr>Wingdings 3</vt:lpstr>
      <vt:lpstr>Űrpálya</vt:lpstr>
      <vt:lpstr>Hegycsúcs</vt:lpstr>
      <vt:lpstr>Office-téma</vt:lpstr>
      <vt:lpstr>1_Office-téma</vt:lpstr>
      <vt:lpstr>Modul</vt:lpstr>
      <vt:lpstr>2_Office-téma</vt:lpstr>
      <vt:lpstr>1_Űrpálya</vt:lpstr>
      <vt:lpstr>Clip</vt:lpstr>
      <vt:lpstr>Klip</vt:lpstr>
      <vt:lpstr>Hogyan működik?</vt:lpstr>
      <vt:lpstr>PowerPoint bemutató</vt:lpstr>
      <vt:lpstr>A   HÁROM   TEREMTŐ   KIÁRADÁS</vt:lpstr>
      <vt:lpstr>A   H É T    B I R O D A L O M</vt:lpstr>
      <vt:lpstr>A Z   E M B E R   F E L É P Í T É S E</vt:lpstr>
      <vt:lpstr>Az ember fejlődési útja</vt:lpstr>
      <vt:lpstr>Fejlett ember  asztrális teste</vt:lpstr>
      <vt:lpstr>Fejlett ember  mentális teste</vt:lpstr>
      <vt:lpstr>Fejlett ember  kauzális teste</vt:lpstr>
      <vt:lpstr>PowerPoint bemutató</vt:lpstr>
      <vt:lpstr>A gondolat két hatása</vt:lpstr>
      <vt:lpstr>A cél három típusa</vt:lpstr>
      <vt:lpstr>A gondolatformák három osztálya</vt:lpstr>
      <vt:lpstr>Méregbegurulás    </vt:lpstr>
      <vt:lpstr>Önző kapzsiság</vt:lpstr>
      <vt:lpstr>Önző ambíció</vt:lpstr>
      <vt:lpstr>Szívből jövő ima és a válasz rá</vt:lpstr>
      <vt:lpstr>Békesség és oltalmazás</vt:lpstr>
      <vt:lpstr>A   T E S T E K   I R Á N Y Í T Á S A</vt:lpstr>
      <vt:lpstr>A   K A R M A   T Ö R V É N Y E</vt:lpstr>
      <vt:lpstr>A halál folyamata</vt:lpstr>
      <vt:lpstr>Az újraszületés folyamata</vt:lpstr>
      <vt:lpstr>A szülő és a karma</vt:lpstr>
      <vt:lpstr>A CSOPORTKARMA</vt:lpstr>
      <vt:lpstr>A KARMA MEGSZÜNTETÉSE</vt:lpstr>
      <vt:lpstr>Szabari János, jszabari@mol.hu, +3630/9254-936      www.teozofia.hu; www.sziddhartha.hu</vt:lpstr>
    </vt:vector>
  </TitlesOfParts>
  <Company>MOL Rt.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LÉTEZÉS EGYETEMES TÖRVÉNYEI</dc:title>
  <dc:creator>Szabari János</dc:creator>
  <cp:lastModifiedBy>Szabari János</cp:lastModifiedBy>
  <cp:revision>46</cp:revision>
  <dcterms:created xsi:type="dcterms:W3CDTF">2005-10-22T14:34:42Z</dcterms:created>
  <dcterms:modified xsi:type="dcterms:W3CDTF">2016-01-18T16:03:03Z</dcterms:modified>
</cp:coreProperties>
</file>