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435" r:id="rId3"/>
    <p:sldId id="436" r:id="rId4"/>
    <p:sldId id="258" r:id="rId5"/>
    <p:sldId id="358" r:id="rId6"/>
    <p:sldId id="367" r:id="rId7"/>
    <p:sldId id="368" r:id="rId8"/>
    <p:sldId id="259" r:id="rId9"/>
    <p:sldId id="260" r:id="rId10"/>
    <p:sldId id="357" r:id="rId11"/>
    <p:sldId id="423" r:id="rId12"/>
    <p:sldId id="261" r:id="rId13"/>
    <p:sldId id="271" r:id="rId14"/>
    <p:sldId id="366" r:id="rId15"/>
    <p:sldId id="424" r:id="rId16"/>
    <p:sldId id="369" r:id="rId17"/>
    <p:sldId id="370" r:id="rId18"/>
    <p:sldId id="371" r:id="rId19"/>
    <p:sldId id="372" r:id="rId20"/>
    <p:sldId id="373" r:id="rId21"/>
    <p:sldId id="278" r:id="rId22"/>
    <p:sldId id="364" r:id="rId23"/>
    <p:sldId id="425" r:id="rId24"/>
    <p:sldId id="365" r:id="rId25"/>
    <p:sldId id="376" r:id="rId26"/>
    <p:sldId id="375" r:id="rId27"/>
    <p:sldId id="279" r:id="rId28"/>
    <p:sldId id="281" r:id="rId29"/>
    <p:sldId id="289" r:id="rId30"/>
    <p:sldId id="288" r:id="rId31"/>
    <p:sldId id="291" r:id="rId32"/>
    <p:sldId id="295" r:id="rId33"/>
    <p:sldId id="381" r:id="rId34"/>
    <p:sldId id="302" r:id="rId35"/>
    <p:sldId id="382" r:id="rId36"/>
    <p:sldId id="383" r:id="rId37"/>
    <p:sldId id="428" r:id="rId38"/>
    <p:sldId id="429" r:id="rId39"/>
    <p:sldId id="431" r:id="rId40"/>
    <p:sldId id="430" r:id="rId41"/>
    <p:sldId id="384" r:id="rId42"/>
    <p:sldId id="385" r:id="rId43"/>
    <p:sldId id="315" r:id="rId44"/>
    <p:sldId id="323" r:id="rId45"/>
    <p:sldId id="408" r:id="rId46"/>
    <p:sldId id="387" r:id="rId47"/>
    <p:sldId id="426" r:id="rId48"/>
    <p:sldId id="405" r:id="rId49"/>
    <p:sldId id="407" r:id="rId50"/>
    <p:sldId id="413" r:id="rId51"/>
    <p:sldId id="415" r:id="rId52"/>
    <p:sldId id="417" r:id="rId53"/>
    <p:sldId id="418" r:id="rId54"/>
    <p:sldId id="416" r:id="rId55"/>
    <p:sldId id="432" r:id="rId56"/>
    <p:sldId id="433" r:id="rId57"/>
    <p:sldId id="343" r:id="rId58"/>
    <p:sldId id="419" r:id="rId59"/>
    <p:sldId id="422" r:id="rId60"/>
    <p:sldId id="427" r:id="rId61"/>
    <p:sldId id="353" r:id="rId62"/>
    <p:sldId id="377" r:id="rId63"/>
    <p:sldId id="379" r:id="rId64"/>
    <p:sldId id="380" r:id="rId6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1F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4613" autoAdjust="0"/>
  </p:normalViewPr>
  <p:slideViewPr>
    <p:cSldViewPr snapToGrid="0">
      <p:cViewPr varScale="1">
        <p:scale>
          <a:sx n="60" d="100"/>
          <a:sy n="60" d="100"/>
        </p:scale>
        <p:origin x="38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14"/>
    </p:cViewPr>
  </p:sorterViewPr>
  <p:notesViewPr>
    <p:cSldViewPr snapToGrid="0">
      <p:cViewPr varScale="1">
        <p:scale>
          <a:sx n="56" d="100"/>
          <a:sy n="56" d="100"/>
        </p:scale>
        <p:origin x="-24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6F9A0-1A4B-424A-A2BD-990A16AC01B7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629DA-AAB9-4062-8CFA-BDEB9B58B9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629DA-AAB9-4062-8CFA-BDEB9B58B92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317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535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94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05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89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01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9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57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06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8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62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552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9F13-7B77-45C3-819B-E61C905B7F2B}" type="datetimeFigureOut">
              <a:rPr lang="hu-HU" smtClean="0"/>
              <a:t>2016.04.20.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75E5-B318-4AAD-88AA-BE6AF319C4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54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27652" y="2332383"/>
            <a:ext cx="10177670" cy="1177580"/>
          </a:xfrm>
        </p:spPr>
        <p:txBody>
          <a:bodyPr>
            <a:normAutofit/>
          </a:bodyPr>
          <a:lstStyle/>
          <a:p>
            <a:r>
              <a:rPr lang="hu-HU" sz="6600" b="1" dirty="0" smtClean="0">
                <a:latin typeface="+mn-lt"/>
              </a:rPr>
              <a:t>A jelképrendszer fejlődése 2.</a:t>
            </a:r>
            <a:endParaRPr lang="hu-HU" sz="66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002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6728" y="322785"/>
            <a:ext cx="1143682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70C0"/>
                </a:solidFill>
              </a:rPr>
              <a:t>Hinduk</a:t>
            </a:r>
          </a:p>
          <a:p>
            <a:r>
              <a:rPr lang="hu-HU" sz="2000" b="1" dirty="0" err="1" smtClean="0"/>
              <a:t>Súryavansháknak</a:t>
            </a:r>
            <a:r>
              <a:rPr lang="hu-HU" sz="2000" b="1" dirty="0" smtClean="0"/>
              <a:t> </a:t>
            </a:r>
            <a:r>
              <a:rPr lang="hu-HU" sz="2000" b="1" dirty="0"/>
              <a:t>és </a:t>
            </a:r>
            <a:r>
              <a:rPr lang="hu-HU" sz="2000" b="1" dirty="0" err="1" smtClean="0"/>
              <a:t>Chandravansháknak</a:t>
            </a:r>
            <a:r>
              <a:rPr lang="hu-HU" sz="2000" b="1" dirty="0"/>
              <a:t>, a Nap és a Hold dinasztiájából </a:t>
            </a:r>
            <a:r>
              <a:rPr lang="hu-HU" sz="2000" b="1" dirty="0" smtClean="0"/>
              <a:t>származóknak gondolják magukat. Szúrja, napisten </a:t>
            </a:r>
          </a:p>
          <a:p>
            <a:endParaRPr lang="hu-HU" sz="2000" b="1" dirty="0" smtClean="0"/>
          </a:p>
          <a:p>
            <a:endParaRPr lang="hu-HU" sz="2400" b="1" dirty="0" smtClean="0">
              <a:solidFill>
                <a:srgbClr val="0070C0"/>
              </a:solidFill>
            </a:endParaRPr>
          </a:p>
          <a:p>
            <a:endParaRPr lang="hu-HU" sz="2400" b="1" dirty="0">
              <a:solidFill>
                <a:srgbClr val="0070C0"/>
              </a:solidFill>
            </a:endParaRPr>
          </a:p>
          <a:p>
            <a:endParaRPr lang="hu-HU" sz="2400" b="1" dirty="0" smtClean="0">
              <a:solidFill>
                <a:srgbClr val="0070C0"/>
              </a:solidFill>
            </a:endParaRPr>
          </a:p>
          <a:p>
            <a:endParaRPr lang="hu-HU" sz="2400" b="1" dirty="0">
              <a:solidFill>
                <a:srgbClr val="0070C0"/>
              </a:solidFill>
            </a:endParaRPr>
          </a:p>
          <a:p>
            <a:endParaRPr lang="hu-HU" sz="2400" b="1" dirty="0" smtClean="0">
              <a:solidFill>
                <a:srgbClr val="0070C0"/>
              </a:solidFill>
            </a:endParaRPr>
          </a:p>
          <a:p>
            <a:endParaRPr lang="hu-HU" sz="2400" b="1" dirty="0">
              <a:solidFill>
                <a:srgbClr val="0070C0"/>
              </a:solidFill>
            </a:endParaRPr>
          </a:p>
          <a:p>
            <a:endParaRPr lang="hu-HU" sz="2400" b="1" dirty="0" smtClean="0">
              <a:solidFill>
                <a:srgbClr val="0070C0"/>
              </a:solidFill>
            </a:endParaRPr>
          </a:p>
          <a:p>
            <a:endParaRPr lang="hu-HU" sz="2400" b="1" dirty="0" smtClean="0">
              <a:solidFill>
                <a:srgbClr val="0070C0"/>
              </a:solidFill>
            </a:endParaRPr>
          </a:p>
          <a:p>
            <a:endParaRPr lang="hu-HU" sz="2800" b="1" dirty="0" smtClean="0">
              <a:solidFill>
                <a:srgbClr val="0070C0"/>
              </a:solidFill>
            </a:endParaRPr>
          </a:p>
          <a:p>
            <a:endParaRPr lang="hu-HU" sz="2800" b="1" dirty="0">
              <a:solidFill>
                <a:srgbClr val="0070C0"/>
              </a:solidFill>
            </a:endParaRPr>
          </a:p>
          <a:p>
            <a:r>
              <a:rPr lang="hu-HU" sz="2800" b="1" dirty="0" err="1" smtClean="0">
                <a:solidFill>
                  <a:srgbClr val="0070C0"/>
                </a:solidFill>
              </a:rPr>
              <a:t>Káldea</a:t>
            </a:r>
            <a:endParaRPr lang="hu-HU" sz="2800" b="1" dirty="0" smtClean="0">
              <a:solidFill>
                <a:srgbClr val="0070C0"/>
              </a:solidFill>
            </a:endParaRPr>
          </a:p>
          <a:p>
            <a:r>
              <a:rPr lang="hu-HU" sz="2000" b="1" dirty="0" smtClean="0"/>
              <a:t>A Holdat különböző </a:t>
            </a:r>
            <a:r>
              <a:rPr lang="hu-HU" sz="2000" b="1" dirty="0"/>
              <a:t>női- és férfineveken </a:t>
            </a:r>
            <a:r>
              <a:rPr lang="hu-HU" sz="2000" b="1" dirty="0" smtClean="0"/>
              <a:t>imádták.</a:t>
            </a:r>
          </a:p>
          <a:p>
            <a:r>
              <a:rPr lang="hu-HU" sz="2000" b="1" dirty="0" smtClean="0"/>
              <a:t>(pl. Sin</a:t>
            </a:r>
            <a:r>
              <a:rPr lang="hu-HU" sz="2000" dirty="0" smtClean="0"/>
              <a:t> </a:t>
            </a:r>
            <a:r>
              <a:rPr lang="hu-HU" sz="2000" b="1" dirty="0"/>
              <a:t>Deus </a:t>
            </a:r>
            <a:r>
              <a:rPr lang="hu-HU" sz="2000" b="1" dirty="0" err="1" smtClean="0"/>
              <a:t>Lunus</a:t>
            </a:r>
            <a:r>
              <a:rPr lang="hu-HU" sz="2000" b="1" dirty="0" smtClean="0"/>
              <a:t>)</a:t>
            </a:r>
            <a:endParaRPr lang="hu-HU" b="1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5" y="1507630"/>
            <a:ext cx="2531276" cy="393973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184200" y="3015830"/>
            <a:ext cx="222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Szúrja, </a:t>
            </a:r>
            <a:r>
              <a:rPr lang="hu-HU" sz="2400" b="1" dirty="0" smtClean="0">
                <a:solidFill>
                  <a:srgbClr val="C00000"/>
                </a:solidFill>
              </a:rPr>
              <a:t>napisten</a:t>
            </a:r>
            <a:endParaRPr lang="hu-HU" sz="2400" dirty="0">
              <a:solidFill>
                <a:srgbClr val="C0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2" t="7538" r="26416"/>
          <a:stretch/>
        </p:blipFill>
        <p:spPr>
          <a:xfrm>
            <a:off x="9037674" y="1722473"/>
            <a:ext cx="1765005" cy="474212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398048" y="3566593"/>
            <a:ext cx="252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C00000"/>
                </a:solidFill>
              </a:rPr>
              <a:t>Nannar</a:t>
            </a:r>
            <a:r>
              <a:rPr lang="hu-HU" sz="2400" b="1" dirty="0" smtClean="0">
                <a:solidFill>
                  <a:srgbClr val="C00000"/>
                </a:solidFill>
              </a:rPr>
              <a:t>, holdisten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89860" y="401413"/>
            <a:ext cx="1145481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Kereszténység</a:t>
            </a:r>
          </a:p>
          <a:p>
            <a:endParaRPr lang="hu-HU" sz="1100" b="1" dirty="0"/>
          </a:p>
          <a:p>
            <a:r>
              <a:rPr lang="hu-HU" sz="2400" b="1" dirty="0">
                <a:solidFill>
                  <a:srgbClr val="00B050"/>
                </a:solidFill>
              </a:rPr>
              <a:t>Protestánsok</a:t>
            </a:r>
          </a:p>
          <a:p>
            <a:r>
              <a:rPr lang="hu-HU" sz="2000" b="1" dirty="0"/>
              <a:t>Átvették Jehova tiszteletét, aki eredetileg Holdisten volt.</a:t>
            </a:r>
          </a:p>
          <a:p>
            <a:endParaRPr lang="hu-HU" sz="1100" b="1" dirty="0"/>
          </a:p>
          <a:p>
            <a:endParaRPr lang="hu-HU" sz="2400" b="1" dirty="0" smtClean="0">
              <a:solidFill>
                <a:srgbClr val="00B050"/>
              </a:solidFill>
            </a:endParaRPr>
          </a:p>
          <a:p>
            <a:r>
              <a:rPr lang="hu-HU" sz="2400" b="1" dirty="0" smtClean="0">
                <a:solidFill>
                  <a:srgbClr val="00B050"/>
                </a:solidFill>
              </a:rPr>
              <a:t>Katolikusok</a:t>
            </a:r>
            <a:endParaRPr lang="hu-HU" sz="2400" b="1" dirty="0">
              <a:solidFill>
                <a:srgbClr val="00B050"/>
              </a:solidFill>
            </a:endParaRPr>
          </a:p>
          <a:p>
            <a:r>
              <a:rPr lang="hu-HU" sz="2000" b="1" dirty="0"/>
              <a:t>Kialakították Mária tiszteletét, </a:t>
            </a:r>
            <a:r>
              <a:rPr lang="hu-HU" sz="2000" b="1" dirty="0" smtClean="0"/>
              <a:t>aki eredetileg </a:t>
            </a:r>
            <a:r>
              <a:rPr lang="hu-HU" sz="2000" b="1" dirty="0"/>
              <a:t>Holdistennő volt.</a:t>
            </a:r>
          </a:p>
          <a:p>
            <a:endParaRPr lang="hu-HU" sz="2000" b="1" dirty="0"/>
          </a:p>
          <a:p>
            <a:r>
              <a:rPr lang="hu-HU" sz="2000" b="1" dirty="0"/>
              <a:t>Mindkét fél elfogadta </a:t>
            </a:r>
            <a:r>
              <a:rPr lang="hu-HU" sz="2000" b="1" dirty="0" smtClean="0"/>
              <a:t>a Nap-Krisztust </a:t>
            </a:r>
            <a:r>
              <a:rPr lang="hu-HU" sz="2000" b="1" dirty="0"/>
              <a:t>és </a:t>
            </a:r>
            <a:r>
              <a:rPr lang="hu-HU" sz="2000" b="1" dirty="0" smtClean="0"/>
              <a:t>a Hold </a:t>
            </a:r>
            <a:r>
              <a:rPr lang="hu-HU" sz="2000" b="1" dirty="0"/>
              <a:t>háromságot.</a:t>
            </a:r>
          </a:p>
        </p:txBody>
      </p:sp>
    </p:spTree>
    <p:extLst>
      <p:ext uri="{BB962C8B-B14F-4D97-AF65-F5344CB8AC3E}">
        <p14:creationId xmlns:p14="http://schemas.microsoft.com/office/powerpoint/2010/main" val="42790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3296" y="426720"/>
            <a:ext cx="11192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A Holddal kapcsolatos fiziológiai jelenségek</a:t>
            </a:r>
          </a:p>
          <a:p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A nők 28 napból álló holdhónapos ciklusa.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A magzat 126 napra, 18 hétnapos hétre mozdul meg.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Az „életképesség periódusának” ideje 210 nap, vagyis 30 hétnapos hét.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A születésig eltelő idő 280 nap (40 hétnapos hét, 28 napból álló 10 holdhónap, kilenc 31 napos naptári hónap).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64189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84790" y="1222744"/>
            <a:ext cx="11231155" cy="2223424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latin typeface="+mn-lt"/>
              </a:rPr>
              <a:t/>
            </a:r>
            <a:br>
              <a:rPr lang="hu-HU" sz="5400" b="1" dirty="0" smtClean="0">
                <a:latin typeface="+mn-lt"/>
              </a:rPr>
            </a:br>
            <a:r>
              <a:rPr lang="hu-HU" sz="5400" b="1" dirty="0" smtClean="0">
                <a:latin typeface="+mn-lt"/>
              </a:rPr>
              <a:t/>
            </a:r>
            <a:br>
              <a:rPr lang="hu-HU" sz="5400" b="1" dirty="0" smtClean="0">
                <a:latin typeface="+mn-lt"/>
              </a:rPr>
            </a:br>
            <a:r>
              <a:rPr lang="hu-HU" sz="5400" b="1" dirty="0" smtClean="0">
                <a:latin typeface="+mn-lt"/>
              </a:rPr>
              <a:t>X</a:t>
            </a:r>
            <a:r>
              <a:rPr lang="hu-HU" sz="5400" b="1" dirty="0">
                <a:latin typeface="+mn-lt"/>
              </a:rPr>
              <a:t>. </a:t>
            </a:r>
            <a:r>
              <a:rPr lang="hu-HU" sz="5400" b="1" dirty="0" smtClean="0">
                <a:latin typeface="+mn-lt"/>
              </a:rPr>
              <a:t>Fa</a:t>
            </a:r>
            <a:r>
              <a:rPr lang="hu-HU" sz="5400" b="1" dirty="0">
                <a:latin typeface="+mn-lt"/>
              </a:rPr>
              <a:t>, </a:t>
            </a:r>
            <a:r>
              <a:rPr lang="hu-HU" sz="5400" b="1" dirty="0" smtClean="0">
                <a:latin typeface="+mn-lt"/>
              </a:rPr>
              <a:t>Kígyó, Krokodil</a:t>
            </a:r>
            <a:r>
              <a:rPr lang="hu-HU" sz="5400" b="1" dirty="0"/>
              <a:t/>
            </a:r>
            <a:br>
              <a:rPr lang="hu-HU" sz="5400" b="1" dirty="0"/>
            </a:b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101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39880" y="131717"/>
            <a:ext cx="110273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A Kígyó</a:t>
            </a:r>
          </a:p>
          <a:p>
            <a:pPr algn="ctr"/>
            <a:endParaRPr lang="hu-HU" sz="1200" b="1" dirty="0"/>
          </a:p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Általános jellemzők</a:t>
            </a:r>
          </a:p>
          <a:p>
            <a:endParaRPr lang="hu-HU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 kígyó </a:t>
            </a:r>
            <a:r>
              <a:rPr lang="hu-HU" sz="2000" b="1" dirty="0" smtClean="0">
                <a:solidFill>
                  <a:srgbClr val="C00000"/>
                </a:solidFill>
              </a:rPr>
              <a:t>rettegés </a:t>
            </a:r>
            <a:r>
              <a:rPr lang="hu-HU" sz="2000" b="1" dirty="0">
                <a:solidFill>
                  <a:srgbClr val="C00000"/>
                </a:solidFill>
              </a:rPr>
              <a:t>vagy </a:t>
            </a:r>
            <a:r>
              <a:rPr lang="hu-HU" sz="2000" b="1" dirty="0" smtClean="0">
                <a:solidFill>
                  <a:srgbClr val="C00000"/>
                </a:solidFill>
              </a:rPr>
              <a:t>imádat </a:t>
            </a:r>
            <a:r>
              <a:rPr lang="hu-HU" sz="2000" b="1" dirty="0"/>
              <a:t>tárgya.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Janus-szerű </a:t>
            </a:r>
            <a:r>
              <a:rPr lang="hu-HU" sz="2000" b="1" dirty="0">
                <a:solidFill>
                  <a:srgbClr val="C00000"/>
                </a:solidFill>
              </a:rPr>
              <a:t>kettős jellem</a:t>
            </a:r>
            <a:r>
              <a:rPr lang="hu-HU" sz="20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A folyamatos </a:t>
            </a:r>
            <a:r>
              <a:rPr lang="hu-HU" sz="2000" b="1" dirty="0" smtClean="0">
                <a:solidFill>
                  <a:srgbClr val="C00000"/>
                </a:solidFill>
              </a:rPr>
              <a:t>megújulást, a halhatatlanságot, a halhatatlan létezést </a:t>
            </a:r>
            <a:r>
              <a:rPr lang="hu-HU" sz="2000" b="1" dirty="0" smtClean="0"/>
              <a:t>jelképezi.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Az egyetemes misztériumokban az </a:t>
            </a:r>
            <a:r>
              <a:rPr lang="hu-HU" sz="2000" b="1" dirty="0">
                <a:solidFill>
                  <a:srgbClr val="C00000"/>
                </a:solidFill>
              </a:rPr>
              <a:t>újraszületés végső </a:t>
            </a:r>
            <a:r>
              <a:rPr lang="hu-HU" sz="2000" b="1" dirty="0" smtClean="0">
                <a:solidFill>
                  <a:srgbClr val="C00000"/>
                </a:solidFill>
              </a:rPr>
              <a:t>fázisát </a:t>
            </a:r>
            <a:r>
              <a:rPr lang="hu-HU" sz="2000" b="1" dirty="0" smtClean="0"/>
              <a:t>szimbolizálja.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Az </a:t>
            </a:r>
            <a:r>
              <a:rPr lang="hu-HU" sz="2000" b="1" dirty="0"/>
              <a:t>Isteni Misztérium mélységéből kiáradó </a:t>
            </a:r>
            <a:r>
              <a:rPr lang="hu-HU" sz="2000" b="1" dirty="0">
                <a:solidFill>
                  <a:srgbClr val="C00000"/>
                </a:solidFill>
              </a:rPr>
              <a:t>első </a:t>
            </a:r>
            <a:r>
              <a:rPr lang="hu-HU" sz="2000" b="1" dirty="0" smtClean="0">
                <a:solidFill>
                  <a:srgbClr val="C00000"/>
                </a:solidFill>
              </a:rPr>
              <a:t>fénysugarat</a:t>
            </a:r>
            <a:r>
              <a:rPr lang="hu-HU" sz="2000" b="1" dirty="0" smtClean="0"/>
              <a:t> jeleníti meg.</a:t>
            </a:r>
            <a:r>
              <a:rPr lang="hu-HU" sz="2000" dirty="0" smtClean="0"/>
              <a:t> </a:t>
            </a:r>
          </a:p>
          <a:p>
            <a:pPr>
              <a:defRPr/>
            </a:pPr>
            <a:endParaRPr lang="hu-HU" sz="1200" b="1" dirty="0"/>
          </a:p>
        </p:txBody>
      </p:sp>
      <p:pic>
        <p:nvPicPr>
          <p:cNvPr id="1026" name="Picture 2" descr="https://upload.wikimedia.org/wikipedia/commons/thumb/8/87/Ouroboros_1.jpg/800px-Ouroboros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/>
          <a:stretch/>
        </p:blipFill>
        <p:spPr bwMode="auto">
          <a:xfrm>
            <a:off x="3707905" y="3267879"/>
            <a:ext cx="4691339" cy="35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856922" y="4635211"/>
            <a:ext cx="1531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solidFill>
                  <a:srgbClr val="C00000"/>
                </a:solidFill>
              </a:rPr>
              <a:t>Uroborosz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7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2391" y="395131"/>
            <a:ext cx="1131658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rgbClr val="0070C0"/>
                </a:solidFill>
              </a:rPr>
              <a:t>A Kígyó szerepe a különböző kultúrákban</a:t>
            </a:r>
          </a:p>
          <a:p>
            <a:pPr>
              <a:defRPr/>
            </a:pPr>
            <a:endParaRPr lang="hu-HU" sz="1100" b="1" dirty="0"/>
          </a:p>
          <a:p>
            <a:pPr>
              <a:defRPr/>
            </a:pPr>
            <a:r>
              <a:rPr lang="hu-HU" sz="2000" b="1" dirty="0">
                <a:solidFill>
                  <a:srgbClr val="FF0000"/>
                </a:solidFill>
              </a:rPr>
              <a:t>Hinduk</a:t>
            </a:r>
          </a:p>
          <a:p>
            <a:pPr>
              <a:defRPr/>
            </a:pPr>
            <a:endParaRPr lang="hu-HU" sz="2000" b="1" dirty="0"/>
          </a:p>
          <a:p>
            <a:pPr>
              <a:defRPr/>
            </a:pPr>
            <a:r>
              <a:rPr lang="hu-HU" sz="2000" b="1" dirty="0"/>
              <a:t>A </a:t>
            </a:r>
            <a:r>
              <a:rPr lang="hu-HU" sz="2000" b="1" dirty="0">
                <a:solidFill>
                  <a:srgbClr val="FF0000"/>
                </a:solidFill>
              </a:rPr>
              <a:t>hindu és a tibeti </a:t>
            </a:r>
            <a:r>
              <a:rPr lang="hu-HU" sz="2000" b="1" dirty="0" err="1">
                <a:solidFill>
                  <a:srgbClr val="FF0000"/>
                </a:solidFill>
              </a:rPr>
              <a:t>adeptusokat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err="1"/>
              <a:t>Nágáknak</a:t>
            </a:r>
            <a:r>
              <a:rPr lang="hu-HU" sz="2000" b="1" dirty="0"/>
              <a:t> (Kígyóknak) nevezték.</a:t>
            </a:r>
          </a:p>
          <a:p>
            <a:pPr>
              <a:defRPr/>
            </a:pPr>
            <a:r>
              <a:rPr lang="hu-HU" sz="2000" b="1" dirty="0"/>
              <a:t>A kígyót a folyamatos </a:t>
            </a:r>
            <a:r>
              <a:rPr lang="hu-HU" sz="2000" b="1" dirty="0">
                <a:solidFill>
                  <a:srgbClr val="FF0000"/>
                </a:solidFill>
              </a:rPr>
              <a:t>megújulás, a halhatatlanság és az idő </a:t>
            </a:r>
            <a:r>
              <a:rPr lang="hu-HU" sz="2000" b="1" dirty="0"/>
              <a:t>jelképének tartották.</a:t>
            </a:r>
          </a:p>
          <a:p>
            <a:r>
              <a:rPr lang="hu-HU" sz="2000" b="1" dirty="0"/>
              <a:t>Indiában létezett a </a:t>
            </a:r>
            <a:r>
              <a:rPr lang="hu-HU" sz="2000" b="1" dirty="0">
                <a:solidFill>
                  <a:srgbClr val="FF0000"/>
                </a:solidFill>
              </a:rPr>
              <a:t>Hét Tűznek nevezett  misztérium.</a:t>
            </a:r>
            <a:endParaRPr lang="hu-HU" sz="2000" dirty="0">
              <a:solidFill>
                <a:srgbClr val="FF0000"/>
              </a:solidFill>
            </a:endParaRPr>
          </a:p>
          <a:p>
            <a:r>
              <a:rPr lang="hu-HU" sz="2000" b="1" dirty="0">
                <a:solidFill>
                  <a:srgbClr val="FF0000"/>
                </a:solidFill>
              </a:rPr>
              <a:t>A Hét Tűzet megjelenítő hét magánhangzót </a:t>
            </a:r>
            <a:r>
              <a:rPr lang="hu-HU" sz="2000" b="1" dirty="0"/>
              <a:t>az ezoterikus buddhisták, Egyiptom, </a:t>
            </a:r>
            <a:r>
              <a:rPr lang="hu-HU" sz="2000" b="1" dirty="0" err="1"/>
              <a:t>Kaldea</a:t>
            </a:r>
            <a:r>
              <a:rPr lang="hu-HU" sz="2000" b="1" dirty="0"/>
              <a:t> és más ország beavatottjai az Örökkévalóság Kígyója hét fejének tetején levő </a:t>
            </a:r>
            <a:r>
              <a:rPr lang="hu-HU" sz="2000" b="1" dirty="0">
                <a:solidFill>
                  <a:srgbClr val="FF0000"/>
                </a:solidFill>
              </a:rPr>
              <a:t>szvasztikával ábrázolják</a:t>
            </a:r>
            <a:r>
              <a:rPr lang="hu-HU" sz="2000" b="1" dirty="0" smtClean="0">
                <a:solidFill>
                  <a:srgbClr val="FF0000"/>
                </a:solidFill>
              </a:rPr>
              <a:t>.</a:t>
            </a:r>
            <a:endParaRPr lang="hu-HU" sz="20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t="-40" r="2191"/>
          <a:stretch/>
        </p:blipFill>
        <p:spPr>
          <a:xfrm>
            <a:off x="5029200" y="3179135"/>
            <a:ext cx="2317898" cy="350539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719237" y="4380614"/>
            <a:ext cx="204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Hétfejű </a:t>
            </a:r>
            <a:r>
              <a:rPr lang="hu-HU" sz="2400" b="1" dirty="0" err="1" smtClean="0">
                <a:solidFill>
                  <a:srgbClr val="C00000"/>
                </a:solidFill>
              </a:rPr>
              <a:t>nága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3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4967" y="532263"/>
            <a:ext cx="1116386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Az ókor sárkányai és kígyói hétfejűek, minden </a:t>
            </a:r>
            <a:r>
              <a:rPr lang="hu-HU" sz="2000" b="1" dirty="0" smtClean="0"/>
              <a:t>fej egy-egy fajt jelképez, </a:t>
            </a:r>
            <a:r>
              <a:rPr lang="hu-HU" sz="2000" b="1" dirty="0"/>
              <a:t>és </a:t>
            </a:r>
            <a:r>
              <a:rPr lang="hu-HU" sz="2000" b="1" dirty="0" smtClean="0"/>
              <a:t>minden </a:t>
            </a:r>
            <a:r>
              <a:rPr lang="hu-HU" sz="2000" b="1" dirty="0"/>
              <a:t>fejen hét </a:t>
            </a:r>
            <a:r>
              <a:rPr lang="hu-HU" sz="2000" b="1" dirty="0" smtClean="0"/>
              <a:t>hajszál (alfaj) található. </a:t>
            </a:r>
          </a:p>
          <a:p>
            <a:pPr marL="355600">
              <a:defRPr/>
            </a:pPr>
            <a:r>
              <a:rPr lang="hu-HU" sz="2000" b="1" dirty="0" smtClean="0"/>
              <a:t>(Pl. </a:t>
            </a:r>
            <a:r>
              <a:rPr lang="hu-HU" sz="2000" b="1" dirty="0" err="1" smtClean="0"/>
              <a:t>Ananta</a:t>
            </a:r>
            <a:r>
              <a:rPr lang="hu-HU" sz="2000" b="1" dirty="0"/>
              <a:t>, az Örökkévalóság Kígyója</a:t>
            </a:r>
            <a:r>
              <a:rPr lang="hu-HU" sz="2000" b="1" dirty="0" smtClean="0"/>
              <a:t>, a </a:t>
            </a:r>
            <a:r>
              <a:rPr lang="hu-HU" sz="2000" b="1" dirty="0" err="1"/>
              <a:t>Vishnut</a:t>
            </a:r>
            <a:r>
              <a:rPr lang="hu-HU" sz="2000" b="1" dirty="0"/>
              <a:t> </a:t>
            </a:r>
            <a:r>
              <a:rPr lang="hu-HU" sz="2000" b="1" dirty="0" err="1"/>
              <a:t>átvívő</a:t>
            </a:r>
            <a:r>
              <a:rPr lang="hu-HU" sz="2000" b="1" dirty="0"/>
              <a:t> kígyó, a hétfejű akkád kígyó</a:t>
            </a:r>
            <a:r>
              <a:rPr lang="hu-HU" sz="2000" b="1" dirty="0" smtClean="0"/>
              <a:t>, amely </a:t>
            </a:r>
            <a:r>
              <a:rPr lang="hu-HU" sz="2000" b="1" dirty="0"/>
              <a:t>a természetben és az emberben levő hét princípiumot jelképezi</a:t>
            </a:r>
            <a:r>
              <a:rPr lang="hu-HU" sz="2000" b="1" dirty="0" smtClean="0"/>
              <a:t>.).</a:t>
            </a:r>
          </a:p>
          <a:p>
            <a:pPr>
              <a:defRPr/>
            </a:pPr>
            <a:endParaRPr lang="hu-HU" sz="1200" b="1" dirty="0"/>
          </a:p>
          <a:p>
            <a:pPr>
              <a:defRPr/>
            </a:pPr>
            <a:r>
              <a:rPr lang="hu-HU" sz="2400" b="1" dirty="0" smtClean="0">
                <a:solidFill>
                  <a:srgbClr val="FF0000"/>
                </a:solidFill>
              </a:rPr>
              <a:t>Egyiptom</a:t>
            </a:r>
          </a:p>
          <a:p>
            <a:pPr>
              <a:defRPr/>
            </a:pPr>
            <a:endParaRPr lang="hu-HU" sz="1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u-HU" sz="2000" b="1" dirty="0"/>
              <a:t>A </a:t>
            </a:r>
            <a:r>
              <a:rPr lang="hu-HU" sz="2000" b="1" dirty="0" err="1" smtClean="0"/>
              <a:t>hermetizmus</a:t>
            </a:r>
            <a:r>
              <a:rPr lang="hu-HU" sz="2000" b="1" dirty="0" smtClean="0"/>
              <a:t> szerint </a:t>
            </a:r>
            <a:r>
              <a:rPr lang="hu-HU" sz="2000" b="1" dirty="0" smtClean="0">
                <a:solidFill>
                  <a:srgbClr val="C00000"/>
                </a:solidFill>
              </a:rPr>
              <a:t>a lélek a </a:t>
            </a:r>
            <a:r>
              <a:rPr lang="hu-HU" sz="2000" b="1" dirty="0">
                <a:solidFill>
                  <a:srgbClr val="C00000"/>
                </a:solidFill>
              </a:rPr>
              <a:t>halál utáni felszállás hét zónája </a:t>
            </a:r>
            <a:r>
              <a:rPr lang="hu-HU" sz="2000" b="1" dirty="0" smtClean="0">
                <a:solidFill>
                  <a:srgbClr val="C00000"/>
                </a:solidFill>
              </a:rPr>
              <a:t>mindegyikében leveti  a lélek </a:t>
            </a:r>
            <a:r>
              <a:rPr lang="hu-HU" sz="2000" b="1" dirty="0" err="1" smtClean="0">
                <a:solidFill>
                  <a:srgbClr val="C00000"/>
                </a:solidFill>
              </a:rPr>
              <a:t>principiumainak</a:t>
            </a:r>
            <a:r>
              <a:rPr lang="hu-HU" sz="2000" b="1" dirty="0" smtClean="0">
                <a:solidFill>
                  <a:srgbClr val="C00000"/>
                </a:solidFill>
              </a:rPr>
              <a:t> egyikét, </a:t>
            </a:r>
            <a:r>
              <a:rPr lang="hu-HU" sz="2000" b="1" dirty="0" smtClean="0"/>
              <a:t>amíg elérkezik </a:t>
            </a:r>
            <a:r>
              <a:rPr lang="hu-HU" sz="2000" b="1" dirty="0">
                <a:solidFill>
                  <a:srgbClr val="C00000"/>
                </a:solidFill>
              </a:rPr>
              <a:t>az Abszolút Bölcsesség </a:t>
            </a:r>
            <a:r>
              <a:rPr lang="hu-HU" sz="2000" b="1" dirty="0" smtClean="0">
                <a:solidFill>
                  <a:srgbClr val="C00000"/>
                </a:solidFill>
              </a:rPr>
              <a:t>Formanélküli </a:t>
            </a:r>
            <a:r>
              <a:rPr lang="hu-HU" sz="2000" b="1" dirty="0">
                <a:solidFill>
                  <a:srgbClr val="C00000"/>
                </a:solidFill>
              </a:rPr>
              <a:t>Kígyójához.</a:t>
            </a:r>
          </a:p>
          <a:p>
            <a:pPr>
              <a:defRPr/>
            </a:pPr>
            <a:r>
              <a:rPr lang="hu-HU" sz="2000" b="1" dirty="0"/>
              <a:t>Ő a </a:t>
            </a:r>
            <a:r>
              <a:rPr lang="hu-HU" sz="2000" b="1" dirty="0" smtClean="0"/>
              <a:t>Hétfejű </a:t>
            </a:r>
            <a:r>
              <a:rPr lang="hu-HU" sz="2000" b="1" dirty="0"/>
              <a:t>Sárkány, amelynek a hét feje a hét </a:t>
            </a:r>
            <a:r>
              <a:rPr lang="hu-HU" sz="2000" b="1" dirty="0" smtClean="0"/>
              <a:t>Logosz. </a:t>
            </a:r>
          </a:p>
          <a:p>
            <a:pPr>
              <a:defRPr/>
            </a:pPr>
            <a:endParaRPr lang="hu-HU" sz="1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u-HU" sz="2400" b="1" dirty="0" smtClean="0">
                <a:solidFill>
                  <a:srgbClr val="FF0000"/>
                </a:solidFill>
              </a:rPr>
              <a:t>Gnosztikusok – keresztények</a:t>
            </a:r>
          </a:p>
          <a:p>
            <a:pPr>
              <a:defRPr/>
            </a:pPr>
            <a:endParaRPr lang="hu-HU" sz="12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err="1" smtClean="0"/>
              <a:t>Epiphanius</a:t>
            </a:r>
            <a:r>
              <a:rPr lang="hu-HU" sz="2000" b="1" dirty="0" smtClean="0"/>
              <a:t> </a:t>
            </a:r>
            <a:r>
              <a:rPr lang="hu-HU" sz="2000" b="1" dirty="0"/>
              <a:t>szerint </a:t>
            </a:r>
            <a:r>
              <a:rPr lang="hu-HU" sz="2000" b="1" dirty="0" smtClean="0"/>
              <a:t>az </a:t>
            </a:r>
            <a:r>
              <a:rPr lang="hu-HU" sz="2000" b="1" dirty="0"/>
              <a:t>anyagi síkon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Kígyó tanította az első embereket a </a:t>
            </a:r>
            <a:r>
              <a:rPr lang="hu-HU" sz="2000" b="1" dirty="0" smtClean="0">
                <a:solidFill>
                  <a:srgbClr val="C00000"/>
                </a:solidFill>
              </a:rPr>
              <a:t>misztériumokra.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Az </a:t>
            </a:r>
            <a:r>
              <a:rPr lang="hu-HU" sz="2000" b="1" dirty="0" err="1">
                <a:solidFill>
                  <a:srgbClr val="C00000"/>
                </a:solidFill>
              </a:rPr>
              <a:t>ophiták</a:t>
            </a:r>
            <a:r>
              <a:rPr lang="hu-HU" sz="2000" b="1" dirty="0">
                <a:solidFill>
                  <a:srgbClr val="C00000"/>
                </a:solidFill>
              </a:rPr>
              <a:t> szerint a Kígyót segítségül kell hívni, </a:t>
            </a:r>
            <a:r>
              <a:rPr lang="hu-HU" sz="2000" b="1" dirty="0"/>
              <a:t>és hálát kell neki adni, mert közölte  Ádámmal, </a:t>
            </a:r>
            <a:endParaRPr lang="hu-HU" sz="2000" b="1" dirty="0" smtClean="0"/>
          </a:p>
          <a:p>
            <a:pPr marL="355600">
              <a:defRPr/>
            </a:pPr>
            <a:r>
              <a:rPr lang="hu-HU" sz="2000" b="1" dirty="0" smtClean="0"/>
              <a:t>hogy </a:t>
            </a:r>
            <a:r>
              <a:rPr lang="hu-HU" sz="2000" b="1" dirty="0"/>
              <a:t>ha eszik a jó és a rossz tudása fájának gyümölcséből, jelentősen fejlődhet</a:t>
            </a:r>
            <a:r>
              <a:rPr lang="hu-HU" sz="2000" b="1" dirty="0" smtClean="0"/>
              <a:t>.</a:t>
            </a:r>
            <a:endParaRPr lang="hu-HU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Kígyó </a:t>
            </a:r>
            <a:r>
              <a:rPr lang="hu-HU" sz="2000" b="1" dirty="0">
                <a:solidFill>
                  <a:srgbClr val="C00000"/>
                </a:solidFill>
              </a:rPr>
              <a:t>a középkorban vált </a:t>
            </a:r>
            <a:r>
              <a:rPr lang="hu-HU" sz="2000" b="1" dirty="0" smtClean="0">
                <a:solidFill>
                  <a:srgbClr val="C00000"/>
                </a:solidFill>
              </a:rPr>
              <a:t>gonosszá </a:t>
            </a:r>
            <a:r>
              <a:rPr lang="hu-HU" sz="2000" b="1" dirty="0"/>
              <a:t>és az Ördög szimbólumává.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 korai keresztények </a:t>
            </a:r>
            <a:r>
              <a:rPr lang="hu-HU" sz="2000" b="1" dirty="0"/>
              <a:t>(Pistis </a:t>
            </a:r>
            <a:r>
              <a:rPr lang="hu-HU" sz="2000" b="1" dirty="0" err="1"/>
              <a:t>Sophia</a:t>
            </a:r>
            <a:r>
              <a:rPr lang="hu-HU" sz="2000" b="1" dirty="0" smtClean="0"/>
              <a:t>) </a:t>
            </a:r>
            <a:r>
              <a:rPr lang="hu-HU" sz="2000" b="1" dirty="0" smtClean="0">
                <a:solidFill>
                  <a:srgbClr val="C00000"/>
                </a:solidFill>
              </a:rPr>
              <a:t>és az </a:t>
            </a:r>
            <a:r>
              <a:rPr lang="hu-HU" sz="2000" b="1" dirty="0" err="1">
                <a:solidFill>
                  <a:srgbClr val="C00000"/>
                </a:solidFill>
              </a:rPr>
              <a:t>ophita</a:t>
            </a:r>
            <a:r>
              <a:rPr lang="hu-HU" sz="2000" b="1" dirty="0">
                <a:solidFill>
                  <a:srgbClr val="C00000"/>
                </a:solidFill>
              </a:rPr>
              <a:t> gnosztikusok </a:t>
            </a:r>
            <a:r>
              <a:rPr lang="hu-HU" sz="2000" b="1" dirty="0" smtClean="0">
                <a:solidFill>
                  <a:srgbClr val="C00000"/>
                </a:solidFill>
              </a:rPr>
              <a:t>kettős Logoszt imádtak</a:t>
            </a:r>
          </a:p>
          <a:p>
            <a:pPr marL="355600"/>
            <a:r>
              <a:rPr lang="hu-HU" sz="2000" b="1" dirty="0" smtClean="0"/>
              <a:t>(Jó </a:t>
            </a:r>
            <a:r>
              <a:rPr lang="hu-HU" sz="2000" b="1" dirty="0"/>
              <a:t>és a Rossz Kígyó, az </a:t>
            </a:r>
            <a:r>
              <a:rPr lang="hu-HU" sz="2000" b="1" dirty="0" err="1" smtClean="0"/>
              <a:t>Agathodaemon</a:t>
            </a:r>
            <a:r>
              <a:rPr lang="hu-HU" sz="2000" b="1" dirty="0" smtClean="0"/>
              <a:t> és </a:t>
            </a:r>
            <a:r>
              <a:rPr lang="hu-HU" sz="2000" b="1" dirty="0"/>
              <a:t>a </a:t>
            </a:r>
            <a:r>
              <a:rPr lang="hu-HU" sz="2000" b="1" dirty="0" err="1" smtClean="0"/>
              <a:t>Kakodaemon</a:t>
            </a:r>
            <a:r>
              <a:rPr lang="hu-HU" sz="2000" b="1" dirty="0" smtClean="0"/>
              <a:t>).</a:t>
            </a:r>
            <a:r>
              <a:rPr lang="hu-HU" sz="2000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30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91319" y="518615"/>
            <a:ext cx="110683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Zsidók - Kabbala</a:t>
            </a:r>
          </a:p>
          <a:p>
            <a:endParaRPr lang="hu-HU" sz="1200" b="1" dirty="0"/>
          </a:p>
          <a:p>
            <a:r>
              <a:rPr lang="hu-HU" sz="2000" b="1" dirty="0" smtClean="0"/>
              <a:t>A valódi </a:t>
            </a:r>
            <a:r>
              <a:rPr lang="hu-HU" sz="2000" b="1" dirty="0"/>
              <a:t>és tökéletes </a:t>
            </a:r>
            <a:r>
              <a:rPr lang="hu-HU" sz="2000" b="1" dirty="0" smtClean="0"/>
              <a:t>Kígyó </a:t>
            </a:r>
            <a:r>
              <a:rPr lang="hu-HU" sz="2000" b="1" dirty="0"/>
              <a:t>a hét betűs Isten, akit </a:t>
            </a:r>
            <a:r>
              <a:rPr lang="hu-HU" sz="2000" b="1" dirty="0" smtClean="0"/>
              <a:t>Jehovának </a:t>
            </a:r>
            <a:r>
              <a:rPr lang="hu-HU" sz="2000" b="1" dirty="0"/>
              <a:t>és Jézusnak tartanak</a:t>
            </a:r>
            <a:r>
              <a:rPr lang="hu-HU" sz="2000" b="1" dirty="0" smtClean="0"/>
              <a:t>.</a:t>
            </a:r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8498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79681" y="217136"/>
            <a:ext cx="771951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Az Élet Fája és a Hetesség</a:t>
            </a:r>
          </a:p>
          <a:p>
            <a:endParaRPr lang="hu-HU" sz="1200" b="1" dirty="0"/>
          </a:p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Az Élet Fája</a:t>
            </a:r>
          </a:p>
          <a:p>
            <a:endParaRPr lang="hu-HU" sz="1200" b="1" dirty="0">
              <a:solidFill>
                <a:srgbClr val="FF0000"/>
              </a:solidFill>
            </a:endParaRPr>
          </a:p>
          <a:p>
            <a:r>
              <a:rPr lang="hu-HU" sz="2400" b="1" dirty="0" smtClean="0">
                <a:solidFill>
                  <a:srgbClr val="FF0000"/>
                </a:solidFill>
              </a:rPr>
              <a:t>Hinduk</a:t>
            </a:r>
          </a:p>
          <a:p>
            <a:endParaRPr lang="hu-HU" sz="12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Az Élet és a Létezés Fáját </a:t>
            </a:r>
            <a:r>
              <a:rPr lang="hu-HU" sz="2000" b="1" dirty="0"/>
              <a:t>(</a:t>
            </a:r>
            <a:r>
              <a:rPr lang="hu-HU" sz="2000" b="1" dirty="0" err="1"/>
              <a:t>Asvattha</a:t>
            </a:r>
            <a:r>
              <a:rPr lang="hu-HU" sz="2000" b="1" dirty="0"/>
              <a:t>) </a:t>
            </a:r>
            <a:r>
              <a:rPr lang="hu-HU" sz="2000" b="1" dirty="0" smtClean="0"/>
              <a:t>a valódi fa alakjához képest </a:t>
            </a:r>
            <a:r>
              <a:rPr lang="hu-HU" sz="2000" b="1" dirty="0" smtClean="0">
                <a:solidFill>
                  <a:srgbClr val="C00000"/>
                </a:solidFill>
              </a:rPr>
              <a:t>fordított helyzetben ábrázolták.</a:t>
            </a:r>
            <a:endParaRPr lang="hu-HU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Gyökerei az Égből </a:t>
            </a:r>
            <a:r>
              <a:rPr lang="hu-HU" sz="2000" b="1" dirty="0"/>
              <a:t>a </a:t>
            </a:r>
            <a:r>
              <a:rPr lang="hu-HU" sz="2000" b="1" dirty="0" smtClean="0"/>
              <a:t>Minden - Létezés </a:t>
            </a:r>
            <a:r>
              <a:rPr lang="hu-HU" sz="2000" b="1" dirty="0"/>
              <a:t>Gyökértelen Gyökeréből </a:t>
            </a:r>
            <a:r>
              <a:rPr lang="hu-HU" sz="2000" b="1" dirty="0">
                <a:solidFill>
                  <a:srgbClr val="C00000"/>
                </a:solidFill>
              </a:rPr>
              <a:t>nőttek </a:t>
            </a:r>
            <a:r>
              <a:rPr lang="hu-HU" sz="2000" b="1" dirty="0" smtClean="0">
                <a:solidFill>
                  <a:srgbClr val="C00000"/>
                </a:solidFill>
              </a:rPr>
              <a:t>ki.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Gyökerei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Legfelsőbb Létezést, </a:t>
            </a:r>
            <a:r>
              <a:rPr lang="hu-HU" sz="2000" b="1" dirty="0" smtClean="0"/>
              <a:t>az </a:t>
            </a:r>
            <a:r>
              <a:rPr lang="hu-HU" sz="2000" b="1" dirty="0"/>
              <a:t>Első Okot, </a:t>
            </a:r>
            <a:r>
              <a:rPr lang="hu-HU" sz="2000" b="1" dirty="0" smtClean="0"/>
              <a:t>a </a:t>
            </a:r>
            <a:r>
              <a:rPr lang="hu-HU" sz="2000" b="1" dirty="0"/>
              <a:t>Logoszt </a:t>
            </a:r>
            <a:r>
              <a:rPr lang="hu-HU" sz="2000" b="1" dirty="0" smtClean="0">
                <a:solidFill>
                  <a:srgbClr val="C00000"/>
                </a:solidFill>
              </a:rPr>
              <a:t>jelképezik.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Az ezen túl lépő ember nem tér vissza </a:t>
            </a:r>
            <a:r>
              <a:rPr lang="hu-HU" sz="2000" b="1" dirty="0" err="1"/>
              <a:t>Brahmá</a:t>
            </a:r>
            <a:r>
              <a:rPr lang="hu-HU" sz="2000" b="1" dirty="0"/>
              <a:t> e </a:t>
            </a:r>
            <a:r>
              <a:rPr lang="hu-HU" sz="2000" b="1" dirty="0" smtClean="0"/>
              <a:t>korszakában,</a:t>
            </a:r>
          </a:p>
          <a:p>
            <a:pPr marL="355600">
              <a:defRPr/>
            </a:pPr>
            <a:r>
              <a:rPr lang="hu-HU" sz="2000" b="1" dirty="0" smtClean="0"/>
              <a:t>és egyesül </a:t>
            </a:r>
            <a:r>
              <a:rPr lang="hu-HU" sz="2000" b="1" dirty="0" err="1" smtClean="0"/>
              <a:t>Krishnával</a:t>
            </a:r>
            <a:r>
              <a:rPr lang="hu-HU" sz="2000" b="1" dirty="0" smtClean="0"/>
              <a:t>.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Az Élet Fájának </a:t>
            </a:r>
            <a:r>
              <a:rPr lang="hu-HU" sz="2000" b="1" dirty="0" smtClean="0">
                <a:solidFill>
                  <a:srgbClr val="C00000"/>
                </a:solidFill>
              </a:rPr>
              <a:t>Törzse </a:t>
            </a:r>
            <a:r>
              <a:rPr lang="hu-HU" sz="2000" b="1" dirty="0">
                <a:solidFill>
                  <a:srgbClr val="C00000"/>
                </a:solidFill>
              </a:rPr>
              <a:t>a </a:t>
            </a:r>
            <a:r>
              <a:rPr lang="hu-HU" sz="2000" b="1" dirty="0" err="1">
                <a:solidFill>
                  <a:srgbClr val="C00000"/>
                </a:solidFill>
              </a:rPr>
              <a:t>Pleroma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síkjait </a:t>
            </a:r>
            <a:r>
              <a:rPr lang="hu-HU" sz="2000" b="1" dirty="0">
                <a:solidFill>
                  <a:srgbClr val="C00000"/>
                </a:solidFill>
              </a:rPr>
              <a:t>keresztezve </a:t>
            </a:r>
            <a:r>
              <a:rPr lang="hu-HU" sz="2000" b="1" dirty="0" smtClean="0">
                <a:solidFill>
                  <a:srgbClr val="C00000"/>
                </a:solidFill>
              </a:rPr>
              <a:t>fejlődött ki.</a:t>
            </a:r>
            <a:endParaRPr lang="hu-HU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Oldalágai először az alig elkülönült anyag síkját érintették, majd elérték a többi, végül a földi síkot.</a:t>
            </a:r>
            <a:r>
              <a:rPr lang="hu-H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A gyökerek </a:t>
            </a:r>
            <a:r>
              <a:rPr lang="hu-HU" sz="2000" b="1" dirty="0" smtClean="0">
                <a:solidFill>
                  <a:srgbClr val="C00000"/>
                </a:solidFill>
              </a:rPr>
              <a:t>ágai </a:t>
            </a:r>
            <a:r>
              <a:rPr lang="hu-HU" sz="2000" b="1" dirty="0">
                <a:solidFill>
                  <a:srgbClr val="C00000"/>
                </a:solidFill>
              </a:rPr>
              <a:t>a </a:t>
            </a:r>
            <a:r>
              <a:rPr lang="hu-HU" sz="2000" b="1" dirty="0" err="1"/>
              <a:t>Hiranyagarbha</a:t>
            </a:r>
            <a:r>
              <a:rPr lang="hu-HU" sz="2000" dirty="0"/>
              <a:t> </a:t>
            </a:r>
            <a:r>
              <a:rPr lang="hu-HU" sz="2000" b="1" dirty="0"/>
              <a:t>(</a:t>
            </a:r>
            <a:r>
              <a:rPr lang="hu-HU" sz="2000" b="1" dirty="0" err="1"/>
              <a:t>Brahmá</a:t>
            </a:r>
            <a:r>
              <a:rPr lang="hu-HU" sz="2000" b="1" dirty="0"/>
              <a:t> vagy </a:t>
            </a:r>
            <a:r>
              <a:rPr lang="hu-HU" sz="2000" b="1" dirty="0" smtClean="0"/>
              <a:t>Brahman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a </a:t>
            </a:r>
            <a:r>
              <a:rPr lang="hu-HU" sz="2000" b="1" dirty="0"/>
              <a:t>legfelsőbb megnyilvánulásában) </a:t>
            </a:r>
            <a:r>
              <a:rPr lang="hu-HU" sz="2000" b="1" dirty="0" smtClean="0"/>
              <a:t> a </a:t>
            </a:r>
            <a:r>
              <a:rPr lang="hu-HU" sz="2000" b="1" dirty="0"/>
              <a:t>legfőbb </a:t>
            </a:r>
            <a:r>
              <a:rPr lang="hu-HU" sz="2000" b="1" dirty="0" err="1" smtClean="0">
                <a:solidFill>
                  <a:srgbClr val="C00000"/>
                </a:solidFill>
              </a:rPr>
              <a:t>Dhyán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Chohanok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marL="355600">
              <a:defRPr/>
            </a:pPr>
            <a:r>
              <a:rPr lang="hu-HU" sz="2000" b="1" dirty="0" smtClean="0"/>
              <a:t>vagy </a:t>
            </a:r>
            <a:r>
              <a:rPr lang="hu-HU" sz="2000" b="1" dirty="0"/>
              <a:t>Dévák.</a:t>
            </a:r>
            <a:r>
              <a:rPr lang="hu-H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rgbClr val="C00000"/>
                </a:solidFill>
              </a:rPr>
              <a:t>Levelei a Védák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  <a:endParaRPr lang="hu-HU" sz="12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3680" r="7312" b="4401"/>
          <a:stretch/>
        </p:blipFill>
        <p:spPr>
          <a:xfrm>
            <a:off x="8616937" y="1225803"/>
            <a:ext cx="3354081" cy="295313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836777" y="428492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Életfa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8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4966" y="532263"/>
            <a:ext cx="60021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A Hetesség</a:t>
            </a:r>
          </a:p>
          <a:p>
            <a:endParaRPr lang="hu-HU" b="1" dirty="0"/>
          </a:p>
          <a:p>
            <a:r>
              <a:rPr lang="hu-HU" sz="2000" b="1" dirty="0" smtClean="0"/>
              <a:t>A </a:t>
            </a:r>
            <a:r>
              <a:rPr lang="hu-HU" sz="2000" b="1" dirty="0" err="1" smtClean="0"/>
              <a:t>neoplatonisták</a:t>
            </a:r>
            <a:r>
              <a:rPr lang="hu-HU" sz="2000" b="1" dirty="0" smtClean="0"/>
              <a:t> szerint a </a:t>
            </a:r>
            <a:r>
              <a:rPr lang="hu-HU" sz="2000" b="1" dirty="0" err="1" smtClean="0"/>
              <a:t>káldeussá</a:t>
            </a:r>
            <a:r>
              <a:rPr lang="hu-HU" sz="2000" b="1" dirty="0" smtClean="0"/>
              <a:t> </a:t>
            </a:r>
            <a:r>
              <a:rPr lang="hu-HU" sz="2000" b="1" dirty="0"/>
              <a:t>vagy mágussá váláshoz az embernek </a:t>
            </a:r>
            <a:r>
              <a:rPr lang="hu-HU" sz="2000" b="1" dirty="0">
                <a:solidFill>
                  <a:srgbClr val="C00000"/>
                </a:solidFill>
              </a:rPr>
              <a:t>el kell sajátítania a világ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Hét </a:t>
            </a:r>
            <a:r>
              <a:rPr lang="hu-HU" sz="2000" b="1" dirty="0">
                <a:solidFill>
                  <a:srgbClr val="C00000"/>
                </a:solidFill>
              </a:rPr>
              <a:t>Rektorának időszakaival kapcsolatos tudományt.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r>
              <a:rPr lang="hu-HU" sz="2000" b="1" dirty="0" smtClean="0"/>
              <a:t>Az asszírok </a:t>
            </a:r>
            <a:r>
              <a:rPr lang="hu-HU" sz="2000" b="1" dirty="0" smtClean="0">
                <a:solidFill>
                  <a:srgbClr val="C00000"/>
                </a:solidFill>
              </a:rPr>
              <a:t>megőrizték </a:t>
            </a:r>
            <a:r>
              <a:rPr lang="hu-HU" sz="2000" b="1" dirty="0">
                <a:solidFill>
                  <a:srgbClr val="C00000"/>
                </a:solidFill>
              </a:rPr>
              <a:t>a Világ Hét Uralkodójának </a:t>
            </a:r>
            <a:r>
              <a:rPr lang="hu-HU" sz="2000" b="1" dirty="0" smtClean="0">
                <a:solidFill>
                  <a:srgbClr val="C00000"/>
                </a:solidFill>
              </a:rPr>
              <a:t>kozmikus ciklusáról és időszakairól </a:t>
            </a:r>
            <a:r>
              <a:rPr lang="hu-HU" sz="2000" b="1" dirty="0" smtClean="0"/>
              <a:t>szóló tudást.</a:t>
            </a:r>
          </a:p>
          <a:p>
            <a:endParaRPr lang="hu-HU" sz="1200" b="1" dirty="0"/>
          </a:p>
          <a:p>
            <a:pPr>
              <a:defRPr/>
            </a:pPr>
            <a:r>
              <a:rPr lang="hu-HU" sz="2000" b="1" dirty="0">
                <a:solidFill>
                  <a:srgbClr val="C00000"/>
                </a:solidFill>
              </a:rPr>
              <a:t>A hetes szám </a:t>
            </a:r>
            <a:r>
              <a:rPr lang="hu-HU" sz="2000" b="1" dirty="0"/>
              <a:t>az egész föld ünnepnapja, </a:t>
            </a:r>
            <a:endParaRPr lang="hu-HU" sz="2000" b="1" dirty="0" smtClean="0"/>
          </a:p>
          <a:p>
            <a:pPr>
              <a:defRPr/>
            </a:pP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világ születésnapja.</a:t>
            </a:r>
          </a:p>
          <a:p>
            <a:r>
              <a:rPr lang="hu-HU" sz="2000" b="1" dirty="0">
                <a:solidFill>
                  <a:srgbClr val="C00000"/>
                </a:solidFill>
              </a:rPr>
              <a:t>A hétfejű Sárkány - Logoszt </a:t>
            </a:r>
            <a:r>
              <a:rPr lang="hu-HU" sz="2000" b="1" dirty="0" smtClean="0">
                <a:solidFill>
                  <a:srgbClr val="C00000"/>
                </a:solidFill>
              </a:rPr>
              <a:t>négy </a:t>
            </a:r>
            <a:r>
              <a:rPr lang="hu-HU" sz="2000" b="1" dirty="0">
                <a:solidFill>
                  <a:srgbClr val="C00000"/>
                </a:solidFill>
              </a:rPr>
              <a:t>hetes csoportra </a:t>
            </a:r>
            <a:r>
              <a:rPr lang="hu-HU" sz="2000" b="1" dirty="0" smtClean="0"/>
              <a:t>(huszonnyolc részre) osztották.</a:t>
            </a:r>
            <a:endParaRPr lang="hu-HU" sz="2000" b="1" dirty="0"/>
          </a:p>
          <a:p>
            <a:r>
              <a:rPr lang="hu-HU" sz="2000" b="1" dirty="0" smtClean="0">
                <a:solidFill>
                  <a:srgbClr val="C00000"/>
                </a:solidFill>
              </a:rPr>
              <a:t>A Földön </a:t>
            </a:r>
            <a:r>
              <a:rPr lang="hu-HU" sz="2000" b="1" dirty="0">
                <a:solidFill>
                  <a:srgbClr val="C00000"/>
                </a:solidFill>
              </a:rPr>
              <a:t>megszerezhető tudásnak </a:t>
            </a:r>
            <a:r>
              <a:rPr lang="hu-HU" sz="2000" b="1" dirty="0" smtClean="0">
                <a:solidFill>
                  <a:srgbClr val="C00000"/>
                </a:solidFill>
              </a:rPr>
              <a:t>huszonnyolc </a:t>
            </a:r>
            <a:r>
              <a:rPr lang="hu-HU" sz="2000" b="1" dirty="0" smtClean="0"/>
              <a:t>(Amelyet </a:t>
            </a:r>
            <a:r>
              <a:rPr lang="hu-HU" sz="2000" b="1" dirty="0"/>
              <a:t>a nagy </a:t>
            </a:r>
            <a:r>
              <a:rPr lang="hu-HU" sz="2000" b="1" dirty="0" smtClean="0"/>
              <a:t>Gyökér - Sárkány jelképez.) </a:t>
            </a:r>
            <a:r>
              <a:rPr lang="hu-HU" sz="2000" b="1" dirty="0">
                <a:solidFill>
                  <a:srgbClr val="C00000"/>
                </a:solidFill>
              </a:rPr>
              <a:t>a száma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7"/>
          <a:stretch/>
        </p:blipFill>
        <p:spPr>
          <a:xfrm>
            <a:off x="6769892" y="0"/>
            <a:ext cx="5422108" cy="435934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348578" y="4430392"/>
            <a:ext cx="2264735" cy="47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Hétfejű sárkány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3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3526" y="318976"/>
            <a:ext cx="11025963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Tartalom</a:t>
            </a:r>
          </a:p>
          <a:p>
            <a:endParaRPr lang="hu-HU" sz="2800" b="1" dirty="0" smtClean="0"/>
          </a:p>
          <a:p>
            <a:r>
              <a:rPr lang="hu-HU" sz="2800" b="1" dirty="0" smtClean="0"/>
              <a:t>IX</a:t>
            </a:r>
            <a:r>
              <a:rPr lang="hu-HU" sz="2800" b="1" dirty="0"/>
              <a:t>. A Hold, Deus </a:t>
            </a:r>
            <a:r>
              <a:rPr lang="hu-HU" sz="2800" b="1" dirty="0" err="1"/>
              <a:t>Lunus</a:t>
            </a:r>
            <a:r>
              <a:rPr lang="hu-HU" sz="2800" b="1" dirty="0"/>
              <a:t>, </a:t>
            </a:r>
            <a:r>
              <a:rPr lang="hu-HU" sz="2800" b="1" dirty="0" err="1" smtClean="0"/>
              <a:t>Phoebe</a:t>
            </a:r>
            <a:endParaRPr lang="hu-HU" sz="2800" b="1" dirty="0" smtClean="0"/>
          </a:p>
          <a:p>
            <a:pPr marL="361950"/>
            <a:r>
              <a:rPr lang="hu-HU" sz="2000" b="1" dirty="0"/>
              <a:t>Holdistenek és </a:t>
            </a:r>
            <a:r>
              <a:rPr lang="hu-HU" sz="2000" b="1" dirty="0" smtClean="0"/>
              <a:t>Holdistennők</a:t>
            </a:r>
          </a:p>
          <a:p>
            <a:pPr marL="361950"/>
            <a:r>
              <a:rPr lang="hu-HU" sz="2000" b="1" dirty="0"/>
              <a:t>A Holdistenség általános </a:t>
            </a:r>
            <a:r>
              <a:rPr lang="hu-HU" sz="2000" b="1" dirty="0" smtClean="0"/>
              <a:t>jellemzői</a:t>
            </a:r>
          </a:p>
          <a:p>
            <a:pPr marL="361950"/>
            <a:r>
              <a:rPr lang="hu-HU" sz="2000" b="1" dirty="0"/>
              <a:t>A Holdistennők szerepe a különböző </a:t>
            </a:r>
            <a:r>
              <a:rPr lang="hu-HU" sz="2000" b="1" dirty="0" smtClean="0"/>
              <a:t>kultúrákban</a:t>
            </a:r>
          </a:p>
          <a:p>
            <a:pPr marL="361950"/>
            <a:r>
              <a:rPr lang="hu-HU" sz="2000" b="1" dirty="0" smtClean="0"/>
              <a:t>A Holddal kapcsolatos fiziológiai jelenségek</a:t>
            </a:r>
          </a:p>
          <a:p>
            <a:pPr marL="361950"/>
            <a:endParaRPr lang="hu-HU" sz="2000" b="1" dirty="0" smtClean="0"/>
          </a:p>
          <a:p>
            <a:pPr indent="7938"/>
            <a:r>
              <a:rPr lang="hu-HU" sz="2800" b="1" dirty="0" smtClean="0"/>
              <a:t>X. Fa, Kígyó, Krokodil</a:t>
            </a:r>
          </a:p>
          <a:p>
            <a:pPr marL="354013" indent="7938"/>
            <a:r>
              <a:rPr lang="hu-HU" sz="2000" b="1" dirty="0" smtClean="0"/>
              <a:t>A Kígyó</a:t>
            </a:r>
          </a:p>
          <a:p>
            <a:pPr marL="354013" indent="7938"/>
            <a:r>
              <a:rPr lang="hu-HU" sz="2000" b="1" dirty="0" smtClean="0"/>
              <a:t>Az Élet Fája és a Hetesség</a:t>
            </a:r>
          </a:p>
          <a:p>
            <a:pPr marL="354013" indent="7938"/>
            <a:r>
              <a:rPr lang="hu-HU" sz="2000" b="1" dirty="0" smtClean="0"/>
              <a:t>A Krokodil</a:t>
            </a:r>
          </a:p>
          <a:p>
            <a:pPr marL="354013" indent="7938"/>
            <a:endParaRPr lang="hu-HU" sz="2000" b="1" dirty="0" smtClean="0"/>
          </a:p>
          <a:p>
            <a:pPr indent="7938"/>
            <a:r>
              <a:rPr lang="hu-HU" sz="2800" b="1" dirty="0" smtClean="0"/>
              <a:t>XI. </a:t>
            </a:r>
            <a:r>
              <a:rPr lang="hu-HU" sz="2800" b="1" dirty="0" err="1" smtClean="0"/>
              <a:t>Demon</a:t>
            </a:r>
            <a:r>
              <a:rPr lang="hu-HU" sz="2800" b="1" dirty="0" smtClean="0"/>
              <a:t> est deus </a:t>
            </a:r>
            <a:r>
              <a:rPr lang="hu-HU" sz="2800" b="1" dirty="0" err="1" smtClean="0"/>
              <a:t>inversus</a:t>
            </a:r>
            <a:endParaRPr lang="hu-HU" sz="2800" b="1" dirty="0" smtClean="0"/>
          </a:p>
          <a:p>
            <a:pPr marL="354013" indent="7938"/>
            <a:r>
              <a:rPr lang="hu-HU" sz="2000" b="1" dirty="0" smtClean="0"/>
              <a:t>Általános jellemzők</a:t>
            </a:r>
          </a:p>
          <a:p>
            <a:pPr marL="354013" indent="7938"/>
            <a:r>
              <a:rPr lang="hu-HU" sz="2000" b="1" dirty="0" smtClean="0"/>
              <a:t>A „démonok” jellemzői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3825605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0377" y="532263"/>
            <a:ext cx="11054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A Krokodil</a:t>
            </a:r>
          </a:p>
          <a:p>
            <a:endParaRPr lang="hu-HU" sz="1200" b="1" dirty="0">
              <a:solidFill>
                <a:srgbClr val="0070C0"/>
              </a:solidFill>
            </a:endParaRPr>
          </a:p>
          <a:p>
            <a:pPr fontAlgn="t"/>
            <a:r>
              <a:rPr lang="hu-HU" sz="2000" b="1" dirty="0" smtClean="0"/>
              <a:t>Ő az </a:t>
            </a:r>
            <a:r>
              <a:rPr lang="hu-HU" sz="2000" b="1" dirty="0"/>
              <a:t>egyiptomi </a:t>
            </a:r>
            <a:r>
              <a:rPr lang="hu-HU" sz="2000" b="1" dirty="0" smtClean="0"/>
              <a:t>sárkány, amely:</a:t>
            </a:r>
          </a:p>
          <a:p>
            <a:pPr fontAlgn="t"/>
            <a:endParaRPr lang="hu-HU" sz="1200" b="1" dirty="0" smtClean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Menny, a Föld</a:t>
            </a:r>
            <a:r>
              <a:rPr lang="hu-HU" sz="2000" b="1" dirty="0" smtClean="0"/>
              <a:t>, a </a:t>
            </a:r>
            <a:r>
              <a:rPr lang="hu-HU" sz="2000" b="1" dirty="0"/>
              <a:t>Nap és a Hold kettős jelképe.</a:t>
            </a:r>
            <a:endParaRPr lang="hu-HU" sz="20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Alsó-Egyiptom </a:t>
            </a:r>
            <a:r>
              <a:rPr lang="hu-HU" sz="2000" b="1" dirty="0" smtClean="0"/>
              <a:t>jelképe</a:t>
            </a:r>
            <a:r>
              <a:rPr lang="hu-HU" sz="2000" b="1" dirty="0"/>
              <a:t>. </a:t>
            </a:r>
            <a:endParaRPr lang="hu-HU" sz="20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Tér Éterén úszó hajóban levő Nap</a:t>
            </a:r>
            <a:r>
              <a:rPr lang="hu-HU" sz="2000" b="1" dirty="0" smtClean="0"/>
              <a:t>,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hermetikus anyag, az arany szimbóluma. </a:t>
            </a:r>
            <a:endParaRPr lang="hu-HU" sz="1200" b="1" dirty="0">
              <a:solidFill>
                <a:srgbClr val="C0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13841" r="213" b="24926"/>
          <a:stretch/>
        </p:blipFill>
        <p:spPr>
          <a:xfrm>
            <a:off x="450377" y="2923954"/>
            <a:ext cx="8384073" cy="393404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9101470" y="4660144"/>
            <a:ext cx="132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Krokodil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102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0376" y="2511187"/>
            <a:ext cx="11313994" cy="998775"/>
          </a:xfrm>
        </p:spPr>
        <p:txBody>
          <a:bodyPr>
            <a:normAutofit/>
          </a:bodyPr>
          <a:lstStyle/>
          <a:p>
            <a:r>
              <a:rPr lang="hu-HU" sz="5400" b="1" dirty="0">
                <a:latin typeface="+mn-lt"/>
              </a:rPr>
              <a:t>XI. </a:t>
            </a:r>
            <a:r>
              <a:rPr lang="hu-HU" sz="5400" b="1" dirty="0" err="1" smtClean="0">
                <a:latin typeface="+mn-lt"/>
              </a:rPr>
              <a:t>Demon</a:t>
            </a:r>
            <a:r>
              <a:rPr lang="hu-HU" sz="5400" b="1" dirty="0" smtClean="0">
                <a:latin typeface="+mn-lt"/>
              </a:rPr>
              <a:t> </a:t>
            </a:r>
            <a:r>
              <a:rPr lang="hu-HU" sz="5400" b="1" dirty="0">
                <a:latin typeface="+mn-lt"/>
              </a:rPr>
              <a:t>est deus </a:t>
            </a:r>
            <a:r>
              <a:rPr lang="hu-HU" sz="5400" b="1" dirty="0" err="1">
                <a:latin typeface="+mn-lt"/>
              </a:rPr>
              <a:t>inversus</a:t>
            </a:r>
            <a:endParaRPr lang="hu-HU" sz="54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29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9433" y="436728"/>
            <a:ext cx="1123210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Általános jellemzők</a:t>
            </a:r>
          </a:p>
          <a:p>
            <a:pPr algn="ctr"/>
            <a:endParaRPr lang="hu-HU" sz="1200" b="1" dirty="0" smtClean="0">
              <a:solidFill>
                <a:srgbClr val="0070C0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A Rossz szerepe – A polaritás</a:t>
            </a:r>
          </a:p>
          <a:p>
            <a:endParaRPr lang="hu-HU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Minden ókori filozófia szerint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szellem </a:t>
            </a:r>
            <a:r>
              <a:rPr lang="hu-HU" sz="2000" b="1" dirty="0" smtClean="0">
                <a:solidFill>
                  <a:srgbClr val="C00000"/>
                </a:solidFill>
              </a:rPr>
              <a:t>leszáll az anyagba és kialakítja öntudatát.</a:t>
            </a:r>
            <a:r>
              <a:rPr lang="hu-HU" sz="2000" b="1" dirty="0" smtClean="0"/>
              <a:t> </a:t>
            </a:r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ókor nem ismerte a különálló, </a:t>
            </a:r>
            <a:r>
              <a:rPr lang="hu-HU" sz="2000" b="1" dirty="0"/>
              <a:t>teljesen rossz </a:t>
            </a:r>
            <a:r>
              <a:rPr lang="hu-HU" sz="2000" b="1" dirty="0">
                <a:solidFill>
                  <a:srgbClr val="C00000"/>
                </a:solidFill>
              </a:rPr>
              <a:t>Gonoszság Istenét.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 jó és a rossz egyaránt istentől ered </a:t>
            </a:r>
            <a:r>
              <a:rPr lang="hu-HU" sz="2000" b="1" dirty="0"/>
              <a:t>(</a:t>
            </a:r>
            <a:r>
              <a:rPr lang="hu-HU" sz="2000" b="1" dirty="0" err="1"/>
              <a:t>Agathodaemon</a:t>
            </a:r>
            <a:r>
              <a:rPr lang="hu-HU" sz="2000" b="1" dirty="0"/>
              <a:t> és </a:t>
            </a:r>
            <a:r>
              <a:rPr lang="hu-HU" sz="2000" b="1" dirty="0" err="1"/>
              <a:t>Kakodaemon</a:t>
            </a:r>
            <a:r>
              <a:rPr lang="hu-HU" sz="2000" b="1" dirty="0"/>
              <a:t>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Az Isten fiai </a:t>
            </a:r>
            <a:r>
              <a:rPr lang="hu-HU" sz="2000" b="1" dirty="0">
                <a:solidFill>
                  <a:srgbClr val="C00000"/>
                </a:solidFill>
              </a:rPr>
              <a:t>Bukott Angyalokká váltak.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Sátán </a:t>
            </a:r>
            <a:r>
              <a:rPr lang="hu-HU" sz="2000" b="1" dirty="0">
                <a:solidFill>
                  <a:srgbClr val="C00000"/>
                </a:solidFill>
              </a:rPr>
              <a:t>Isten egyik fia.  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endParaRPr lang="hu-HU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Sátán mindig létezett </a:t>
            </a:r>
            <a:r>
              <a:rPr lang="hu-HU" sz="2000" b="1" dirty="0"/>
              <a:t>a természet egyensúlyának fenntartása érdekében.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 Sátán a személyes isten megteremtése után vált személyessé. </a:t>
            </a:r>
            <a:r>
              <a:rPr lang="hu-HU" sz="2000" b="1" dirty="0"/>
              <a:t>Ketten ellentétpárokat alkotnak</a:t>
            </a:r>
          </a:p>
          <a:p>
            <a:pPr marL="361950"/>
            <a:r>
              <a:rPr lang="hu-HU" sz="2000" b="1" dirty="0"/>
              <a:t>(Osiris – </a:t>
            </a:r>
            <a:r>
              <a:rPr lang="hu-HU" sz="2000" b="1" dirty="0" err="1"/>
              <a:t>Typhon</a:t>
            </a:r>
            <a:r>
              <a:rPr lang="hu-HU" sz="2000" b="1" dirty="0"/>
              <a:t>, </a:t>
            </a:r>
            <a:r>
              <a:rPr lang="hu-HU" sz="2000" b="1" dirty="0" err="1"/>
              <a:t>Ormazd</a:t>
            </a:r>
            <a:r>
              <a:rPr lang="hu-HU" sz="2000" b="1" dirty="0"/>
              <a:t> – </a:t>
            </a:r>
            <a:r>
              <a:rPr lang="hu-HU" sz="2000" b="1" dirty="0" err="1" smtClean="0"/>
              <a:t>Ahrimán</a:t>
            </a:r>
            <a:r>
              <a:rPr lang="hu-HU" sz="2000" b="1" dirty="0"/>
              <a:t>, Káin – Ábel).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Szerepe </a:t>
            </a:r>
            <a:r>
              <a:rPr lang="hu-HU" sz="2000" b="1" dirty="0">
                <a:solidFill>
                  <a:srgbClr val="C00000"/>
                </a:solidFill>
              </a:rPr>
              <a:t>az élet és halál,</a:t>
            </a:r>
            <a:r>
              <a:rPr lang="hu-HU" sz="2000" b="1" dirty="0"/>
              <a:t> a megújulás és újraépítés  </a:t>
            </a:r>
            <a:r>
              <a:rPr lang="hu-HU" sz="2000" b="1" dirty="0">
                <a:solidFill>
                  <a:srgbClr val="C00000"/>
                </a:solidFill>
              </a:rPr>
              <a:t>biztosítása.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 két erő, két hatás </a:t>
            </a:r>
            <a:r>
              <a:rPr lang="hu-HU" sz="2000" b="1" dirty="0" smtClean="0"/>
              <a:t>váltakozását </a:t>
            </a:r>
            <a:r>
              <a:rPr lang="hu-HU" sz="2000" b="1" dirty="0">
                <a:solidFill>
                  <a:srgbClr val="C00000"/>
                </a:solidFill>
              </a:rPr>
              <a:t>ismétlődő jelenségek </a:t>
            </a:r>
            <a:r>
              <a:rPr lang="hu-HU" sz="2000" b="1" dirty="0"/>
              <a:t>jelképezték (nappal és éjszaka, Nap és Hold, </a:t>
            </a:r>
          </a:p>
          <a:p>
            <a:pPr marL="361950"/>
            <a:r>
              <a:rPr lang="hu-HU" sz="2000" b="1" dirty="0"/>
              <a:t>Nap- és Holdistenek seregei, Sötétség Sárkánya és </a:t>
            </a:r>
            <a:r>
              <a:rPr lang="hu-HU" sz="2000" b="1" dirty="0" smtClean="0"/>
              <a:t>Fény </a:t>
            </a:r>
            <a:r>
              <a:rPr lang="hu-HU" sz="2000" b="1" dirty="0"/>
              <a:t>Sárkánya).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emberi természetben a rossz </a:t>
            </a:r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anyag és a szellem polaritását </a:t>
            </a:r>
            <a:r>
              <a:rPr lang="hu-HU" sz="2000" b="1" dirty="0" smtClean="0">
                <a:solidFill>
                  <a:srgbClr val="C00000"/>
                </a:solidFill>
              </a:rPr>
              <a:t>jelenti.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 két elv között létért </a:t>
            </a:r>
            <a:r>
              <a:rPr lang="hu-HU" sz="2000" b="1" dirty="0">
                <a:solidFill>
                  <a:srgbClr val="C00000"/>
                </a:solidFill>
              </a:rPr>
              <a:t>való </a:t>
            </a:r>
            <a:r>
              <a:rPr lang="hu-HU" sz="2000" b="1" dirty="0" smtClean="0">
                <a:solidFill>
                  <a:srgbClr val="C00000"/>
                </a:solidFill>
              </a:rPr>
              <a:t>küzdelem folyik időben </a:t>
            </a:r>
            <a:r>
              <a:rPr lang="hu-HU" sz="2000" b="1" dirty="0">
                <a:solidFill>
                  <a:srgbClr val="C00000"/>
                </a:solidFill>
              </a:rPr>
              <a:t>és a </a:t>
            </a:r>
            <a:r>
              <a:rPr lang="hu-HU" sz="2000" b="1" dirty="0" smtClean="0">
                <a:solidFill>
                  <a:srgbClr val="C00000"/>
                </a:solidFill>
              </a:rPr>
              <a:t>térben, </a:t>
            </a:r>
            <a:r>
              <a:rPr lang="hu-HU" sz="2000" b="1" dirty="0" smtClean="0"/>
              <a:t>de  mindketten az Abszolútból származnak.</a:t>
            </a:r>
            <a:r>
              <a:rPr lang="hu-HU" sz="2000" dirty="0" smtClean="0"/>
              <a:t> 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88051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49926" cy="686173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53963" y="669851"/>
            <a:ext cx="5380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Sátán</a:t>
            </a:r>
          </a:p>
          <a:p>
            <a:r>
              <a:rPr lang="hu-HU" sz="2400" b="1" dirty="0" smtClean="0">
                <a:solidFill>
                  <a:srgbClr val="C00000"/>
                </a:solidFill>
              </a:rPr>
              <a:t>(Illusztráció Milton Elveszett Paradicsom művéhez) 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02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96036" y="136478"/>
            <a:ext cx="1082267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India</a:t>
            </a:r>
          </a:p>
          <a:p>
            <a:endParaRPr lang="hu-HU" sz="1200" b="1" dirty="0"/>
          </a:p>
          <a:p>
            <a:r>
              <a:rPr lang="hu-HU" sz="2000" b="1" dirty="0"/>
              <a:t>A </a:t>
            </a:r>
            <a:r>
              <a:rPr lang="hu-HU" sz="2000" b="1" dirty="0" err="1"/>
              <a:t>Surák</a:t>
            </a:r>
            <a:r>
              <a:rPr lang="hu-HU" sz="2000" b="1" dirty="0"/>
              <a:t> </a:t>
            </a:r>
            <a:r>
              <a:rPr lang="hu-HU" sz="2000" b="1" dirty="0" err="1"/>
              <a:t>a</a:t>
            </a:r>
            <a:r>
              <a:rPr lang="hu-HU" sz="2000" b="1" dirty="0"/>
              <a:t> legfénylőbb </a:t>
            </a:r>
            <a:r>
              <a:rPr lang="hu-HU" sz="2000" b="1" dirty="0" smtClean="0"/>
              <a:t>istenek </a:t>
            </a:r>
            <a:r>
              <a:rPr lang="hu-HU" sz="2000" b="1" dirty="0" err="1" smtClean="0">
                <a:solidFill>
                  <a:srgbClr val="C00000"/>
                </a:solidFill>
              </a:rPr>
              <a:t>Asurákká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lettek.</a:t>
            </a:r>
          </a:p>
          <a:p>
            <a:endParaRPr lang="hu-HU" sz="1200" b="1" dirty="0" smtClean="0"/>
          </a:p>
          <a:p>
            <a:r>
              <a:rPr lang="hu-HU" sz="2000" b="1" dirty="0" smtClean="0"/>
              <a:t>Isten </a:t>
            </a:r>
            <a:r>
              <a:rPr lang="hu-HU" sz="2000" b="1" dirty="0"/>
              <a:t>első </a:t>
            </a:r>
            <a:r>
              <a:rPr lang="hu-HU" sz="2000" b="1" dirty="0" smtClean="0">
                <a:solidFill>
                  <a:srgbClr val="C00000"/>
                </a:solidFill>
              </a:rPr>
              <a:t>egyéni </a:t>
            </a:r>
            <a:r>
              <a:rPr lang="hu-HU" sz="2000" b="1" dirty="0">
                <a:solidFill>
                  <a:srgbClr val="C00000"/>
                </a:solidFill>
              </a:rPr>
              <a:t>Ellensége </a:t>
            </a:r>
            <a:r>
              <a:rPr lang="hu-HU" sz="2000" b="1" dirty="0"/>
              <a:t>a legnagyobb </a:t>
            </a:r>
            <a:r>
              <a:rPr lang="hu-HU" sz="2000" b="1" dirty="0" err="1" smtClean="0"/>
              <a:t>Rishik</a:t>
            </a:r>
            <a:r>
              <a:rPr lang="hu-HU" sz="2000" b="1" dirty="0" smtClean="0"/>
              <a:t> </a:t>
            </a:r>
            <a:r>
              <a:rPr lang="hu-HU" sz="2000" b="1" dirty="0"/>
              <a:t>és jógik egyike, </a:t>
            </a:r>
            <a:r>
              <a:rPr lang="hu-HU" sz="2000" b="1" dirty="0" err="1" smtClean="0">
                <a:solidFill>
                  <a:srgbClr val="C00000"/>
                </a:solidFill>
              </a:rPr>
              <a:t>Nárad</a:t>
            </a:r>
            <a:r>
              <a:rPr lang="hu-HU" sz="2000" b="1" dirty="0" smtClean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egy </a:t>
            </a:r>
            <a:r>
              <a:rPr lang="hu-HU" sz="2000" b="1" dirty="0">
                <a:solidFill>
                  <a:srgbClr val="C00000"/>
                </a:solidFill>
              </a:rPr>
              <a:t>Brahmaputra, </a:t>
            </a:r>
            <a:r>
              <a:rPr lang="hu-HU" sz="2000" b="1" dirty="0"/>
              <a:t>a férfi </a:t>
            </a:r>
            <a:r>
              <a:rPr lang="hu-HU" sz="2000" b="1" dirty="0" err="1"/>
              <a:t>Brahmá</a:t>
            </a:r>
            <a:r>
              <a:rPr lang="hu-HU" sz="2000" b="1" dirty="0"/>
              <a:t> egyik fia</a:t>
            </a:r>
            <a:r>
              <a:rPr lang="hu-HU" sz="2000" b="1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az </a:t>
            </a:r>
            <a:r>
              <a:rPr lang="hu-HU" sz="2000" b="1" dirty="0">
                <a:solidFill>
                  <a:srgbClr val="C00000"/>
                </a:solidFill>
              </a:rPr>
              <a:t>Ég és a Föld Teremtője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 vágy, </a:t>
            </a:r>
            <a:r>
              <a:rPr lang="hu-HU" sz="2000" b="1" dirty="0">
                <a:solidFill>
                  <a:srgbClr val="C00000"/>
                </a:solidFill>
              </a:rPr>
              <a:t>a gondolkodás atyja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Teremtő kettős természetében rejlő </a:t>
            </a:r>
            <a:r>
              <a:rPr lang="hu-HU" sz="2000" b="1" dirty="0">
                <a:solidFill>
                  <a:srgbClr val="C00000"/>
                </a:solidFill>
              </a:rPr>
              <a:t>ellenszegülő aspektus,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>
                <a:solidFill>
                  <a:srgbClr val="C00000"/>
                </a:solidFill>
              </a:rPr>
              <a:t>Demon</a:t>
            </a:r>
            <a:r>
              <a:rPr lang="hu-HU" sz="2000" b="1" dirty="0">
                <a:solidFill>
                  <a:srgbClr val="C00000"/>
                </a:solidFill>
              </a:rPr>
              <a:t> est Deus </a:t>
            </a:r>
            <a:r>
              <a:rPr lang="hu-HU" sz="2000" b="1" dirty="0" err="1">
                <a:solidFill>
                  <a:srgbClr val="C00000"/>
                </a:solidFill>
              </a:rPr>
              <a:t>inversus</a:t>
            </a:r>
            <a:r>
              <a:rPr lang="hu-HU" sz="2000" b="1" dirty="0">
                <a:solidFill>
                  <a:srgbClr val="C00000"/>
                </a:solidFill>
              </a:rPr>
              <a:t>.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endParaRPr lang="hu-HU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 keletiek </a:t>
            </a:r>
            <a:r>
              <a:rPr lang="hu-HU" sz="2000" b="1" dirty="0" smtClean="0">
                <a:solidFill>
                  <a:srgbClr val="C00000"/>
                </a:solidFill>
              </a:rPr>
              <a:t>szerint a bukás, a tanulás, az ismeretszerzés és a </a:t>
            </a:r>
            <a:r>
              <a:rPr lang="hu-HU" sz="2000" b="1" dirty="0">
                <a:solidFill>
                  <a:srgbClr val="C00000"/>
                </a:solidFill>
              </a:rPr>
              <a:t>tudás </a:t>
            </a:r>
            <a:r>
              <a:rPr lang="hu-HU" sz="2000" b="1" dirty="0" smtClean="0">
                <a:solidFill>
                  <a:srgbClr val="C00000"/>
                </a:solidFill>
              </a:rPr>
              <a:t>vágya.</a:t>
            </a:r>
          </a:p>
          <a:p>
            <a:endParaRPr lang="hu-HU" sz="1200" b="1" dirty="0" smtClean="0">
              <a:solidFill>
                <a:srgbClr val="C00000"/>
              </a:solidFill>
            </a:endParaRPr>
          </a:p>
          <a:p>
            <a:pPr algn="ctr"/>
            <a:r>
              <a:rPr lang="hu-HU" sz="2400" b="1" dirty="0" smtClean="0"/>
              <a:t>Sátán és a dualitás</a:t>
            </a:r>
          </a:p>
          <a:p>
            <a:endParaRPr lang="hu-HU" sz="1200" b="1" dirty="0">
              <a:solidFill>
                <a:srgbClr val="C00000"/>
              </a:solidFill>
            </a:endParaRP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Az Egyetemes Lélek</a:t>
            </a:r>
            <a:r>
              <a:rPr lang="hu-HU" sz="2000" b="1" dirty="0"/>
              <a:t> </a:t>
            </a:r>
            <a:r>
              <a:rPr lang="hu-HU" sz="2000" b="1" dirty="0" smtClean="0"/>
              <a:t>a </a:t>
            </a:r>
            <a:r>
              <a:rPr lang="hu-HU" sz="2000" b="1" dirty="0"/>
              <a:t>létezés megnyilvánult síkján </a:t>
            </a:r>
            <a:r>
              <a:rPr lang="hu-HU" sz="2000" b="1" dirty="0">
                <a:solidFill>
                  <a:srgbClr val="C00000"/>
                </a:solidFill>
              </a:rPr>
              <a:t>az intellektuális Kozmosz hatodik princípiuma</a:t>
            </a:r>
            <a:r>
              <a:rPr lang="hu-HU" sz="2000" b="1" dirty="0"/>
              <a:t>, </a:t>
            </a:r>
            <a:r>
              <a:rPr lang="hu-HU" sz="2000" b="1" dirty="0" err="1"/>
              <a:t>Mahat</a:t>
            </a:r>
            <a:r>
              <a:rPr lang="hu-HU" sz="2000" b="1" dirty="0"/>
              <a:t>, vagy </a:t>
            </a:r>
            <a:r>
              <a:rPr lang="hu-HU" sz="2000" b="1" dirty="0" err="1" smtClean="0"/>
              <a:t>Mahábuddhi</a:t>
            </a:r>
            <a:r>
              <a:rPr lang="hu-HU" sz="2000" b="1" dirty="0" smtClean="0"/>
              <a:t>.</a:t>
            </a: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 Nagy </a:t>
            </a:r>
            <a:r>
              <a:rPr lang="hu-HU" sz="2000" b="1" dirty="0">
                <a:solidFill>
                  <a:srgbClr val="C00000"/>
                </a:solidFill>
              </a:rPr>
              <a:t>Lélek, </a:t>
            </a:r>
            <a:r>
              <a:rPr lang="hu-HU" sz="2000" b="1" dirty="0"/>
              <a:t>a Szellem hordozóeszköze, </a:t>
            </a:r>
            <a:r>
              <a:rPr lang="hu-HU" sz="2000" b="1" dirty="0">
                <a:solidFill>
                  <a:srgbClr val="C00000"/>
                </a:solidFill>
              </a:rPr>
              <a:t>a forma nélküli OK első, őseredeti visszatükröződése. </a:t>
            </a: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Egyetemes </a:t>
            </a:r>
            <a:r>
              <a:rPr lang="hu-HU" sz="2000" b="1" dirty="0" smtClean="0">
                <a:solidFill>
                  <a:srgbClr val="C00000"/>
                </a:solidFill>
              </a:rPr>
              <a:t>Lélek a </a:t>
            </a:r>
            <a:r>
              <a:rPr lang="hu-HU" sz="2000" b="1" dirty="0">
                <a:solidFill>
                  <a:srgbClr val="C00000"/>
                </a:solidFill>
              </a:rPr>
              <a:t>szellem és az anyag kettős megnyilvánulásában </a:t>
            </a:r>
            <a:r>
              <a:rPr lang="hu-HU" sz="2000" b="1" dirty="0" smtClean="0">
                <a:solidFill>
                  <a:srgbClr val="C00000"/>
                </a:solidFill>
              </a:rPr>
              <a:t>az emberi </a:t>
            </a:r>
            <a:r>
              <a:rPr lang="hu-HU" sz="2000" b="1" dirty="0">
                <a:solidFill>
                  <a:srgbClr val="C00000"/>
                </a:solidFill>
              </a:rPr>
              <a:t>alakot öltött </a:t>
            </a:r>
            <a:r>
              <a:rPr lang="hu-HU" sz="2000" b="1" dirty="0" smtClean="0">
                <a:solidFill>
                  <a:srgbClr val="C00000"/>
                </a:solidFill>
              </a:rPr>
              <a:t>Isten, </a:t>
            </a:r>
            <a:r>
              <a:rPr lang="hu-HU" sz="2000" b="1" dirty="0" smtClean="0"/>
              <a:t>aki az Egyetemes </a:t>
            </a:r>
            <a:r>
              <a:rPr lang="hu-HU" sz="2000" b="1" dirty="0"/>
              <a:t>Teremtő </a:t>
            </a:r>
            <a:r>
              <a:rPr lang="hu-HU" sz="2000" b="1" dirty="0" smtClean="0"/>
              <a:t>Közeg </a:t>
            </a:r>
            <a:r>
              <a:rPr lang="hu-HU" sz="2000" b="1" dirty="0"/>
              <a:t>a megszemélyesítése, </a:t>
            </a:r>
            <a:r>
              <a:rPr lang="hu-HU" sz="2000" b="1" dirty="0">
                <a:solidFill>
                  <a:srgbClr val="C00000"/>
                </a:solidFill>
              </a:rPr>
              <a:t>amely az </a:t>
            </a:r>
            <a:r>
              <a:rPr lang="hu-HU" sz="2000" b="1" dirty="0" smtClean="0">
                <a:solidFill>
                  <a:srgbClr val="C00000"/>
                </a:solidFill>
              </a:rPr>
              <a:t>illuzórikus, dualisztikus világban Istenné </a:t>
            </a:r>
            <a:r>
              <a:rPr lang="hu-HU" sz="2000" b="1" dirty="0">
                <a:solidFill>
                  <a:srgbClr val="C00000"/>
                </a:solidFill>
              </a:rPr>
              <a:t>és </a:t>
            </a:r>
            <a:r>
              <a:rPr lang="hu-HU" sz="2000" b="1" dirty="0" smtClean="0">
                <a:solidFill>
                  <a:srgbClr val="C00000"/>
                </a:solidFill>
              </a:rPr>
              <a:t>Ördöggé válik.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  <a:endParaRPr lang="hu-HU" sz="2000" dirty="0">
              <a:solidFill>
                <a:srgbClr val="C00000"/>
              </a:solidFill>
            </a:endParaRP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 err="1"/>
              <a:t>Vishnu</a:t>
            </a:r>
            <a:r>
              <a:rPr lang="hu-HU" sz="2000" b="1" dirty="0"/>
              <a:t> istenség </a:t>
            </a:r>
            <a:r>
              <a:rPr lang="hu-HU" sz="2000" b="1" dirty="0" smtClean="0"/>
              <a:t>térben </a:t>
            </a:r>
            <a:r>
              <a:rPr lang="hu-HU" sz="2000" b="1" dirty="0"/>
              <a:t>és </a:t>
            </a:r>
            <a:r>
              <a:rPr lang="hu-HU" sz="2000" b="1" dirty="0" smtClean="0"/>
              <a:t>időben a </a:t>
            </a:r>
            <a:r>
              <a:rPr lang="hu-HU" sz="2000" b="1" dirty="0" err="1"/>
              <a:t>Vaishnavák</a:t>
            </a:r>
            <a:r>
              <a:rPr lang="hu-HU" sz="2000" b="1" dirty="0"/>
              <a:t> Istene, </a:t>
            </a:r>
            <a:r>
              <a:rPr lang="hu-HU" sz="2000" b="1" dirty="0" smtClean="0"/>
              <a:t>csak egy törzsi- </a:t>
            </a:r>
            <a:r>
              <a:rPr lang="hu-HU" sz="2000" b="1" dirty="0"/>
              <a:t>vagy faji Isten a </a:t>
            </a:r>
            <a:r>
              <a:rPr lang="hu-HU" sz="2000" b="1" dirty="0" err="1"/>
              <a:t>Dhyánik</a:t>
            </a:r>
            <a:r>
              <a:rPr lang="hu-HU" sz="2000" b="1" dirty="0"/>
              <a:t> vagy </a:t>
            </a:r>
            <a:r>
              <a:rPr lang="hu-HU" sz="2000" b="1" dirty="0" err="1"/>
              <a:t>Elohim</a:t>
            </a:r>
            <a:r>
              <a:rPr lang="hu-HU" sz="2000" b="1" dirty="0"/>
              <a:t> </a:t>
            </a:r>
            <a:r>
              <a:rPr lang="hu-HU" sz="2000" b="1" dirty="0" smtClean="0"/>
              <a:t>egyike.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233814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2137" y="518615"/>
            <a:ext cx="11341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kozmogóniákban </a:t>
            </a:r>
            <a:r>
              <a:rPr lang="hu-HU" sz="2000" b="1" dirty="0" smtClean="0"/>
              <a:t>a Fény és a Sötétség erői között három </a:t>
            </a:r>
            <a:r>
              <a:rPr lang="hu-HU" sz="2000" b="1" dirty="0"/>
              <a:t>különböző háborút említenek.</a:t>
            </a:r>
          </a:p>
          <a:p>
            <a:endParaRPr lang="hu-H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India tanításai szerint </a:t>
            </a:r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első háború az idő éjjelében tört ki az Istenek és az </a:t>
            </a:r>
            <a:r>
              <a:rPr lang="hu-HU" sz="2000" b="1" dirty="0" err="1" smtClean="0">
                <a:solidFill>
                  <a:srgbClr val="C00000"/>
                </a:solidFill>
              </a:rPr>
              <a:t>Asurák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között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pPr marL="355600"/>
            <a:r>
              <a:rPr lang="hu-HU" sz="2000" b="1" dirty="0" smtClean="0">
                <a:solidFill>
                  <a:srgbClr val="C00000"/>
                </a:solidFill>
              </a:rPr>
              <a:t>és </a:t>
            </a:r>
            <a:r>
              <a:rPr lang="hu-HU" sz="2000" b="1" dirty="0">
                <a:solidFill>
                  <a:srgbClr val="C00000"/>
                </a:solidFill>
              </a:rPr>
              <a:t>egy „isteni évig” tartott.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(</a:t>
            </a:r>
            <a:r>
              <a:rPr lang="hu-HU" sz="2000" b="1" dirty="0" err="1" smtClean="0"/>
              <a:t>Brahmá</a:t>
            </a:r>
            <a:r>
              <a:rPr lang="hu-HU" sz="2000" b="1" dirty="0" smtClean="0"/>
              <a:t> </a:t>
            </a:r>
            <a:r>
              <a:rPr lang="hu-HU" sz="2000" b="1" dirty="0"/>
              <a:t>egy napja 4.320.000.000 évig </a:t>
            </a:r>
            <a:r>
              <a:rPr lang="hu-HU" sz="2000" b="1" dirty="0" smtClean="0"/>
              <a:t>tart.)</a:t>
            </a:r>
            <a:endParaRPr lang="hu-HU" sz="2000" b="1" dirty="0"/>
          </a:p>
          <a:p>
            <a:pPr marL="355600"/>
            <a:r>
              <a:rPr lang="hu-HU" sz="2000" b="1" dirty="0" smtClean="0"/>
              <a:t>(Az </a:t>
            </a:r>
            <a:r>
              <a:rPr lang="hu-HU" sz="2000" b="1" dirty="0" err="1" smtClean="0"/>
              <a:t>Asurák</a:t>
            </a:r>
            <a:r>
              <a:rPr lang="hu-HU" sz="2000" b="1" dirty="0" smtClean="0"/>
              <a:t> </a:t>
            </a:r>
            <a:r>
              <a:rPr lang="hu-HU" sz="2000" b="1" dirty="0"/>
              <a:t>(nem-istenek vagy démonok) </a:t>
            </a:r>
            <a:r>
              <a:rPr lang="hu-HU" sz="2000" b="1" dirty="0" smtClean="0"/>
              <a:t>ekkor még </a:t>
            </a:r>
            <a:r>
              <a:rPr lang="hu-HU" sz="2000" b="1" dirty="0" err="1" smtClean="0"/>
              <a:t>Surák</a:t>
            </a:r>
            <a:r>
              <a:rPr lang="hu-HU" sz="2000" b="1" dirty="0" smtClean="0"/>
              <a:t> (istenek), </a:t>
            </a:r>
            <a:r>
              <a:rPr lang="hu-HU" sz="2000" b="1" dirty="0"/>
              <a:t>a </a:t>
            </a:r>
            <a:r>
              <a:rPr lang="hu-HU" sz="2000" b="1" dirty="0" smtClean="0"/>
              <a:t>Hierarchiában magasabb rendű istenek.)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0190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7672" y="477672"/>
            <a:ext cx="110683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A „démonok” jellemzői</a:t>
            </a:r>
          </a:p>
          <a:p>
            <a:pPr marL="349250" indent="-349250">
              <a:buFont typeface="Arial" panose="020B0604020202020204" pitchFamily="34" charset="0"/>
              <a:buChar char="•"/>
            </a:pPr>
            <a:endParaRPr lang="hu-HU" b="1" dirty="0" smtClean="0"/>
          </a:p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India</a:t>
            </a:r>
          </a:p>
          <a:p>
            <a:pPr algn="ctr"/>
            <a:endParaRPr lang="hu-HU" sz="1200" b="1" dirty="0">
              <a:solidFill>
                <a:srgbClr val="0070C0"/>
              </a:solidFill>
            </a:endParaRP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 err="1" smtClean="0"/>
              <a:t>Pulastya</a:t>
            </a:r>
            <a:r>
              <a:rPr lang="hu-HU" sz="2000" b="1" dirty="0"/>
              <a:t>, Isten egyik fia, a Démonoknak, a </a:t>
            </a:r>
            <a:r>
              <a:rPr lang="hu-HU" sz="2000" b="1" dirty="0" err="1"/>
              <a:t>Rákshasáknak</a:t>
            </a:r>
            <a:r>
              <a:rPr lang="hu-HU" sz="2000" b="1" dirty="0"/>
              <a:t>, az emberek kísértőinek és felfalóinak</a:t>
            </a:r>
          </a:p>
          <a:p>
            <a:pPr marL="357188"/>
            <a:r>
              <a:rPr lang="hu-HU" sz="2000" b="1" dirty="0"/>
              <a:t>az őse.</a:t>
            </a: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 err="1"/>
              <a:t>Pisháchá</a:t>
            </a:r>
            <a:r>
              <a:rPr lang="hu-HU" sz="2000" b="1" dirty="0"/>
              <a:t>, egy női démon </a:t>
            </a:r>
            <a:r>
              <a:rPr lang="hu-HU" sz="2000" b="1" dirty="0" err="1"/>
              <a:t>Daksha</a:t>
            </a:r>
            <a:r>
              <a:rPr lang="hu-HU" sz="2000" b="1" dirty="0"/>
              <a:t> leánya. </a:t>
            </a: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 </a:t>
            </a:r>
            <a:r>
              <a:rPr lang="hu-HU" sz="2000" b="1" dirty="0" err="1">
                <a:solidFill>
                  <a:srgbClr val="C00000"/>
                </a:solidFill>
              </a:rPr>
              <a:t>Puránákban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a</a:t>
            </a:r>
            <a:r>
              <a:rPr lang="hu-HU" sz="2000" b="1" dirty="0">
                <a:solidFill>
                  <a:srgbClr val="C00000"/>
                </a:solidFill>
              </a:rPr>
              <a:t> démonok </a:t>
            </a:r>
            <a:r>
              <a:rPr lang="hu-HU" sz="2000" b="1" dirty="0"/>
              <a:t>(a </a:t>
            </a:r>
            <a:r>
              <a:rPr lang="hu-HU" sz="2000" b="1" dirty="0" err="1"/>
              <a:t>Dánavák</a:t>
            </a:r>
            <a:r>
              <a:rPr lang="hu-HU" sz="2000" b="1" dirty="0"/>
              <a:t>, </a:t>
            </a:r>
            <a:r>
              <a:rPr lang="hu-HU" sz="2000" b="1" dirty="0" err="1"/>
              <a:t>a</a:t>
            </a:r>
            <a:r>
              <a:rPr lang="hu-HU" sz="2000" b="1" dirty="0"/>
              <a:t> </a:t>
            </a:r>
            <a:r>
              <a:rPr lang="hu-HU" sz="2000" b="1" dirty="0" err="1"/>
              <a:t>Daityák</a:t>
            </a:r>
            <a:r>
              <a:rPr lang="hu-HU" sz="2000" b="1" dirty="0"/>
              <a:t>, </a:t>
            </a:r>
            <a:r>
              <a:rPr lang="hu-HU" sz="2000" b="1" dirty="0" err="1"/>
              <a:t>a</a:t>
            </a:r>
            <a:r>
              <a:rPr lang="hu-HU" sz="2000" b="1" dirty="0"/>
              <a:t> </a:t>
            </a:r>
            <a:r>
              <a:rPr lang="hu-HU" sz="2000" b="1" dirty="0" err="1"/>
              <a:t>Pisháchák</a:t>
            </a:r>
            <a:r>
              <a:rPr lang="hu-HU" sz="2000" b="1" dirty="0"/>
              <a:t>, </a:t>
            </a:r>
            <a:r>
              <a:rPr lang="hu-HU" sz="2000" b="1" dirty="0" err="1"/>
              <a:t>a</a:t>
            </a:r>
            <a:r>
              <a:rPr lang="hu-HU" sz="2000" b="1" dirty="0"/>
              <a:t> </a:t>
            </a:r>
            <a:r>
              <a:rPr lang="hu-HU" sz="2000" b="1" dirty="0" err="1"/>
              <a:t>Rákshasák</a:t>
            </a:r>
            <a:r>
              <a:rPr lang="hu-HU" sz="2000" b="1" dirty="0"/>
              <a:t>), </a:t>
            </a:r>
            <a:r>
              <a:rPr lang="hu-HU" sz="2000" b="1" dirty="0">
                <a:solidFill>
                  <a:srgbClr val="C00000"/>
                </a:solidFill>
              </a:rPr>
              <a:t>jóindulatúak, </a:t>
            </a:r>
            <a:r>
              <a:rPr lang="hu-HU" sz="2000" b="1" dirty="0" smtClean="0">
                <a:solidFill>
                  <a:srgbClr val="C00000"/>
                </a:solidFill>
              </a:rPr>
              <a:t>követik</a:t>
            </a:r>
          </a:p>
          <a:p>
            <a:pPr marL="355600"/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Védák előírásait, egyesek nagy jógik. </a:t>
            </a: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Szembeszállnak a </a:t>
            </a:r>
            <a:r>
              <a:rPr lang="hu-HU" sz="2000" b="1" dirty="0" smtClean="0">
                <a:solidFill>
                  <a:srgbClr val="C00000"/>
                </a:solidFill>
              </a:rPr>
              <a:t>papsággal, az </a:t>
            </a:r>
            <a:r>
              <a:rPr lang="hu-HU" sz="2000" b="1" dirty="0">
                <a:solidFill>
                  <a:srgbClr val="C00000"/>
                </a:solidFill>
              </a:rPr>
              <a:t>egyházi formaságokkal, az áldozatokkal és az előírásokkal.</a:t>
            </a: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 </a:t>
            </a:r>
            <a:r>
              <a:rPr lang="hu-HU" sz="2000" b="1" dirty="0" err="1" smtClean="0">
                <a:solidFill>
                  <a:srgbClr val="C00000"/>
                </a:solidFill>
              </a:rPr>
              <a:t>Daityák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és az </a:t>
            </a:r>
            <a:r>
              <a:rPr lang="hu-HU" sz="2000" b="1" dirty="0" err="1" smtClean="0">
                <a:solidFill>
                  <a:srgbClr val="C00000"/>
                </a:solidFill>
              </a:rPr>
              <a:t>Asurák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a </a:t>
            </a:r>
            <a:r>
              <a:rPr lang="hu-HU" sz="2000" b="1" dirty="0" smtClean="0">
                <a:solidFill>
                  <a:srgbClr val="C00000"/>
                </a:solidFill>
              </a:rPr>
              <a:t>teljesítették rendjeik (</a:t>
            </a:r>
            <a:r>
              <a:rPr lang="hu-HU" sz="2000" b="1" dirty="0" err="1" smtClean="0">
                <a:solidFill>
                  <a:srgbClr val="C00000"/>
                </a:solidFill>
              </a:rPr>
              <a:t>varnák</a:t>
            </a:r>
            <a:r>
              <a:rPr lang="hu-HU" sz="2000" b="1" dirty="0">
                <a:solidFill>
                  <a:srgbClr val="C00000"/>
                </a:solidFill>
              </a:rPr>
              <a:t>) </a:t>
            </a:r>
            <a:r>
              <a:rPr lang="hu-HU" sz="2000" b="1" dirty="0" smtClean="0">
                <a:solidFill>
                  <a:srgbClr val="C00000"/>
                </a:solidFill>
              </a:rPr>
              <a:t>kötelességeit, követték a szent írásokban </a:t>
            </a:r>
            <a:r>
              <a:rPr lang="hu-HU" sz="2000" b="1" dirty="0">
                <a:solidFill>
                  <a:srgbClr val="C00000"/>
                </a:solidFill>
              </a:rPr>
              <a:t>előírt ösvényt </a:t>
            </a:r>
            <a:r>
              <a:rPr lang="hu-HU" sz="2000" b="1" dirty="0" smtClean="0">
                <a:solidFill>
                  <a:srgbClr val="C00000"/>
                </a:solidFill>
              </a:rPr>
              <a:t>és </a:t>
            </a:r>
            <a:r>
              <a:rPr lang="hu-HU" sz="2000" b="1" dirty="0">
                <a:solidFill>
                  <a:srgbClr val="C00000"/>
                </a:solidFill>
              </a:rPr>
              <a:t>vallásos bűnbánatot </a:t>
            </a:r>
            <a:r>
              <a:rPr lang="hu-HU" sz="2000" b="1" dirty="0" smtClean="0">
                <a:solidFill>
                  <a:srgbClr val="C00000"/>
                </a:solidFill>
              </a:rPr>
              <a:t>tartottak</a:t>
            </a:r>
            <a:r>
              <a:rPr lang="hu-HU" sz="2000" b="1" dirty="0">
                <a:solidFill>
                  <a:srgbClr val="C00000"/>
                </a:solidFill>
              </a:rPr>
              <a:t>.</a:t>
            </a:r>
          </a:p>
          <a:p>
            <a:pPr marL="349250" indent="-349250">
              <a:buFont typeface="Arial" panose="020B0604020202020204" pitchFamily="34" charset="0"/>
              <a:buChar char="•"/>
            </a:pPr>
            <a:r>
              <a:rPr lang="hu-HU" sz="2000" b="1" dirty="0"/>
              <a:t>Vereségük után a legyőzött istenek a „Tejtenger (az Atlanti-óceán) északi partjára menekültek, </a:t>
            </a:r>
            <a:endParaRPr lang="hu-HU" sz="2000" b="1" dirty="0" smtClean="0"/>
          </a:p>
          <a:p>
            <a:pPr marL="355600"/>
            <a:r>
              <a:rPr lang="hu-HU" sz="2000" b="1" dirty="0" smtClean="0"/>
              <a:t>és </a:t>
            </a:r>
            <a:r>
              <a:rPr lang="hu-HU" sz="2000" b="1" dirty="0"/>
              <a:t>sok </a:t>
            </a:r>
            <a:r>
              <a:rPr lang="hu-HU" sz="2000" b="1" dirty="0" smtClean="0"/>
              <a:t>könyörögtek a </a:t>
            </a:r>
            <a:r>
              <a:rPr lang="hu-HU" sz="2000" b="1" dirty="0"/>
              <a:t>legfőbb lényhez, az isteni </a:t>
            </a:r>
            <a:r>
              <a:rPr lang="hu-HU" sz="2000" b="1" dirty="0" err="1" smtClean="0"/>
              <a:t>Vishnúhoz</a:t>
            </a:r>
            <a:r>
              <a:rPr lang="hu-HU" sz="2000" b="1" dirty="0" smtClean="0"/>
              <a:t>, </a:t>
            </a:r>
            <a:r>
              <a:rPr lang="hu-HU" sz="2000" b="1" dirty="0"/>
              <a:t>a harmadik háború után</a:t>
            </a:r>
            <a:r>
              <a:rPr lang="hu-HU" sz="2000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368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0144" y="402336"/>
            <a:ext cx="11362944" cy="6217087"/>
          </a:xfrm>
          <a:prstGeom prst="rect">
            <a:avLst/>
          </a:prstGeom>
          <a:solidFill>
            <a:srgbClr val="ACD1F6">
              <a:alpha val="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>
                <a:solidFill>
                  <a:srgbClr val="0070C0"/>
                </a:solidFill>
              </a:rPr>
              <a:t>Káldea</a:t>
            </a:r>
            <a:r>
              <a:rPr lang="hu-HU" sz="2800" b="1" dirty="0">
                <a:solidFill>
                  <a:srgbClr val="0070C0"/>
                </a:solidFill>
              </a:rPr>
              <a:t> - Babilónia</a:t>
            </a:r>
          </a:p>
          <a:p>
            <a:endParaRPr lang="hu-HU" sz="12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szíriai - </a:t>
            </a:r>
            <a:r>
              <a:rPr lang="hu-HU" sz="2000" b="1" dirty="0" err="1"/>
              <a:t>kaldeai</a:t>
            </a:r>
            <a:r>
              <a:rPr lang="hu-HU" sz="2000" b="1" dirty="0"/>
              <a:t> mágiában </a:t>
            </a:r>
            <a:r>
              <a:rPr lang="hu-HU" sz="2000" b="1" dirty="0" err="1">
                <a:solidFill>
                  <a:srgbClr val="C00000"/>
                </a:solidFill>
              </a:rPr>
              <a:t>Ophis</a:t>
            </a:r>
            <a:r>
              <a:rPr lang="hu-HU" sz="2000" b="1" dirty="0">
                <a:solidFill>
                  <a:srgbClr val="C00000"/>
                </a:solidFill>
              </a:rPr>
              <a:t> és </a:t>
            </a:r>
            <a:r>
              <a:rPr lang="hu-HU" sz="2000" b="1" dirty="0" err="1">
                <a:solidFill>
                  <a:srgbClr val="C00000"/>
                </a:solidFill>
              </a:rPr>
              <a:t>Ophiomorphos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/>
              <a:t>egyesülnek az állatövben.</a:t>
            </a:r>
          </a:p>
          <a:p>
            <a:endParaRPr lang="hu-HU" sz="1400" dirty="0"/>
          </a:p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Görögök - Gnosztikusok</a:t>
            </a:r>
          </a:p>
          <a:p>
            <a:endParaRPr lang="hu-HU" sz="1200" b="1" dirty="0" smtClean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Földre </a:t>
            </a:r>
            <a:r>
              <a:rPr lang="hu-HU" sz="2000" b="1" dirty="0"/>
              <a:t>történő bukása előtt </a:t>
            </a:r>
            <a:r>
              <a:rPr lang="hu-HU" sz="2000" b="1" dirty="0">
                <a:solidFill>
                  <a:srgbClr val="C00000"/>
                </a:solidFill>
              </a:rPr>
              <a:t>a Kígyó </a:t>
            </a:r>
            <a:r>
              <a:rPr lang="hu-HU" sz="2000" b="1" dirty="0" err="1" smtClean="0">
                <a:solidFill>
                  <a:srgbClr val="C00000"/>
                </a:solidFill>
              </a:rPr>
              <a:t>Ophis</a:t>
            </a:r>
            <a:r>
              <a:rPr lang="hu-HU" sz="2000" b="1" dirty="0" smtClean="0">
                <a:solidFill>
                  <a:srgbClr val="C00000"/>
                </a:solidFill>
              </a:rPr>
              <a:t> - </a:t>
            </a:r>
            <a:r>
              <a:rPr lang="hu-HU" sz="2000" b="1" dirty="0" err="1" smtClean="0">
                <a:solidFill>
                  <a:srgbClr val="C00000"/>
                </a:solidFill>
              </a:rPr>
              <a:t>Christos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volt, és bukása után </a:t>
            </a:r>
            <a:r>
              <a:rPr lang="hu-HU" sz="2000" b="1" dirty="0" err="1" smtClean="0">
                <a:solidFill>
                  <a:srgbClr val="C00000"/>
                </a:solidFill>
              </a:rPr>
              <a:t>Ophiomorphos</a:t>
            </a:r>
            <a:r>
              <a:rPr lang="hu-HU" sz="2000" b="1" dirty="0" smtClean="0">
                <a:solidFill>
                  <a:srgbClr val="C00000"/>
                </a:solidFill>
              </a:rPr>
              <a:t> - </a:t>
            </a:r>
            <a:r>
              <a:rPr lang="hu-HU" sz="2000" b="1" dirty="0" err="1" smtClean="0">
                <a:solidFill>
                  <a:srgbClr val="C00000"/>
                </a:solidFill>
              </a:rPr>
              <a:t>Chrestosszá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vált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Az</a:t>
            </a:r>
            <a:r>
              <a:rPr lang="hu-HU" sz="2000" b="1" dirty="0"/>
              <a:t> </a:t>
            </a:r>
            <a:r>
              <a:rPr lang="hu-HU" sz="2000" b="1" dirty="0">
                <a:solidFill>
                  <a:srgbClr val="C00000"/>
                </a:solidFill>
              </a:rPr>
              <a:t>alexandriai gnosztikusok </a:t>
            </a:r>
            <a:r>
              <a:rPr lang="hu-HU" sz="2000" b="1" dirty="0" smtClean="0">
                <a:solidFill>
                  <a:srgbClr val="C00000"/>
                </a:solidFill>
              </a:rPr>
              <a:t>utalnak az </a:t>
            </a:r>
            <a:r>
              <a:rPr lang="hu-HU" sz="2000" b="1" dirty="0" err="1" smtClean="0">
                <a:solidFill>
                  <a:srgbClr val="C00000"/>
                </a:solidFill>
              </a:rPr>
              <a:t>Aenok</a:t>
            </a:r>
            <a:r>
              <a:rPr lang="hu-HU" sz="2000" b="1" dirty="0" smtClean="0">
                <a:solidFill>
                  <a:srgbClr val="C00000"/>
                </a:solidFill>
              </a:rPr>
              <a:t> bukására </a:t>
            </a:r>
            <a:r>
              <a:rPr lang="hu-HU" sz="2000" b="1" dirty="0" smtClean="0"/>
              <a:t>(Ők angyali kények és korszakok is egyben.).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 </a:t>
            </a:r>
            <a:r>
              <a:rPr lang="hu-HU" sz="2000" b="1" dirty="0" err="1"/>
              <a:t>Pymander</a:t>
            </a:r>
            <a:r>
              <a:rPr lang="hu-HU" sz="2000" b="1" dirty="0"/>
              <a:t> hét tűzkört áttörő hét </a:t>
            </a:r>
            <a:r>
              <a:rPr lang="hu-HU" sz="2000" b="1" dirty="0" smtClean="0"/>
              <a:t>rektort említ.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Az </a:t>
            </a:r>
            <a:r>
              <a:rPr lang="hu-HU" sz="2000" b="1" dirty="0" err="1">
                <a:solidFill>
                  <a:srgbClr val="C00000"/>
                </a:solidFill>
              </a:rPr>
              <a:t>Uranidák</a:t>
            </a:r>
            <a:r>
              <a:rPr lang="hu-HU" sz="2000" b="1" dirty="0">
                <a:solidFill>
                  <a:srgbClr val="C00000"/>
                </a:solidFill>
              </a:rPr>
              <a:t>, a Titánok  fellázadtak Kronosz </a:t>
            </a:r>
            <a:r>
              <a:rPr lang="hu-HU" sz="2000" b="1" dirty="0" smtClean="0"/>
              <a:t>/Szaturnusz/ ellen. </a:t>
            </a:r>
            <a:r>
              <a:rPr lang="hu-HU" sz="2000" b="1" dirty="0" err="1" smtClean="0"/>
              <a:t>Samael</a:t>
            </a:r>
            <a:r>
              <a:rPr lang="hu-HU" sz="2000" b="1" dirty="0" smtClean="0"/>
              <a:t> ellenségeivé váltak,</a:t>
            </a:r>
          </a:p>
          <a:p>
            <a:pPr marL="357188"/>
            <a:r>
              <a:rPr lang="hu-HU" sz="2000" b="1" dirty="0" smtClean="0"/>
              <a:t>aki </a:t>
            </a:r>
            <a:r>
              <a:rPr lang="hu-HU" sz="2000" b="1" dirty="0"/>
              <a:t>egy </a:t>
            </a:r>
            <a:r>
              <a:rPr lang="hu-HU" sz="2000" b="1" dirty="0" err="1"/>
              <a:t>Elohim</a:t>
            </a:r>
            <a:r>
              <a:rPr lang="hu-HU" sz="2000" b="1" dirty="0"/>
              <a:t>, </a:t>
            </a:r>
            <a:r>
              <a:rPr lang="hu-HU" sz="2000" b="1" dirty="0" smtClean="0"/>
              <a:t>és azonos </a:t>
            </a:r>
            <a:r>
              <a:rPr lang="hu-HU" sz="2000" b="1" dirty="0" err="1" smtClean="0"/>
              <a:t>Jehováhval</a:t>
            </a:r>
            <a:r>
              <a:rPr lang="hu-HU" sz="20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Kronosz a végtelen, </a:t>
            </a:r>
            <a:r>
              <a:rPr lang="hu-HU" sz="2000" b="1" dirty="0" smtClean="0"/>
              <a:t>változatlan </a:t>
            </a:r>
            <a:r>
              <a:rPr lang="hu-HU" sz="2000" b="1" dirty="0"/>
              <a:t>időtartamot jelenti, </a:t>
            </a:r>
            <a:r>
              <a:rPr lang="hu-HU" sz="2000" b="1" dirty="0" smtClean="0"/>
              <a:t>ami </a:t>
            </a:r>
            <a:r>
              <a:rPr lang="hu-HU" sz="2000" b="1" dirty="0"/>
              <a:t>a felosztott időn és </a:t>
            </a:r>
            <a:r>
              <a:rPr lang="hu-HU" sz="2000" b="1" dirty="0" smtClean="0"/>
              <a:t>téren </a:t>
            </a:r>
            <a:r>
              <a:rPr lang="hu-HU" sz="2000" b="1" dirty="0"/>
              <a:t>túl van</a:t>
            </a:r>
            <a:r>
              <a:rPr lang="hu-HU" sz="2000" b="1" dirty="0" smtClean="0"/>
              <a:t>.</a:t>
            </a:r>
          </a:p>
          <a:p>
            <a:pPr marL="355600"/>
            <a:r>
              <a:rPr lang="hu-HU" sz="2000" b="1" dirty="0" smtClean="0">
                <a:solidFill>
                  <a:srgbClr val="C00000"/>
                </a:solidFill>
              </a:rPr>
              <a:t>A Kronosz </a:t>
            </a:r>
            <a:r>
              <a:rPr lang="hu-HU" sz="2000" b="1" dirty="0">
                <a:solidFill>
                  <a:srgbClr val="C00000"/>
                </a:solidFill>
              </a:rPr>
              <a:t>ellen </a:t>
            </a:r>
            <a:r>
              <a:rPr lang="hu-HU" sz="2000" b="1" dirty="0" smtClean="0">
                <a:solidFill>
                  <a:srgbClr val="C00000"/>
                </a:solidFill>
              </a:rPr>
              <a:t>fellázadó angyalok,</a:t>
            </a:r>
            <a:r>
              <a:rPr lang="hu-HU" sz="2000" b="1" dirty="0" smtClean="0"/>
              <a:t> géniuszok, </a:t>
            </a:r>
            <a:r>
              <a:rPr lang="hu-HU" sz="2000" b="1" dirty="0" err="1" smtClean="0"/>
              <a:t>dévák</a:t>
            </a:r>
            <a:r>
              <a:rPr lang="hu-HU" sz="2000" b="1" dirty="0" smtClean="0"/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célja a térbeni </a:t>
            </a:r>
            <a:r>
              <a:rPr lang="hu-HU" sz="2000" b="1" dirty="0">
                <a:solidFill>
                  <a:srgbClr val="C00000"/>
                </a:solidFill>
              </a:rPr>
              <a:t>és </a:t>
            </a:r>
            <a:r>
              <a:rPr lang="hu-HU" sz="2000" b="1" dirty="0" smtClean="0">
                <a:solidFill>
                  <a:srgbClr val="C00000"/>
                </a:solidFill>
              </a:rPr>
              <a:t>időbeni cselekvés, </a:t>
            </a:r>
          </a:p>
          <a:p>
            <a:pPr marL="355600"/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szellem feletti síkok hét </a:t>
            </a:r>
            <a:r>
              <a:rPr lang="hu-HU" sz="2000" b="1" dirty="0" smtClean="0">
                <a:solidFill>
                  <a:srgbClr val="C00000"/>
                </a:solidFill>
              </a:rPr>
              <a:t>körén áthatolva, a </a:t>
            </a:r>
            <a:r>
              <a:rPr lang="hu-HU" sz="2000" b="1" dirty="0">
                <a:solidFill>
                  <a:srgbClr val="C00000"/>
                </a:solidFill>
              </a:rPr>
              <a:t>föld feletti </a:t>
            </a:r>
            <a:r>
              <a:rPr lang="hu-HU" sz="2000" b="1" dirty="0" smtClean="0">
                <a:solidFill>
                  <a:srgbClr val="C00000"/>
                </a:solidFill>
              </a:rPr>
              <a:t>régiókba érkezve.</a:t>
            </a:r>
            <a:endParaRPr lang="hu-HU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Az Abszolút Idő végessé és feltételessé válik, az egészből </a:t>
            </a:r>
            <a:r>
              <a:rPr lang="hu-HU" sz="2000" b="1" dirty="0" smtClean="0"/>
              <a:t>kiszakadva, ezért Szaturnusz</a:t>
            </a:r>
            <a:r>
              <a:rPr lang="hu-HU" sz="2000" b="1" dirty="0"/>
              <a:t>, az Istenek Apja az Örök Állandóságból egy korlátozott időszakká változott át.</a:t>
            </a:r>
            <a:r>
              <a:rPr lang="hu-H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 smtClean="0"/>
              <a:t>Hésziodos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Theogóniájának</a:t>
            </a:r>
            <a:r>
              <a:rPr lang="hu-HU" sz="2000" b="1" dirty="0" smtClean="0"/>
              <a:t> </a:t>
            </a:r>
            <a:r>
              <a:rPr lang="hu-HU" sz="2000" b="1" dirty="0"/>
              <a:t>Titánjai heten </a:t>
            </a:r>
            <a:r>
              <a:rPr lang="hu-HU" sz="2000" b="1" dirty="0" smtClean="0"/>
              <a:t>voltak (a </a:t>
            </a:r>
            <a:r>
              <a:rPr lang="hu-HU" sz="2000" b="1" dirty="0"/>
              <a:t>hetedik neve </a:t>
            </a:r>
            <a:r>
              <a:rPr lang="hu-HU" sz="2000" b="1" dirty="0" err="1" smtClean="0"/>
              <a:t>Phoreg</a:t>
            </a:r>
            <a:r>
              <a:rPr lang="hu-HU" sz="2000" b="1" dirty="0" smtClean="0"/>
              <a:t>), ezért azonosak a </a:t>
            </a:r>
            <a:r>
              <a:rPr lang="hu-HU" sz="2000" b="1" dirty="0"/>
              <a:t>Hét </a:t>
            </a:r>
            <a:r>
              <a:rPr lang="hu-HU" sz="2000" b="1" dirty="0" smtClean="0"/>
              <a:t>Rektorral.</a:t>
            </a:r>
            <a:endParaRPr lang="hu-HU" sz="2000" b="1" dirty="0" smtClean="0">
              <a:solidFill>
                <a:srgbClr val="0070C0"/>
              </a:solidFill>
            </a:endParaRPr>
          </a:p>
          <a:p>
            <a:pPr algn="ctr"/>
            <a:endParaRPr lang="hu-HU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0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7952" y="156676"/>
            <a:ext cx="1116787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70C0"/>
                </a:solidFill>
              </a:rPr>
              <a:t>Zsidók - Kabbala</a:t>
            </a:r>
          </a:p>
          <a:p>
            <a:endParaRPr lang="hu-HU" sz="1100" b="1" dirty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 Kabbala a rosszat a jóhoz szükséges ellentétes erőként kezeli.</a:t>
            </a:r>
          </a:p>
          <a:p>
            <a:pPr algn="ctr"/>
            <a:endParaRPr lang="hu-H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Okkultizmus - Titkos tanítások</a:t>
            </a:r>
            <a:endParaRPr lang="hu-HU" sz="2800" b="1" dirty="0">
              <a:solidFill>
                <a:srgbClr val="0070C0"/>
              </a:solidFill>
            </a:endParaRPr>
          </a:p>
          <a:p>
            <a:endParaRPr lang="hu-HU" sz="1100" dirty="0"/>
          </a:p>
          <a:p>
            <a:r>
              <a:rPr lang="hu-HU" sz="2000" b="1" dirty="0" smtClean="0"/>
              <a:t>A </a:t>
            </a:r>
            <a:r>
              <a:rPr lang="hu-HU" sz="2000" b="1" dirty="0"/>
              <a:t>Biblia </a:t>
            </a:r>
            <a:r>
              <a:rPr lang="hu-HU" sz="2000" b="1" dirty="0" err="1" smtClean="0"/>
              <a:t>Gibborimjei</a:t>
            </a:r>
            <a:r>
              <a:rPr lang="hu-HU" sz="2000" b="1" dirty="0" smtClean="0"/>
              <a:t>, óriásai, a </a:t>
            </a:r>
            <a:r>
              <a:rPr lang="hu-HU" sz="2000" b="1" dirty="0"/>
              <a:t>hinduk </a:t>
            </a:r>
            <a:r>
              <a:rPr lang="hu-HU" sz="2000" b="1" dirty="0" err="1" smtClean="0"/>
              <a:t>Rákshasái</a:t>
            </a:r>
            <a:r>
              <a:rPr lang="hu-HU" sz="2000" b="1" dirty="0" smtClean="0"/>
              <a:t>, az atlantisziak</a:t>
            </a:r>
            <a:r>
              <a:rPr lang="hu-HU" sz="2000" b="1" dirty="0"/>
              <a:t>, </a:t>
            </a:r>
            <a:r>
              <a:rPr lang="hu-HU" sz="2000" b="1" dirty="0" smtClean="0"/>
              <a:t>az </a:t>
            </a:r>
            <a:r>
              <a:rPr lang="hu-HU" sz="2000" b="1" dirty="0"/>
              <a:t>elsüllyedt fajokhoz </a:t>
            </a:r>
            <a:r>
              <a:rPr lang="hu-HU" sz="2000" b="1" dirty="0" smtClean="0"/>
              <a:t>tartoztak.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Az </a:t>
            </a:r>
            <a:r>
              <a:rPr lang="hu-HU" sz="2000" b="1" dirty="0"/>
              <a:t>ezoterikus tanítás szerint </a:t>
            </a:r>
            <a:r>
              <a:rPr lang="hu-HU" sz="2000" b="1" dirty="0" smtClean="0">
                <a:solidFill>
                  <a:srgbClr val="C00000"/>
                </a:solidFill>
              </a:rPr>
              <a:t>eddig három háborút vívtak a Jó és a Rossz erői.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Az </a:t>
            </a:r>
            <a:r>
              <a:rPr lang="hu-HU" sz="2000" b="1" dirty="0"/>
              <a:t>első háború </a:t>
            </a:r>
            <a:r>
              <a:rPr lang="hu-HU" sz="2000" b="1" dirty="0">
                <a:solidFill>
                  <a:srgbClr val="C00000"/>
                </a:solidFill>
              </a:rPr>
              <a:t>a Naprendszer építése előtt </a:t>
            </a:r>
            <a:r>
              <a:rPr lang="hu-HU" sz="2000" b="1" dirty="0" smtClean="0">
                <a:solidFill>
                  <a:srgbClr val="C00000"/>
                </a:solidFill>
              </a:rPr>
              <a:t>zajlott,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második </a:t>
            </a:r>
            <a:r>
              <a:rPr lang="hu-HU" sz="2000" b="1" dirty="0">
                <a:solidFill>
                  <a:srgbClr val="C00000"/>
                </a:solidFill>
              </a:rPr>
              <a:t>az ember </a:t>
            </a:r>
            <a:r>
              <a:rPr lang="hu-HU" sz="2000" b="1" dirty="0" smtClean="0">
                <a:solidFill>
                  <a:srgbClr val="C00000"/>
                </a:solidFill>
              </a:rPr>
              <a:t>teremtésekor zajlott a </a:t>
            </a:r>
            <a:r>
              <a:rPr lang="hu-HU" sz="2000" b="1" dirty="0">
                <a:solidFill>
                  <a:srgbClr val="C00000"/>
                </a:solidFill>
              </a:rPr>
              <a:t>Földön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harmadik </a:t>
            </a:r>
            <a:r>
              <a:rPr lang="hu-HU" sz="2000" b="1" dirty="0" smtClean="0"/>
              <a:t>háború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negyedik faj </a:t>
            </a:r>
            <a:r>
              <a:rPr lang="hu-HU" sz="2000" b="1" dirty="0" smtClean="0">
                <a:solidFill>
                  <a:srgbClr val="C00000"/>
                </a:solidFill>
              </a:rPr>
              <a:t>korszakának végén zajlott a negyedik </a:t>
            </a:r>
            <a:r>
              <a:rPr lang="hu-HU" sz="2000" b="1" dirty="0">
                <a:solidFill>
                  <a:srgbClr val="C00000"/>
                </a:solidFill>
              </a:rPr>
              <a:t>és az ötödik faj </a:t>
            </a:r>
            <a:r>
              <a:rPr lang="hu-HU" sz="2000" b="1" dirty="0" err="1">
                <a:solidFill>
                  <a:srgbClr val="C00000"/>
                </a:solidFill>
              </a:rPr>
              <a:t>adeptusai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között </a:t>
            </a:r>
            <a:r>
              <a:rPr lang="hu-HU" sz="2000" b="1" dirty="0" smtClean="0"/>
              <a:t>(a Szent Sziget </a:t>
            </a:r>
            <a:r>
              <a:rPr lang="hu-HU" sz="2000" b="1" dirty="0"/>
              <a:t>beavatottjai és Atlantisz </a:t>
            </a:r>
            <a:r>
              <a:rPr lang="hu-HU" sz="2000" b="1" dirty="0" smtClean="0"/>
              <a:t>varázslói).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b="1" dirty="0" smtClean="0"/>
          </a:p>
          <a:p>
            <a:r>
              <a:rPr lang="hu-HU" sz="2000" b="1" dirty="0"/>
              <a:t>Különbséget kell tenni </a:t>
            </a:r>
            <a:r>
              <a:rPr lang="hu-HU" sz="2000" b="1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ciklikusság törvénye által vezetett kozmikus őseredeti ellentétes erők</a:t>
            </a:r>
            <a:r>
              <a:rPr lang="hu-HU" sz="2000" b="1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az </a:t>
            </a:r>
            <a:r>
              <a:rPr lang="hu-HU" sz="2000" b="1" dirty="0"/>
              <a:t>atlantiszi </a:t>
            </a:r>
            <a:r>
              <a:rPr lang="hu-HU" sz="2000" b="1" dirty="0" smtClean="0"/>
              <a:t>ember-óriások,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és </a:t>
            </a:r>
            <a:r>
              <a:rPr lang="hu-HU" sz="2000" b="1" dirty="0"/>
              <a:t>a vízözön </a:t>
            </a:r>
            <a:r>
              <a:rPr lang="hu-HU" sz="2000" b="1" dirty="0" smtClean="0"/>
              <a:t>utáni jobb- és baloldali </a:t>
            </a:r>
            <a:r>
              <a:rPr lang="hu-HU" sz="2000" b="1" dirty="0"/>
              <a:t>utat járó </a:t>
            </a:r>
            <a:r>
              <a:rPr lang="hu-HU" sz="2000" b="1" dirty="0" err="1" smtClean="0"/>
              <a:t>adeptusok</a:t>
            </a:r>
            <a:r>
              <a:rPr lang="hu-HU" sz="2000" b="1" dirty="0" smtClean="0"/>
              <a:t> </a:t>
            </a:r>
            <a:r>
              <a:rPr lang="hu-HU" sz="2000" b="1" dirty="0"/>
              <a:t>között.</a:t>
            </a:r>
            <a:r>
              <a:rPr lang="hu-HU" sz="2000" dirty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803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445" y="1122363"/>
            <a:ext cx="10849969" cy="23876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+mn-lt"/>
              </a:rPr>
              <a:t>XII. </a:t>
            </a:r>
            <a:r>
              <a:rPr lang="hu-HU" b="1" dirty="0" smtClean="0">
                <a:latin typeface="+mn-lt"/>
              </a:rPr>
              <a:t>A </a:t>
            </a:r>
            <a:r>
              <a:rPr lang="hu-HU" b="1" dirty="0">
                <a:latin typeface="+mn-lt"/>
              </a:rPr>
              <a:t>Teremtő Istenek származástana</a:t>
            </a:r>
            <a:br>
              <a:rPr lang="hu-HU" b="1" dirty="0">
                <a:latin typeface="+mn-lt"/>
              </a:rPr>
            </a:br>
            <a:endParaRPr lang="hu-HU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4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29265" y="501445"/>
            <a:ext cx="1079581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XII. A Teremtő Istenek származástana</a:t>
            </a:r>
          </a:p>
          <a:p>
            <a:r>
              <a:rPr lang="hu-HU" sz="2000" b="1" dirty="0" smtClean="0"/>
              <a:t>A probléma</a:t>
            </a:r>
          </a:p>
          <a:p>
            <a:r>
              <a:rPr lang="hu-HU" sz="2000" b="1" dirty="0" smtClean="0"/>
              <a:t>Az Egy megjelenés a kultúrákban </a:t>
            </a:r>
          </a:p>
          <a:p>
            <a:r>
              <a:rPr lang="hu-HU" sz="2000" b="1" dirty="0" smtClean="0"/>
              <a:t>A Fény és a Szó</a:t>
            </a:r>
          </a:p>
          <a:p>
            <a:r>
              <a:rPr lang="hu-HU" sz="2000" b="1" dirty="0" err="1" smtClean="0"/>
              <a:t>Váchok</a:t>
            </a:r>
            <a:r>
              <a:rPr lang="hu-HU" sz="2000" b="1" dirty="0" smtClean="0"/>
              <a:t> fajtái</a:t>
            </a:r>
          </a:p>
          <a:p>
            <a:r>
              <a:rPr lang="hu-HU" sz="2000" b="1" dirty="0" smtClean="0"/>
              <a:t>Az asszírok világképe az Uralkodókról, a Tevékeny Istenek világáról.</a:t>
            </a:r>
          </a:p>
          <a:p>
            <a:r>
              <a:rPr lang="hu-HU" sz="2000" b="1" dirty="0" smtClean="0"/>
              <a:t>Dionüsziosz </a:t>
            </a:r>
            <a:r>
              <a:rPr lang="hu-HU" sz="2000" b="1" dirty="0" err="1" smtClean="0"/>
              <a:t>Areopagitész</a:t>
            </a:r>
            <a:r>
              <a:rPr lang="hu-HU" sz="2000" b="1" dirty="0" smtClean="0"/>
              <a:t> kilenc angyali rendje</a:t>
            </a:r>
          </a:p>
          <a:p>
            <a:r>
              <a:rPr lang="hu-HU" sz="2000" b="1" dirty="0" smtClean="0"/>
              <a:t>Az indiai </a:t>
            </a:r>
            <a:r>
              <a:rPr lang="hu-HU" sz="2000" b="1" dirty="0" err="1" smtClean="0"/>
              <a:t>Rishik</a:t>
            </a:r>
            <a:r>
              <a:rPr lang="hu-HU" sz="2000" b="1" dirty="0" smtClean="0"/>
              <a:t> világképe az istenek hierarchiájáról</a:t>
            </a:r>
          </a:p>
          <a:p>
            <a:endParaRPr lang="hu-HU" sz="2000" b="1" dirty="0"/>
          </a:p>
          <a:p>
            <a:r>
              <a:rPr lang="hu-HU" sz="2800" b="1" dirty="0" smtClean="0">
                <a:latin typeface="+mn-lt"/>
              </a:rPr>
              <a:t>XIII. A hét teremtés</a:t>
            </a:r>
          </a:p>
          <a:p>
            <a:r>
              <a:rPr lang="hu-HU" sz="2000" b="1" dirty="0" smtClean="0"/>
              <a:t>A </a:t>
            </a:r>
            <a:r>
              <a:rPr lang="hu-HU" sz="2000" b="1" dirty="0" err="1" smtClean="0"/>
              <a:t>Kumárák</a:t>
            </a:r>
            <a:endParaRPr lang="hu-HU" sz="2000" b="1" dirty="0" smtClean="0"/>
          </a:p>
          <a:p>
            <a:endParaRPr lang="hu-HU" sz="2000" b="1" dirty="0" smtClean="0">
              <a:latin typeface="+mn-lt"/>
            </a:endParaRPr>
          </a:p>
          <a:p>
            <a:r>
              <a:rPr lang="hu-HU" sz="2800" b="1" dirty="0" smtClean="0">
                <a:latin typeface="+mn-lt"/>
              </a:rPr>
              <a:t>XIV. A négy elem</a:t>
            </a:r>
          </a:p>
          <a:p>
            <a:r>
              <a:rPr lang="hu-HU" sz="2000" b="1" dirty="0" smtClean="0"/>
              <a:t>A négy elem jellemzői</a:t>
            </a:r>
          </a:p>
          <a:p>
            <a:r>
              <a:rPr lang="hu-HU" sz="2000" b="1" dirty="0" smtClean="0"/>
              <a:t>Az elemek történelmi vonatkozásai</a:t>
            </a:r>
          </a:p>
          <a:p>
            <a:endParaRPr lang="hu-HU" sz="2000" b="1" dirty="0"/>
          </a:p>
          <a:p>
            <a:r>
              <a:rPr lang="hu-HU" sz="2800" b="1" dirty="0" smtClean="0"/>
              <a:t>XV. </a:t>
            </a:r>
            <a:r>
              <a:rPr lang="hu-HU" sz="2800" b="1" dirty="0" err="1" smtClean="0"/>
              <a:t>Kwan-Shi-Yin</a:t>
            </a:r>
            <a:r>
              <a:rPr lang="hu-HU" sz="2800" b="1" dirty="0" smtClean="0"/>
              <a:t> és </a:t>
            </a:r>
            <a:r>
              <a:rPr lang="hu-HU" sz="2800" b="1" dirty="0" err="1" smtClean="0"/>
              <a:t>Kwan-Yin</a:t>
            </a:r>
            <a:endParaRPr lang="hu-HU" sz="2800" b="1" dirty="0" smtClean="0"/>
          </a:p>
          <a:p>
            <a:endParaRPr lang="hu-H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u-HU" sz="2000" b="1" dirty="0" smtClean="0"/>
              <a:t/>
            </a:r>
            <a:br>
              <a:rPr lang="hu-HU" sz="2000" b="1" dirty="0" smtClean="0"/>
            </a:br>
            <a:endParaRPr lang="hu-HU" sz="2000" b="1" dirty="0" smtClean="0">
              <a:solidFill>
                <a:srgbClr val="0070C0"/>
              </a:solidFill>
            </a:endParaRPr>
          </a:p>
          <a:p>
            <a:endParaRPr lang="hu-HU" sz="2000" b="1" dirty="0" smtClean="0">
              <a:solidFill>
                <a:srgbClr val="0070C0"/>
              </a:solidFill>
            </a:endParaRPr>
          </a:p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299322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7680" y="168868"/>
            <a:ext cx="1104595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A probléma</a:t>
            </a:r>
          </a:p>
          <a:p>
            <a:endParaRPr lang="hu-HU" sz="1200" b="1" dirty="0" smtClean="0"/>
          </a:p>
          <a:p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Ok Nélküli Ok </a:t>
            </a:r>
            <a:r>
              <a:rPr lang="hu-HU" sz="2000" b="1" dirty="0" smtClean="0">
                <a:solidFill>
                  <a:srgbClr val="C00000"/>
                </a:solidFill>
              </a:rPr>
              <a:t>tulajdonságait átruházták az </a:t>
            </a:r>
            <a:r>
              <a:rPr lang="hu-HU" sz="2000" b="1" dirty="0">
                <a:solidFill>
                  <a:srgbClr val="C00000"/>
                </a:solidFill>
              </a:rPr>
              <a:t>okozott </a:t>
            </a:r>
            <a:r>
              <a:rPr lang="hu-HU" sz="2000" b="1" dirty="0" smtClean="0">
                <a:solidFill>
                  <a:srgbClr val="C00000"/>
                </a:solidFill>
              </a:rPr>
              <a:t>hatásokra, a </a:t>
            </a:r>
            <a:r>
              <a:rPr lang="hu-HU" sz="2000" b="1" dirty="0">
                <a:solidFill>
                  <a:srgbClr val="C00000"/>
                </a:solidFill>
              </a:rPr>
              <a:t>Világegyetem Teremtő Erőire.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endParaRPr lang="hu-HU" sz="2000" dirty="0" smtClean="0">
              <a:solidFill>
                <a:srgbClr val="C00000"/>
              </a:solidFill>
            </a:endParaRPr>
          </a:p>
          <a:p>
            <a:endParaRPr lang="hu-HU" sz="1200" b="1" dirty="0" smtClean="0"/>
          </a:p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Az Egy megjelenés a kultúrákban </a:t>
            </a:r>
          </a:p>
          <a:p>
            <a:endParaRPr lang="hu-HU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Az </a:t>
            </a:r>
            <a:r>
              <a:rPr lang="hu-HU" sz="2000" b="1" dirty="0"/>
              <a:t>Ok Nélküli </a:t>
            </a:r>
            <a:r>
              <a:rPr lang="hu-HU" sz="2000" b="1" dirty="0" smtClean="0"/>
              <a:t>Okra </a:t>
            </a:r>
            <a:r>
              <a:rPr lang="hu-HU" sz="2000" b="1" dirty="0" err="1" smtClean="0">
                <a:solidFill>
                  <a:srgbClr val="C00000"/>
                </a:solidFill>
              </a:rPr>
              <a:t>Damascius</a:t>
            </a:r>
            <a:r>
              <a:rPr lang="hu-HU" sz="2000" b="1" dirty="0" smtClean="0">
                <a:solidFill>
                  <a:srgbClr val="C00000"/>
                </a:solidFill>
              </a:rPr>
              <a:t> Ismeretlen Sötétségként hivatkozik.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A </a:t>
            </a:r>
            <a:r>
              <a:rPr lang="hu-HU" sz="2000" b="1" dirty="0">
                <a:solidFill>
                  <a:srgbClr val="FF0000"/>
                </a:solidFill>
              </a:rPr>
              <a:t>babiloniak </a:t>
            </a:r>
            <a:r>
              <a:rPr lang="hu-HU" sz="2000" b="1" dirty="0" smtClean="0">
                <a:solidFill>
                  <a:srgbClr val="FF0000"/>
                </a:solidFill>
              </a:rPr>
              <a:t>nem említik Őt.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rgbClr val="FF0000"/>
                </a:solidFill>
              </a:rPr>
              <a:t>Hésziodos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2000" b="1" dirty="0" err="1" smtClean="0">
                <a:solidFill>
                  <a:srgbClr val="FF0000"/>
                </a:solidFill>
              </a:rPr>
              <a:t>Theogóniájában</a:t>
            </a:r>
            <a:r>
              <a:rPr lang="hu-HU" sz="2000" b="1" dirty="0" smtClean="0">
                <a:solidFill>
                  <a:srgbClr val="FF0000"/>
                </a:solidFill>
              </a:rPr>
              <a:t> „</a:t>
            </a:r>
            <a:r>
              <a:rPr lang="hu-HU" sz="2000" b="1" dirty="0">
                <a:solidFill>
                  <a:srgbClr val="FF0000"/>
                </a:solidFill>
              </a:rPr>
              <a:t>Minden dolog káosza volt az első, </a:t>
            </a:r>
            <a:r>
              <a:rPr lang="hu-HU" sz="2000" b="1" dirty="0"/>
              <a:t>ami </a:t>
            </a:r>
            <a:r>
              <a:rPr lang="hu-HU" sz="2000" b="1" dirty="0" smtClean="0"/>
              <a:t>létrejött-ként említi.”.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zsidók csak a világegyetem közvetlen építőjéhez emelkedtek </a:t>
            </a:r>
            <a:r>
              <a:rPr lang="hu-HU" sz="2000" b="1" dirty="0" smtClean="0"/>
              <a:t>fel.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A Titkos Tanítások az Ég körének nevezte. Jelképe az egy </a:t>
            </a:r>
            <a:r>
              <a:rPr lang="hu-HU" sz="2000" b="1" dirty="0">
                <a:solidFill>
                  <a:srgbClr val="FF0000"/>
                </a:solidFill>
              </a:rPr>
              <a:t>körben levő </a:t>
            </a:r>
            <a:r>
              <a:rPr lang="hu-HU" sz="2000" b="1" dirty="0" smtClean="0">
                <a:solidFill>
                  <a:srgbClr val="FF0000"/>
                </a:solidFill>
              </a:rPr>
              <a:t>pont </a:t>
            </a:r>
            <a:r>
              <a:rPr lang="hu-HU" sz="2000" b="1" dirty="0" smtClean="0"/>
              <a:t>(ahol </a:t>
            </a:r>
            <a:r>
              <a:rPr lang="hu-HU" sz="2000" b="1" dirty="0"/>
              <a:t>a pont a Logoszt </a:t>
            </a:r>
            <a:r>
              <a:rPr lang="hu-HU" sz="2000" b="1" dirty="0" smtClean="0"/>
              <a:t>jelentette) </a:t>
            </a:r>
            <a:r>
              <a:rPr lang="hu-HU" sz="2000" b="1" dirty="0" smtClean="0">
                <a:solidFill>
                  <a:srgbClr val="FF0000"/>
                </a:solidFill>
              </a:rPr>
              <a:t>vagy </a:t>
            </a:r>
            <a:r>
              <a:rPr lang="hu-HU" sz="2000" b="1" dirty="0">
                <a:solidFill>
                  <a:srgbClr val="FF0000"/>
                </a:solidFill>
              </a:rPr>
              <a:t>egyenlő oldalú </a:t>
            </a:r>
            <a:r>
              <a:rPr lang="hu-HU" sz="2000" b="1" dirty="0" smtClean="0">
                <a:solidFill>
                  <a:srgbClr val="FF0000"/>
                </a:solidFill>
              </a:rPr>
              <a:t>háromszög.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A </a:t>
            </a:r>
            <a:r>
              <a:rPr lang="hu-HU" sz="2000" b="1" dirty="0" err="1">
                <a:solidFill>
                  <a:srgbClr val="FF0000"/>
                </a:solidFill>
              </a:rPr>
              <a:t>Rig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Védában  </a:t>
            </a:r>
            <a:r>
              <a:rPr lang="hu-HU" sz="2000" b="1" dirty="0" err="1" smtClean="0">
                <a:solidFill>
                  <a:srgbClr val="FF0000"/>
                </a:solidFill>
              </a:rPr>
              <a:t>AZ-t</a:t>
            </a:r>
            <a:r>
              <a:rPr lang="hu-HU" sz="2000" b="1" dirty="0" smtClean="0">
                <a:solidFill>
                  <a:srgbClr val="FF0000"/>
                </a:solidFill>
              </a:rPr>
              <a:t> , </a:t>
            </a:r>
            <a:r>
              <a:rPr lang="hu-HU" sz="2000" b="1" dirty="0" smtClean="0"/>
              <a:t>amiből </a:t>
            </a:r>
            <a:r>
              <a:rPr lang="hu-HU" sz="2000" b="1" dirty="0"/>
              <a:t>az Első </a:t>
            </a:r>
            <a:r>
              <a:rPr lang="hu-HU" sz="2000" b="1" dirty="0" smtClean="0"/>
              <a:t>Ok (Amiből származik a Teremtők Hierarchiája) kiárad </a:t>
            </a:r>
            <a:r>
              <a:rPr lang="hu-HU" sz="2000" b="1" dirty="0" smtClean="0">
                <a:solidFill>
                  <a:srgbClr val="FF0000"/>
                </a:solidFill>
              </a:rPr>
              <a:t>nem nevezik meg.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hindu kozmogónia szerint a Világegyetem fejlődése két eseményre oszlik, </a:t>
            </a:r>
            <a:r>
              <a:rPr lang="hu-HU" sz="2000" b="1" dirty="0" smtClean="0"/>
              <a:t>a </a:t>
            </a:r>
            <a:r>
              <a:rPr lang="hu-HU" sz="2000" b="1" dirty="0" err="1" smtClean="0"/>
              <a:t>Prákrita-</a:t>
            </a:r>
            <a:r>
              <a:rPr lang="hu-HU" sz="2000" b="1" dirty="0" smtClean="0"/>
              <a:t> </a:t>
            </a:r>
            <a:r>
              <a:rPr lang="hu-HU" sz="2000" b="1" dirty="0"/>
              <a:t>és a </a:t>
            </a:r>
            <a:r>
              <a:rPr lang="hu-HU" sz="2000" b="1" dirty="0" smtClean="0"/>
              <a:t>Padma-teremtésekre.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FF0000"/>
                </a:solidFill>
              </a:rPr>
              <a:t>A Ragyogásból a Térbe kiáradó </a:t>
            </a:r>
            <a:r>
              <a:rPr lang="hu-HU" sz="2000" b="1" dirty="0">
                <a:solidFill>
                  <a:srgbClr val="FF0000"/>
                </a:solidFill>
              </a:rPr>
              <a:t>sugarak </a:t>
            </a:r>
            <a:r>
              <a:rPr lang="hu-HU" sz="2000" b="1" dirty="0" smtClean="0">
                <a:solidFill>
                  <a:srgbClr val="FF0000"/>
                </a:solidFill>
              </a:rPr>
              <a:t>előtt az Első </a:t>
            </a:r>
            <a:r>
              <a:rPr lang="hu-HU" sz="2000" b="1" dirty="0">
                <a:solidFill>
                  <a:srgbClr val="FF0000"/>
                </a:solidFill>
              </a:rPr>
              <a:t>Teremtés Elemei láthatókká válnak</a:t>
            </a:r>
            <a:r>
              <a:rPr lang="hu-HU" sz="2000" b="1" dirty="0" smtClean="0">
                <a:solidFill>
                  <a:srgbClr val="FF000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ezekből </a:t>
            </a:r>
            <a:r>
              <a:rPr lang="hu-HU" sz="2000" b="1" dirty="0"/>
              <a:t>alakul </a:t>
            </a:r>
            <a:r>
              <a:rPr lang="hu-HU" sz="2000" b="1" dirty="0" smtClean="0"/>
              <a:t>ki a </a:t>
            </a:r>
            <a:r>
              <a:rPr lang="hu-HU" sz="2000" b="1" dirty="0"/>
              <a:t>Káoszból elkülönült őseredeti anyag. </a:t>
            </a:r>
            <a:r>
              <a:rPr lang="hu-HU" sz="2000" b="1" dirty="0" smtClean="0"/>
              <a:t>Nincs még személyes istenkép.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899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09433" y="354842"/>
            <a:ext cx="112184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Ekkor a Teremtő Hatalmak, a  </a:t>
            </a:r>
            <a:r>
              <a:rPr lang="hu-HU" sz="2000" b="1" dirty="0" err="1" smtClean="0"/>
              <a:t>Dhyán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Chohanok</a:t>
            </a:r>
            <a:r>
              <a:rPr lang="hu-HU" sz="2000" b="1" dirty="0" smtClean="0"/>
              <a:t> </a:t>
            </a:r>
            <a:r>
              <a:rPr lang="hu-HU" sz="2000" b="1" dirty="0"/>
              <a:t>még nem fejlődtek 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Nem jött még létre </a:t>
            </a:r>
            <a:r>
              <a:rPr lang="hu-HU" sz="2000" b="1" dirty="0" err="1" smtClean="0"/>
              <a:t>Yggdrasil</a:t>
            </a:r>
            <a:r>
              <a:rPr lang="hu-HU" sz="2000" b="1" dirty="0"/>
              <a:t>, az Idő és Élet Világegyetemének </a:t>
            </a:r>
            <a:r>
              <a:rPr lang="hu-HU" sz="2000" b="1" dirty="0" smtClean="0"/>
              <a:t>Fája, nincs </a:t>
            </a:r>
            <a:r>
              <a:rPr lang="hu-HU" sz="2000" b="1" dirty="0" err="1" smtClean="0"/>
              <a:t>mág</a:t>
            </a:r>
            <a:r>
              <a:rPr lang="hu-HU" sz="2000" b="1" dirty="0" smtClean="0"/>
              <a:t> Walhalla</a:t>
            </a:r>
          </a:p>
          <a:p>
            <a:pPr marL="357188"/>
            <a:r>
              <a:rPr lang="hu-HU" sz="2000" b="1" dirty="0" smtClean="0"/>
              <a:t>(a </a:t>
            </a:r>
            <a:r>
              <a:rPr lang="hu-HU" sz="2000" b="1" dirty="0"/>
              <a:t>Hősök </a:t>
            </a:r>
            <a:r>
              <a:rPr lang="hu-HU" sz="2000" b="1" dirty="0" smtClean="0"/>
              <a:t>Csarnoka), nincs még </a:t>
            </a:r>
            <a:r>
              <a:rPr lang="hu-HU" sz="2000" b="1" dirty="0" err="1" smtClean="0"/>
              <a:t>Brahmá</a:t>
            </a:r>
            <a:r>
              <a:rPr lang="hu-HU" sz="2000" b="1" dirty="0" smtClean="0"/>
              <a:t> </a:t>
            </a:r>
            <a:r>
              <a:rPr lang="hu-HU" sz="2000" b="1" dirty="0"/>
              <a:t>is </a:t>
            </a:r>
            <a:r>
              <a:rPr lang="hu-HU" sz="2000" b="1" dirty="0" smtClean="0"/>
              <a:t>Kála.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Minden személyes isten a teremtés második fokán keletkezik </a:t>
            </a:r>
            <a:r>
              <a:rPr lang="hu-HU" sz="2000" b="1" dirty="0" smtClean="0"/>
              <a:t>(Pl. Zeusz Kronoszból.)</a:t>
            </a:r>
          </a:p>
          <a:p>
            <a:endParaRPr lang="hu-HU" sz="1200" b="1" dirty="0"/>
          </a:p>
          <a:p>
            <a:pPr algn="ctr"/>
            <a:endParaRPr lang="hu-H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hu-HU" sz="2800" b="1" dirty="0" smtClean="0">
                <a:solidFill>
                  <a:srgbClr val="0070C0"/>
                </a:solidFill>
              </a:rPr>
              <a:t>Az Első Öntudat, a Kiáradás kezdete</a:t>
            </a:r>
          </a:p>
          <a:p>
            <a:endParaRPr lang="hu-HU" sz="1200" b="1" dirty="0" smtClean="0"/>
          </a:p>
          <a:p>
            <a:pPr marL="700088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 Feltétel Nélküliből, a hinduk </a:t>
            </a:r>
            <a:r>
              <a:rPr lang="hu-HU" sz="2000" b="1" dirty="0" err="1" smtClean="0">
                <a:solidFill>
                  <a:srgbClr val="C00000"/>
                </a:solidFill>
              </a:rPr>
              <a:t>Parabrahmanjából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smtClean="0"/>
              <a:t>keletkezik a Világegyetem létrejötte előtt,</a:t>
            </a:r>
          </a:p>
          <a:p>
            <a:pPr marL="712788"/>
            <a:r>
              <a:rPr lang="hu-HU" sz="2000" b="1" dirty="0" smtClean="0"/>
              <a:t>a </a:t>
            </a:r>
            <a:r>
              <a:rPr lang="hu-HU" sz="2000" b="1" dirty="0" err="1" smtClean="0"/>
              <a:t>Pralayában</a:t>
            </a:r>
            <a:r>
              <a:rPr lang="hu-HU" sz="2000" b="1" dirty="0" smtClean="0"/>
              <a:t> szunnyadva, de öntudattal rendelkezve </a:t>
            </a:r>
            <a:r>
              <a:rPr lang="hu-HU" sz="2000" b="1" dirty="0" smtClean="0">
                <a:solidFill>
                  <a:srgbClr val="C00000"/>
                </a:solidFill>
              </a:rPr>
              <a:t>az első Tudat, a Logosz, a </a:t>
            </a:r>
            <a:r>
              <a:rPr lang="hu-HU" sz="2000" b="1" dirty="0" err="1" smtClean="0">
                <a:solidFill>
                  <a:srgbClr val="C00000"/>
                </a:solidFill>
              </a:rPr>
              <a:t>Shabda</a:t>
            </a:r>
            <a:r>
              <a:rPr lang="hu-HU" sz="2000" b="1" dirty="0" smtClean="0">
                <a:solidFill>
                  <a:srgbClr val="C00000"/>
                </a:solidFill>
              </a:rPr>
              <a:t> Brahman,</a:t>
            </a:r>
          </a:p>
          <a:p>
            <a:pPr marL="712788"/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 err="1" smtClean="0">
                <a:solidFill>
                  <a:srgbClr val="C00000"/>
                </a:solidFill>
              </a:rPr>
              <a:t>Avalokiteshvara</a:t>
            </a:r>
            <a:r>
              <a:rPr lang="hu-HU" sz="2000" b="1" dirty="0" smtClean="0">
                <a:solidFill>
                  <a:srgbClr val="C00000"/>
                </a:solidFill>
              </a:rPr>
              <a:t>, az Ige, az </a:t>
            </a:r>
            <a:r>
              <a:rPr lang="hu-HU" sz="2000" b="1" dirty="0" err="1" smtClean="0">
                <a:solidFill>
                  <a:srgbClr val="C00000"/>
                </a:solidFill>
              </a:rPr>
              <a:t>Ain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</a:rPr>
              <a:t>Soph</a:t>
            </a:r>
            <a:r>
              <a:rPr lang="hu-HU" sz="2000" b="1" dirty="0" smtClean="0">
                <a:solidFill>
                  <a:srgbClr val="C00000"/>
                </a:solidFill>
              </a:rPr>
              <a:t>, </a:t>
            </a:r>
            <a:r>
              <a:rPr lang="hu-HU" sz="2000" b="1" dirty="0" smtClean="0"/>
              <a:t>az Adam </a:t>
            </a:r>
            <a:r>
              <a:rPr lang="hu-HU" sz="2000" b="1" dirty="0" err="1" smtClean="0"/>
              <a:t>Kadmon</a:t>
            </a:r>
            <a:r>
              <a:rPr lang="hu-HU" sz="2000" b="1" dirty="0" smtClean="0"/>
              <a:t>, az </a:t>
            </a:r>
            <a:r>
              <a:rPr lang="hu-HU" sz="2000" b="1" dirty="0" err="1" smtClean="0"/>
              <a:t>Ormazd</a:t>
            </a:r>
            <a:r>
              <a:rPr lang="hu-HU" sz="2000" b="1" dirty="0" smtClean="0"/>
              <a:t> és Osiris.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</a:p>
          <a:p>
            <a:pPr marL="6985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Ezek a </a:t>
            </a:r>
            <a:r>
              <a:rPr lang="hu-HU" sz="2000" b="1" dirty="0" err="1" smtClean="0"/>
              <a:t>manvantarai</a:t>
            </a:r>
            <a:r>
              <a:rPr lang="hu-HU" sz="2000" b="1" dirty="0" smtClean="0"/>
              <a:t> </a:t>
            </a:r>
            <a:r>
              <a:rPr lang="hu-HU" sz="2000" b="1" dirty="0"/>
              <a:t>kiáradások a </a:t>
            </a:r>
            <a:r>
              <a:rPr lang="hu-HU" sz="2000" b="1" dirty="0" err="1" smtClean="0"/>
              <a:t>Dhyán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Chohanok</a:t>
            </a:r>
            <a:r>
              <a:rPr lang="hu-HU" sz="2000" b="1" dirty="0"/>
              <a:t>, az </a:t>
            </a:r>
            <a:r>
              <a:rPr lang="hu-HU" sz="2000" b="1" dirty="0" err="1" smtClean="0"/>
              <a:t>Elohimek</a:t>
            </a:r>
            <a:r>
              <a:rPr lang="hu-HU" sz="2000" b="1" dirty="0"/>
              <a:t>, a Dévák, az </a:t>
            </a:r>
            <a:r>
              <a:rPr lang="hu-HU" sz="2000" b="1" dirty="0" err="1" smtClean="0"/>
              <a:t>Amshaspendek</a:t>
            </a:r>
            <a:r>
              <a:rPr lang="hu-HU" sz="2000" b="1" dirty="0" smtClean="0"/>
              <a:t>.</a:t>
            </a:r>
            <a:endParaRPr lang="hu-HU" sz="2000" b="1" dirty="0"/>
          </a:p>
          <a:p>
            <a:pPr marL="6985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Rajtuk keresztül teremt a </a:t>
            </a:r>
            <a:r>
              <a:rPr lang="hu-HU" sz="2000" b="1" dirty="0" err="1" smtClean="0"/>
              <a:t>Parabrahman</a:t>
            </a:r>
            <a:r>
              <a:rPr lang="hu-HU" sz="2000" b="1" dirty="0" smtClean="0"/>
              <a:t>.</a:t>
            </a:r>
          </a:p>
          <a:p>
            <a:pPr marL="6985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Ők egyszerre erő, </a:t>
            </a:r>
            <a:r>
              <a:rPr lang="hu-HU" sz="2000" b="1" dirty="0"/>
              <a:t>anyag, </a:t>
            </a:r>
            <a:r>
              <a:rPr lang="hu-HU" sz="2000" b="1" dirty="0" smtClean="0"/>
              <a:t>én, fény.</a:t>
            </a:r>
          </a:p>
          <a:p>
            <a:endParaRPr lang="hu-HU" sz="2000" b="1" dirty="0" smtClean="0"/>
          </a:p>
          <a:p>
            <a:endParaRPr lang="hu-HU" sz="2000" b="1" dirty="0"/>
          </a:p>
          <a:p>
            <a:pPr marL="355600"/>
            <a:endParaRPr lang="hu-HU" sz="2000" b="1" dirty="0"/>
          </a:p>
          <a:p>
            <a:pPr marL="355600"/>
            <a:endParaRPr lang="hu-HU" sz="2000" b="1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165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97408" y="185824"/>
            <a:ext cx="1109472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0070C0"/>
                </a:solidFill>
              </a:rPr>
              <a:t>A Fény és a Szó</a:t>
            </a:r>
            <a:endParaRPr lang="hu-HU" sz="3600" b="1" dirty="0">
              <a:solidFill>
                <a:srgbClr val="0070C0"/>
              </a:solidFill>
            </a:endParaRPr>
          </a:p>
          <a:p>
            <a:endParaRPr lang="hu-HU" sz="1200" b="1" dirty="0" smtClean="0"/>
          </a:p>
          <a:p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Fény a megnyilvánult </a:t>
            </a:r>
            <a:r>
              <a:rPr lang="hu-HU" sz="2000" b="1" dirty="0" smtClean="0">
                <a:solidFill>
                  <a:srgbClr val="C00000"/>
                </a:solidFill>
              </a:rPr>
              <a:t>világunkban:</a:t>
            </a:r>
          </a:p>
          <a:p>
            <a:endParaRPr lang="hu-HU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 err="1" smtClean="0">
                <a:solidFill>
                  <a:srgbClr val="C00000"/>
                </a:solidFill>
              </a:rPr>
              <a:t>Múlaprakriti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egy változata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>
                <a:solidFill>
                  <a:srgbClr val="C00000"/>
                </a:solidFill>
              </a:rPr>
              <a:t>Védákban </a:t>
            </a:r>
            <a:r>
              <a:rPr lang="hu-HU" sz="2000" b="1" dirty="0" err="1" smtClean="0">
                <a:solidFill>
                  <a:srgbClr val="C00000"/>
                </a:solidFill>
              </a:rPr>
              <a:t>Aditi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rgbClr val="C00000"/>
                </a:solidFill>
              </a:rPr>
              <a:t>Vách</a:t>
            </a:r>
            <a:r>
              <a:rPr lang="hu-HU" sz="2000" b="1" dirty="0">
                <a:solidFill>
                  <a:srgbClr val="C00000"/>
                </a:solidFill>
              </a:rPr>
              <a:t>, a Logosz </a:t>
            </a:r>
            <a:r>
              <a:rPr lang="hu-HU" sz="2000" b="1" dirty="0" smtClean="0">
                <a:solidFill>
                  <a:srgbClr val="C00000"/>
                </a:solidFill>
              </a:rPr>
              <a:t>anyja </a:t>
            </a:r>
            <a:r>
              <a:rPr lang="hu-HU" sz="2000" b="1" dirty="0">
                <a:solidFill>
                  <a:srgbClr val="C00000"/>
                </a:solidFill>
              </a:rPr>
              <a:t>és </a:t>
            </a:r>
            <a:r>
              <a:rPr lang="hu-HU" sz="2000" b="1" dirty="0" smtClean="0">
                <a:solidFill>
                  <a:srgbClr val="C00000"/>
                </a:solidFill>
              </a:rPr>
              <a:t>leánya.</a:t>
            </a:r>
            <a:r>
              <a:rPr lang="hu-HU" sz="2000" dirty="0" smtClean="0">
                <a:solidFill>
                  <a:srgbClr val="C00000"/>
                </a:solidFill>
              </a:rPr>
              <a:t> </a:t>
            </a:r>
          </a:p>
          <a:p>
            <a:endParaRPr lang="hu-HU" sz="1200" dirty="0"/>
          </a:p>
          <a:p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 err="1" smtClean="0">
                <a:solidFill>
                  <a:srgbClr val="C00000"/>
                </a:solidFill>
              </a:rPr>
              <a:t>Vách</a:t>
            </a:r>
            <a:r>
              <a:rPr lang="hu-HU" sz="2000" b="1" dirty="0" smtClean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 misztikus beszéd, </a:t>
            </a:r>
            <a:r>
              <a:rPr lang="hu-HU" sz="2000" b="1" dirty="0"/>
              <a:t>aki az okkult tudást és a bölcsességet átadja az </a:t>
            </a:r>
            <a:r>
              <a:rPr lang="hu-HU" sz="2000" b="1" dirty="0" smtClean="0"/>
              <a:t>emberiségnek.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 Védák Anyja, </a:t>
            </a:r>
            <a:r>
              <a:rPr lang="hu-HU" sz="2000" b="1" dirty="0" smtClean="0"/>
              <a:t>rajta keresztül </a:t>
            </a:r>
            <a:r>
              <a:rPr lang="hu-HU" sz="2000" b="1" dirty="0"/>
              <a:t>nyilatkoztatta ki </a:t>
            </a:r>
            <a:r>
              <a:rPr lang="hu-HU" sz="2000" b="1" dirty="0" err="1" smtClean="0"/>
              <a:t>Brahmá</a:t>
            </a:r>
            <a:r>
              <a:rPr lang="hu-HU" sz="2000" b="1" dirty="0" smtClean="0"/>
              <a:t> </a:t>
            </a:r>
            <a:r>
              <a:rPr lang="hu-HU" sz="2000" b="1" dirty="0"/>
              <a:t>a </a:t>
            </a:r>
            <a:r>
              <a:rPr lang="hu-HU" sz="2000" b="1" dirty="0" smtClean="0"/>
              <a:t>Védákat és a Világegyetemet.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 smtClean="0"/>
              <a:t>Daksha</a:t>
            </a:r>
            <a:r>
              <a:rPr lang="hu-HU" sz="2000" b="1" dirty="0" smtClean="0"/>
              <a:t> (</a:t>
            </a:r>
            <a:r>
              <a:rPr lang="hu-HU" sz="2000" b="1" dirty="0" err="1" smtClean="0"/>
              <a:t>máyávikus</a:t>
            </a:r>
            <a:r>
              <a:rPr lang="hu-HU" sz="2000" b="1" dirty="0" smtClean="0"/>
              <a:t> létező a </a:t>
            </a:r>
            <a:r>
              <a:rPr lang="hu-HU" sz="2000" b="1" dirty="0" err="1" smtClean="0"/>
              <a:t>manvantarákban</a:t>
            </a:r>
            <a:r>
              <a:rPr lang="hu-HU" sz="2000" b="1" dirty="0" smtClean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nőnemű erő </a:t>
            </a:r>
            <a:r>
              <a:rPr lang="hu-HU" sz="2000" b="1" dirty="0" smtClean="0"/>
              <a:t>(</a:t>
            </a:r>
            <a:r>
              <a:rPr lang="hu-HU" sz="2000" b="1" dirty="0" err="1"/>
              <a:t>Aditi</a:t>
            </a:r>
            <a:r>
              <a:rPr lang="hu-HU" sz="2000" b="1" dirty="0"/>
              <a:t> és </a:t>
            </a:r>
            <a:r>
              <a:rPr lang="hu-HU" sz="2000" b="1" dirty="0" err="1" smtClean="0"/>
              <a:t>Múlaprakriti</a:t>
            </a:r>
            <a:r>
              <a:rPr lang="hu-HU" sz="2000" b="1" dirty="0" smtClean="0"/>
              <a:t>).</a:t>
            </a:r>
          </a:p>
          <a:p>
            <a:endParaRPr lang="hu-HU" sz="1200" b="1" dirty="0" smtClean="0"/>
          </a:p>
          <a:p>
            <a:r>
              <a:rPr lang="hu-HU" sz="2000" b="1" dirty="0" smtClean="0">
                <a:solidFill>
                  <a:srgbClr val="C00000"/>
                </a:solidFill>
              </a:rPr>
              <a:t>Kétféle megjelenési formája van: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rgbClr val="C00000"/>
                </a:solidFill>
              </a:rPr>
              <a:t>noumenoni</a:t>
            </a:r>
            <a:r>
              <a:rPr lang="hu-HU" sz="2000" b="1" dirty="0" smtClean="0"/>
              <a:t> (lényegi, a természet metafizikai vonatkozása),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rgbClr val="C00000"/>
                </a:solidFill>
              </a:rPr>
              <a:t>phaonomenoni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 smtClean="0"/>
              <a:t>(a </a:t>
            </a:r>
            <a:r>
              <a:rPr lang="hu-HU" sz="2000" b="1" dirty="0"/>
              <a:t>jelenségekben megnyilvánuló </a:t>
            </a:r>
            <a:r>
              <a:rPr lang="hu-HU" sz="2000" b="1" dirty="0" smtClean="0"/>
              <a:t>természet).</a:t>
            </a:r>
          </a:p>
          <a:p>
            <a:r>
              <a:rPr lang="hu-HU" sz="2000" b="1" dirty="0" smtClean="0"/>
              <a:t>Ők a </a:t>
            </a:r>
            <a:r>
              <a:rPr lang="hu-HU" sz="2000" b="1" dirty="0"/>
              <a:t>Káosz, a Nagy Mélység, </a:t>
            </a:r>
            <a:r>
              <a:rPr lang="hu-HU" sz="2000" b="1" dirty="0" smtClean="0"/>
              <a:t>a </a:t>
            </a:r>
            <a:r>
              <a:rPr lang="hu-HU" sz="2000" b="1" dirty="0"/>
              <a:t>Tér Őseredeti Vizei, az áthatolhatatlan Fátyol jelképe és megszemélyesítése, amely a </a:t>
            </a:r>
            <a:r>
              <a:rPr lang="hu-HU" sz="2000" b="1" dirty="0" smtClean="0"/>
              <a:t>Megismerhetetlen és </a:t>
            </a:r>
            <a:r>
              <a:rPr lang="hu-HU" sz="2000" b="1" dirty="0"/>
              <a:t>a Teremtés Logosza között </a:t>
            </a:r>
            <a:r>
              <a:rPr lang="hu-HU" sz="2000" b="1" dirty="0" smtClean="0"/>
              <a:t>van.</a:t>
            </a:r>
          </a:p>
          <a:p>
            <a:r>
              <a:rPr lang="hu-HU" sz="2000" b="1" dirty="0" smtClean="0"/>
              <a:t>Létrehozta a </a:t>
            </a:r>
            <a:r>
              <a:rPr lang="hu-HU" sz="2000" b="1" dirty="0"/>
              <a:t>teremtményeket, és újra visszatért </a:t>
            </a:r>
            <a:r>
              <a:rPr lang="hu-HU" sz="2000" b="1" dirty="0" err="1" smtClean="0"/>
              <a:t>Prajápatiba</a:t>
            </a:r>
            <a:r>
              <a:rPr lang="hu-HU" sz="2000" b="1" dirty="0" smtClean="0"/>
              <a:t>.</a:t>
            </a:r>
          </a:p>
          <a:p>
            <a:endParaRPr lang="hu-HU" sz="2000" b="1" dirty="0" smtClean="0"/>
          </a:p>
          <a:p>
            <a:r>
              <a:rPr lang="hu-HU" sz="2000" b="1" dirty="0" smtClean="0">
                <a:solidFill>
                  <a:srgbClr val="C00000"/>
                </a:solidFill>
              </a:rPr>
              <a:t>Négyféle </a:t>
            </a:r>
            <a:r>
              <a:rPr lang="hu-HU" sz="2000" b="1" dirty="0" err="1" smtClean="0">
                <a:solidFill>
                  <a:srgbClr val="C00000"/>
                </a:solidFill>
              </a:rPr>
              <a:t>Vách</a:t>
            </a:r>
            <a:r>
              <a:rPr lang="hu-HU" sz="2000" b="1" dirty="0" smtClean="0">
                <a:solidFill>
                  <a:srgbClr val="C00000"/>
                </a:solidFill>
              </a:rPr>
              <a:t> létezik: </a:t>
            </a:r>
            <a:r>
              <a:rPr lang="hu-HU" sz="2000" b="1" dirty="0" err="1" smtClean="0"/>
              <a:t>Pará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Pashyantí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Madhyamá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Vaikharí</a:t>
            </a:r>
            <a:r>
              <a:rPr lang="hu-HU" sz="2000" b="1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13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381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702811">
                <a:tc gridSpan="4">
                  <a:txBody>
                    <a:bodyPr/>
                    <a:lstStyle/>
                    <a:p>
                      <a:pPr algn="ctr"/>
                      <a:r>
                        <a:rPr lang="hu-HU" sz="3600" dirty="0" err="1" smtClean="0">
                          <a:solidFill>
                            <a:schemeClr val="bg1"/>
                          </a:solidFill>
                        </a:rPr>
                        <a:t>Váchok</a:t>
                      </a:r>
                      <a:r>
                        <a:rPr lang="hu-HU" sz="3600" dirty="0" smtClean="0">
                          <a:solidFill>
                            <a:schemeClr val="bg1"/>
                          </a:solidFill>
                        </a:rPr>
                        <a:t> fajtái</a:t>
                      </a:r>
                      <a:endParaRPr lang="hu-H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26929"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dirty="0" err="1" smtClean="0"/>
                        <a:t>Pará</a:t>
                      </a:r>
                      <a:endParaRPr lang="hu-HU" sz="28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i="0" dirty="0" err="1" smtClean="0"/>
                        <a:t>Pashyantí</a:t>
                      </a:r>
                      <a:endParaRPr lang="hu-HU" sz="28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i="0" dirty="0" err="1" smtClean="0"/>
                        <a:t>Madhyamá</a:t>
                      </a:r>
                      <a:endParaRPr lang="hu-HU" sz="28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i="0" dirty="0" err="1" smtClean="0"/>
                        <a:t>Vaikharí</a:t>
                      </a:r>
                      <a:endParaRPr lang="hu-HU" sz="28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08836"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err="1" smtClean="0"/>
                        <a:t>Parabrahman</a:t>
                      </a:r>
                      <a:endParaRPr lang="hu-HU" sz="2400" b="1" i="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Logosz maga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Logosz Fénye </a:t>
                      </a:r>
                      <a:endParaRPr lang="hu-HU" sz="24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i="0" dirty="0" smtClean="0"/>
                        <a:t>Kozmosz</a:t>
                      </a:r>
                    </a:p>
                    <a:p>
                      <a:r>
                        <a:rPr lang="hu-HU" sz="2400" b="1" i="0" dirty="0" smtClean="0"/>
                        <a:t>tárgyiasult</a:t>
                      </a:r>
                    </a:p>
                    <a:p>
                      <a:r>
                        <a:rPr lang="hu-HU" sz="2400" b="1" i="0" dirty="0" smtClean="0"/>
                        <a:t>formában 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8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err="1" smtClean="0"/>
                        <a:t>Parabrahman</a:t>
                      </a:r>
                      <a:endParaRPr lang="hu-HU" sz="2400" b="1" i="0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err="1" smtClean="0"/>
                        <a:t>Múlaprakriti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err="1" smtClean="0"/>
                        <a:t>Purusha</a:t>
                      </a:r>
                      <a:endParaRPr lang="hu-HU" sz="24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i="0" dirty="0" err="1" smtClean="0"/>
                        <a:t>Prakriti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48544">
                <a:tc>
                  <a:txBody>
                    <a:bodyPr/>
                    <a:lstStyle/>
                    <a:p>
                      <a:pPr algn="l"/>
                      <a:r>
                        <a:rPr lang="hu-HU" sz="2000" b="1" i="0" dirty="0" smtClean="0"/>
                        <a:t>A mindenkor 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tárgyiasulatlan </a:t>
                      </a:r>
                    </a:p>
                    <a:p>
                      <a:pPr algn="l"/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Fény és Hang,</a:t>
                      </a:r>
                    </a:p>
                    <a:p>
                      <a:pPr algn="l"/>
                      <a:r>
                        <a:rPr lang="hu-HU" sz="2000" b="1" i="0" dirty="0" smtClean="0"/>
                        <a:t>amelyek örökké</a:t>
                      </a:r>
                    </a:p>
                    <a:p>
                      <a:pPr algn="l"/>
                      <a:r>
                        <a:rPr lang="hu-HU" sz="2000" b="1" i="0" dirty="0" smtClean="0"/>
                        <a:t>ismeretlenben létezik.</a:t>
                      </a:r>
                      <a:endParaRPr lang="hu-HU" sz="20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A Logosz gondolatalkotása,</a:t>
                      </a:r>
                    </a:p>
                    <a:p>
                      <a:pPr algn="l"/>
                      <a:r>
                        <a:rPr lang="hu-HU" sz="2000" b="1" i="0" dirty="0" smtClean="0"/>
                        <a:t>rejtett Fénye.</a:t>
                      </a:r>
                      <a:endParaRPr lang="hu-HU" sz="20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A Logosz kifejezett Fénye.</a:t>
                      </a:r>
                      <a:endParaRPr lang="hu-HU" sz="20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62693">
                <a:tc>
                  <a:txBody>
                    <a:bodyPr/>
                    <a:lstStyle/>
                    <a:p>
                      <a:pPr algn="l"/>
                      <a:endParaRPr lang="hu-HU" sz="20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A </a:t>
                      </a:r>
                      <a:r>
                        <a:rPr lang="hu-HU" sz="2000" b="1" i="0" dirty="0" err="1" smtClean="0">
                          <a:solidFill>
                            <a:srgbClr val="C00000"/>
                          </a:solidFill>
                        </a:rPr>
                        <a:t>Pranava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, az </a:t>
                      </a:r>
                      <a:r>
                        <a:rPr lang="hu-HU" sz="2000" b="1" i="0" dirty="0" err="1" smtClean="0">
                          <a:solidFill>
                            <a:srgbClr val="C00000"/>
                          </a:solidFill>
                        </a:rPr>
                        <a:t>Om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, misztikus kifejezés, amelyet a jógik meditációjuk során mondanak ki. </a:t>
                      </a:r>
                    </a:p>
                    <a:p>
                      <a:r>
                        <a:rPr lang="hu-HU" sz="2000" b="1" i="0" dirty="0" smtClean="0"/>
                        <a:t>A Logosz a magányban és a csendben.</a:t>
                      </a:r>
                    </a:p>
                    <a:p>
                      <a:r>
                        <a:rPr lang="hu-HU" sz="2000" b="1" i="0" dirty="0" err="1" smtClean="0"/>
                        <a:t>Pythagoras</a:t>
                      </a:r>
                      <a:r>
                        <a:rPr lang="hu-HU" sz="2000" b="1" i="0" dirty="0" smtClean="0"/>
                        <a:t> szerint az Egység</a:t>
                      </a:r>
                      <a:r>
                        <a:rPr lang="hu-HU" sz="2000" i="0" dirty="0" smtClean="0"/>
                        <a:t> </a:t>
                      </a:r>
                      <a:r>
                        <a:rPr lang="hu-HU" sz="2000" b="1" i="0" dirty="0" smtClean="0"/>
                        <a:t>nem szám.</a:t>
                      </a:r>
                    </a:p>
                    <a:p>
                      <a:r>
                        <a:rPr lang="hu-HU" sz="2000" b="1" i="0" dirty="0" smtClean="0"/>
                        <a:t>Iskolája jelöltjének tanulmányoznia kellett az aritmetikát, a csillagászatot. a geometriát és a zenét,</a:t>
                      </a:r>
                    </a:p>
                    <a:p>
                      <a:r>
                        <a:rPr lang="hu-HU" sz="2000" b="1" i="0" dirty="0" smtClean="0"/>
                        <a:t>mert ezek a matematika négy ága.</a:t>
                      </a:r>
                      <a:endParaRPr lang="hu-HU" sz="20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hu-H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Lefelé nyíl 2"/>
          <p:cNvSpPr/>
          <p:nvPr/>
        </p:nvSpPr>
        <p:spPr>
          <a:xfrm>
            <a:off x="4380612" y="3667169"/>
            <a:ext cx="499732" cy="872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81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0144" y="292608"/>
            <a:ext cx="112654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</a:t>
            </a:r>
            <a:r>
              <a:rPr lang="hu-HU" sz="2000" b="1" dirty="0" err="1"/>
              <a:t>Monád</a:t>
            </a:r>
            <a:r>
              <a:rPr lang="hu-HU" sz="2000" b="1" dirty="0"/>
              <a:t> [</a:t>
            </a:r>
            <a:r>
              <a:rPr lang="hu-HU" sz="2000" b="1" dirty="0" err="1"/>
              <a:t>a</a:t>
            </a:r>
            <a:r>
              <a:rPr lang="hu-HU" sz="2000" b="1" dirty="0"/>
              <a:t> megnyilvánult Egy] minden dolog princípiuma</a:t>
            </a:r>
            <a:r>
              <a:rPr lang="hu-HU" sz="2000" b="1" dirty="0" smtClean="0"/>
              <a:t>.</a:t>
            </a:r>
          </a:p>
          <a:p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Belőle és a Káoszból eredtek sorrendben: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számok,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pontok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vonalak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a felületek,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testek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téridomok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szilárd testek, </a:t>
            </a:r>
            <a:r>
              <a:rPr lang="hu-HU" sz="2000" b="1" dirty="0"/>
              <a:t>amelyeknek </a:t>
            </a:r>
            <a:r>
              <a:rPr lang="hu-HU" sz="2000" b="1" dirty="0">
                <a:solidFill>
                  <a:srgbClr val="C00000"/>
                </a:solidFill>
              </a:rPr>
              <a:t>négy </a:t>
            </a:r>
            <a:r>
              <a:rPr lang="hu-HU" sz="2000" b="1" dirty="0" smtClean="0">
                <a:solidFill>
                  <a:srgbClr val="C00000"/>
                </a:solidFill>
              </a:rPr>
              <a:t>eleme </a:t>
            </a:r>
            <a:r>
              <a:rPr lang="hu-HU" sz="2000" b="1" dirty="0">
                <a:solidFill>
                  <a:srgbClr val="C00000"/>
                </a:solidFill>
              </a:rPr>
              <a:t>van</a:t>
            </a:r>
            <a:r>
              <a:rPr lang="hu-HU" sz="2000" b="1" dirty="0" smtClean="0">
                <a:solidFill>
                  <a:srgbClr val="C00000"/>
                </a:solidFill>
              </a:rPr>
              <a:t>, a </a:t>
            </a:r>
            <a:r>
              <a:rPr lang="hu-HU" sz="2000" b="1" dirty="0">
                <a:solidFill>
                  <a:srgbClr val="C00000"/>
                </a:solidFill>
              </a:rPr>
              <a:t>tűz, a víz, a levegő és a föld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hu-HU" sz="2000" b="1" dirty="0" smtClean="0"/>
              <a:t>Ezek egymással kölcsönhatásban alkotják </a:t>
            </a:r>
            <a:r>
              <a:rPr lang="hu-HU" sz="2000" b="1" dirty="0"/>
              <a:t>a </a:t>
            </a:r>
            <a:r>
              <a:rPr lang="hu-HU" sz="2000" b="1" dirty="0" smtClean="0"/>
              <a:t>világot.</a:t>
            </a:r>
            <a:r>
              <a:rPr lang="hu-HU" sz="2000" dirty="0" smtClean="0"/>
              <a:t> </a:t>
            </a:r>
            <a:endParaRPr lang="hu-HU" sz="2000" dirty="0"/>
          </a:p>
          <a:p>
            <a:endParaRPr lang="hu-HU" sz="2000" b="1" dirty="0" smtClean="0"/>
          </a:p>
          <a:p>
            <a:r>
              <a:rPr lang="hu-HU" sz="2000" b="1" dirty="0" smtClean="0"/>
              <a:t>A </a:t>
            </a:r>
            <a:r>
              <a:rPr lang="hu-HU" sz="2000" b="1" dirty="0" err="1" smtClean="0"/>
              <a:t>Vách</a:t>
            </a:r>
            <a:r>
              <a:rPr lang="hu-HU" sz="2000" b="1" dirty="0" smtClean="0"/>
              <a:t> </a:t>
            </a:r>
            <a:r>
              <a:rPr lang="hu-HU" sz="2000" b="1" dirty="0"/>
              <a:t>a </a:t>
            </a:r>
            <a:r>
              <a:rPr lang="hu-HU" sz="2000" b="1" dirty="0">
                <a:solidFill>
                  <a:srgbClr val="C00000"/>
                </a:solidFill>
              </a:rPr>
              <a:t>Hét Fiúnak, az Arc Angyalainak, a Mélységnek,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Nagy Zöldnek </a:t>
            </a:r>
            <a:r>
              <a:rPr lang="hu-HU" sz="2000" b="1" dirty="0"/>
              <a:t>az anyja</a:t>
            </a:r>
            <a:r>
              <a:rPr lang="hu-HU" sz="2000" b="1" dirty="0" smtClean="0"/>
              <a:t>.</a:t>
            </a:r>
          </a:p>
          <a:p>
            <a:r>
              <a:rPr lang="hu-HU" sz="2000" b="1" dirty="0" smtClean="0"/>
              <a:t>Minden </a:t>
            </a:r>
            <a:r>
              <a:rPr lang="hu-HU" sz="2000" b="1" dirty="0"/>
              <a:t>4,320.000 éves ciklus kezdetén a </a:t>
            </a:r>
            <a:r>
              <a:rPr lang="hu-HU" sz="2000" b="1" dirty="0" smtClean="0">
                <a:solidFill>
                  <a:srgbClr val="C00000"/>
                </a:solidFill>
              </a:rPr>
              <a:t>Hét Nagy </a:t>
            </a:r>
            <a:r>
              <a:rPr lang="hu-HU" sz="2000" b="1" dirty="0">
                <a:solidFill>
                  <a:srgbClr val="C00000"/>
                </a:solidFill>
              </a:rPr>
              <a:t>Isten leszáll, hogy kialakítsák a dolgok új rendjét,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r>
              <a:rPr lang="hu-HU" sz="2000" b="1" dirty="0" smtClean="0"/>
              <a:t>és </a:t>
            </a:r>
            <a:r>
              <a:rPr lang="hu-HU" sz="2000" b="1" dirty="0"/>
              <a:t>megadják az első lökést az új ciklusnak. </a:t>
            </a:r>
            <a:r>
              <a:rPr lang="hu-HU" sz="2000" b="1" dirty="0">
                <a:solidFill>
                  <a:srgbClr val="C00000"/>
                </a:solidFill>
              </a:rPr>
              <a:t>Ez a nyolcadik isten </a:t>
            </a:r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egyesítő Kör, vagy </a:t>
            </a:r>
            <a:r>
              <a:rPr lang="hu-HU" sz="2000" b="1" dirty="0" smtClean="0">
                <a:solidFill>
                  <a:srgbClr val="C00000"/>
                </a:solidFill>
              </a:rPr>
              <a:t>Logosz.</a:t>
            </a:r>
            <a:endParaRPr lang="hu-HU" sz="2000" dirty="0">
              <a:solidFill>
                <a:srgbClr val="C0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178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33135"/>
              </p:ext>
            </p:extLst>
          </p:nvPr>
        </p:nvGraphicFramePr>
        <p:xfrm>
          <a:off x="0" y="-1"/>
          <a:ext cx="12192000" cy="6976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66751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>
                          <a:solidFill>
                            <a:schemeClr val="bg1"/>
                          </a:solidFill>
                        </a:rPr>
                        <a:t>Az asszírok világképe az Uralkodókról, a Tevékeny Istenek világáról.</a:t>
                      </a:r>
                      <a:endParaRPr lang="hu-H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450113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Világok szintje</a:t>
                      </a:r>
                      <a:endParaRPr lang="hu-H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Uralkodók típusa</a:t>
                      </a:r>
                      <a:endParaRPr lang="hu-H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3657"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A forma világai</a:t>
                      </a:r>
                      <a:endParaRPr lang="hu-H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2400" b="1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1. A legalsó, holdalatti világ, a Föld. 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Angyalok 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2. Merkúr világa.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Arkangyalok 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3. Vénusz világa.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Fejedelemségek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4. Nap világa. </a:t>
                      </a:r>
                    </a:p>
                    <a:p>
                      <a:pPr marL="2651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Valamennyi nép napisteneinek birodalma.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/>
                        <a:t>A legmagasabb és leghatalmasabb istenek. 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5. Mars világa.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Erények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hu-HU" sz="2400" b="1" dirty="0" smtClean="0"/>
                        <a:t>6. Bel vagy Jupiter világa.  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/>
                        <a:t>Uradalmak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7. Szaturnusz világa.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Trónusok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4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79800"/>
              </p:ext>
            </p:extLst>
          </p:nvPr>
        </p:nvGraphicFramePr>
        <p:xfrm>
          <a:off x="0" y="0"/>
          <a:ext cx="12326112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3056"/>
                <a:gridCol w="6163056"/>
              </a:tblGrid>
              <a:tr h="5918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>
                          <a:solidFill>
                            <a:schemeClr val="bg1"/>
                          </a:solidFill>
                        </a:rPr>
                        <a:t>Az asszírok világképe az Uralkodókról, a Tevékeny Istenek világáról.</a:t>
                      </a:r>
                      <a:endParaRPr lang="hu-H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566548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Világok szintje</a:t>
                      </a:r>
                      <a:endParaRPr lang="hu-H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Uralkodók típusa</a:t>
                      </a:r>
                      <a:endParaRPr lang="hu-H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66548"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Nyolcadik világ.</a:t>
                      </a:r>
                    </a:p>
                    <a:p>
                      <a:pPr algn="ctr"/>
                      <a:r>
                        <a:rPr lang="hu-HU" sz="2400" b="1" i="0" dirty="0" smtClean="0"/>
                        <a:t>(1122. csillag világa)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Kerubok 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66548"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/>
                        <a:t>Kilencedik világ.</a:t>
                      </a:r>
                    </a:p>
                    <a:p>
                      <a:pPr algn="ctr"/>
                      <a:r>
                        <a:rPr lang="hu-HU" sz="2400" b="1" i="0" dirty="0" smtClean="0"/>
                        <a:t>(Vándorló és számtalan csillag világa)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/>
                        <a:t>Szeráfok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66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err="1" smtClean="0"/>
                        <a:t>Tizedik</a:t>
                      </a:r>
                      <a:r>
                        <a:rPr lang="hu-HU" sz="2400" b="1" i="0" dirty="0" smtClean="0"/>
                        <a:t> világ.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/>
                        <a:t>(Láthatatlan csillagokból álló világ.)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i="0" dirty="0" smtClean="0"/>
                        <a:t>?</a:t>
                      </a:r>
                      <a:endParaRPr lang="hu-HU" sz="240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78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8085" y="141513"/>
            <a:ext cx="1124494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Dionüsziosz </a:t>
            </a:r>
            <a:r>
              <a:rPr lang="hu-HU" sz="3600" b="1" dirty="0" err="1" smtClean="0">
                <a:solidFill>
                  <a:schemeClr val="accent6">
                    <a:lumMod val="50000"/>
                  </a:schemeClr>
                </a:solidFill>
              </a:rPr>
              <a:t>Areopagitész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 kilenc angyali rendje</a:t>
            </a:r>
          </a:p>
          <a:p>
            <a:pPr algn="ctr"/>
            <a:endParaRPr lang="hu-HU" sz="12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 I. Hierarchia</a:t>
            </a:r>
          </a:p>
          <a:p>
            <a:pPr lvl="1"/>
            <a:endParaRPr lang="hu-HU" sz="1200" b="1" dirty="0" smtClean="0"/>
          </a:p>
          <a:p>
            <a:pPr lvl="1"/>
            <a:r>
              <a:rPr lang="hu-HU" sz="2400" b="1" dirty="0" smtClean="0"/>
              <a:t>1. Szeráfok</a:t>
            </a:r>
          </a:p>
          <a:p>
            <a:pPr lvl="1"/>
            <a:endParaRPr lang="hu-HU" sz="1200" dirty="0" smtClean="0"/>
          </a:p>
          <a:p>
            <a:pPr lvl="1"/>
            <a:r>
              <a:rPr lang="hu-HU" sz="2000" b="1" i="1" dirty="0" smtClean="0"/>
              <a:t>„[…] </a:t>
            </a:r>
            <a:r>
              <a:rPr lang="hu-HU" sz="2000" b="1" i="1" dirty="0"/>
              <a:t>láttam az Urat. Szeráfok lebegtek fölötte; mindegyiknek hat-hat szárnya volt. Kettővel befödték arcukat, kettővel befödték lábukat, s kettővel lebegtek…”</a:t>
            </a:r>
            <a:r>
              <a:rPr lang="hu-HU" sz="2000" b="1" dirty="0"/>
              <a:t> </a:t>
            </a:r>
            <a:r>
              <a:rPr lang="hu-HU" sz="2000" b="1" dirty="0" smtClean="0"/>
              <a:t> </a:t>
            </a:r>
            <a:r>
              <a:rPr lang="hu-HU" sz="2000" b="1" i="1" dirty="0" smtClean="0"/>
              <a:t>(Izajás)</a:t>
            </a:r>
          </a:p>
          <a:p>
            <a:pPr lvl="1"/>
            <a:endParaRPr lang="hu-HU" sz="20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Úr trónusának hatszárnyú őrzői</a:t>
            </a:r>
            <a:r>
              <a:rPr lang="hu-HU" sz="2000" b="1" dirty="0" smtClean="0">
                <a:solidFill>
                  <a:srgbClr val="C00000"/>
                </a:solidFill>
              </a:rPr>
              <a:t>. A </a:t>
            </a:r>
            <a:r>
              <a:rPr lang="hu-HU" sz="2000" b="1" dirty="0">
                <a:solidFill>
                  <a:srgbClr val="C00000"/>
                </a:solidFill>
              </a:rPr>
              <a:t>szeretet szellemei, az isteni szeretet hírnökei. </a:t>
            </a:r>
            <a:r>
              <a:rPr lang="hu-HU" sz="2000" b="1" dirty="0"/>
              <a:t>A szeretet által teljes egységet alkotnak, vagyis nem különülnek el egymástól. </a:t>
            </a:r>
            <a:endParaRPr lang="hu-HU" sz="2000" b="1" dirty="0" smtClean="0"/>
          </a:p>
          <a:p>
            <a:pPr lvl="1"/>
            <a:endParaRPr lang="hu-HU" sz="1200" i="1" dirty="0" smtClean="0"/>
          </a:p>
          <a:p>
            <a:pPr lvl="1"/>
            <a:r>
              <a:rPr lang="hu-HU" sz="2400" b="1" dirty="0" smtClean="0"/>
              <a:t>2</a:t>
            </a:r>
            <a:r>
              <a:rPr lang="hu-HU" sz="2400" b="1" dirty="0"/>
              <a:t>. </a:t>
            </a:r>
            <a:r>
              <a:rPr lang="hu-HU" sz="2400" b="1" dirty="0" smtClean="0"/>
              <a:t>Kerubok</a:t>
            </a:r>
          </a:p>
          <a:p>
            <a:pPr lvl="1"/>
            <a:endParaRPr lang="hu-HU" sz="1200" b="1" dirty="0" smtClean="0"/>
          </a:p>
          <a:p>
            <a:pPr lvl="1"/>
            <a:r>
              <a:rPr lang="hu-HU" sz="2000" b="1" i="1" dirty="0" smtClean="0"/>
              <a:t> </a:t>
            </a:r>
            <a:r>
              <a:rPr lang="hu-HU" sz="2000" b="1" i="1" dirty="0"/>
              <a:t>„A trón közepén a trón körül négy élőlény, elöl, hátul csupa szem. Az első élőlény oroszlánhoz hasonlított, a második fiatal bikához, a harmadiknak emberhez hasonló arca volt, a negyedik pedig repülő sashoz hasonlított.” </a:t>
            </a:r>
            <a:r>
              <a:rPr lang="hu-HU" sz="2000" b="1" i="1" dirty="0" smtClean="0"/>
              <a:t>(Jelenések Könyve</a:t>
            </a:r>
            <a:r>
              <a:rPr lang="hu-HU" sz="2000" dirty="0" smtClean="0"/>
              <a:t>)</a:t>
            </a:r>
          </a:p>
          <a:p>
            <a:pPr lvl="1"/>
            <a:endParaRPr lang="hu-HU" sz="1200" dirty="0"/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Isten </a:t>
            </a:r>
            <a:r>
              <a:rPr lang="hu-HU" sz="2000" b="1" dirty="0">
                <a:solidFill>
                  <a:srgbClr val="C00000"/>
                </a:solidFill>
              </a:rPr>
              <a:t>trónja melletti 4 szárnyú angyalok. 4 arcuk van: ember, oroszlán, sas, </a:t>
            </a:r>
            <a:r>
              <a:rPr lang="hu-HU" sz="2000" b="1" dirty="0" smtClean="0">
                <a:solidFill>
                  <a:srgbClr val="C00000"/>
                </a:solidFill>
              </a:rPr>
              <a:t>bika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Ők </a:t>
            </a:r>
            <a:r>
              <a:rPr lang="hu-HU" sz="2000" b="1" dirty="0">
                <a:solidFill>
                  <a:srgbClr val="C00000"/>
                </a:solidFill>
              </a:rPr>
              <a:t>őrzik a Frigyládát és az Édenkertet. Minden irányban rengeteg szemük van és szüntelenül forgó kerekeken állnak. </a:t>
            </a:r>
            <a:r>
              <a:rPr lang="hu-HU" sz="2000" b="1" dirty="0"/>
              <a:t>Ők alkotják Isten </a:t>
            </a:r>
            <a:r>
              <a:rPr lang="hu-HU" sz="2000" b="1" dirty="0" err="1"/>
              <a:t>trónkocsiját</a:t>
            </a:r>
            <a:r>
              <a:rPr lang="hu-HU" sz="2000" b="1" dirty="0" smtClean="0"/>
              <a:t>. Az </a:t>
            </a:r>
            <a:r>
              <a:rPr lang="hu-HU" sz="2000" b="1" dirty="0"/>
              <a:t>összhang és harmónia szellemei</a:t>
            </a:r>
            <a:r>
              <a:rPr lang="hu-HU" sz="2000" b="1" dirty="0" smtClean="0"/>
              <a:t>.</a:t>
            </a:r>
          </a:p>
          <a:p>
            <a:pPr lvl="1"/>
            <a:r>
              <a:rPr lang="hu-HU" sz="2000" b="1" dirty="0" smtClean="0"/>
              <a:t>Az </a:t>
            </a:r>
            <a:r>
              <a:rPr lang="hu-HU" sz="2000" b="1" dirty="0"/>
              <a:t>ő tevékenységük által lett a Káoszból a Kozmosz (rend, rendezettség). </a:t>
            </a:r>
            <a:endParaRPr lang="hu-H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80999" y="228599"/>
            <a:ext cx="1124494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Dionüsziosz </a:t>
            </a:r>
            <a:r>
              <a:rPr lang="hu-HU" sz="3600" b="1" dirty="0" err="1" smtClean="0">
                <a:solidFill>
                  <a:schemeClr val="accent6">
                    <a:lumMod val="50000"/>
                  </a:schemeClr>
                </a:solidFill>
              </a:rPr>
              <a:t>Areopagitész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 kilenc angyali rendje</a:t>
            </a:r>
          </a:p>
          <a:p>
            <a:r>
              <a:rPr lang="hu-HU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hu-HU" dirty="0"/>
          </a:p>
          <a:p>
            <a:pPr lvl="1"/>
            <a:r>
              <a:rPr lang="hu-HU" sz="2400" b="1" dirty="0" smtClean="0"/>
              <a:t>3. Trónusok</a:t>
            </a:r>
          </a:p>
          <a:p>
            <a:pPr lvl="1"/>
            <a:endParaRPr lang="hu-HU" sz="1200" b="1" i="1" dirty="0"/>
          </a:p>
          <a:p>
            <a:pPr lvl="1"/>
            <a:r>
              <a:rPr lang="hu-HU" sz="2000" b="1" dirty="0" smtClean="0">
                <a:solidFill>
                  <a:srgbClr val="FF0000"/>
                </a:solidFill>
              </a:rPr>
              <a:t>Isten </a:t>
            </a:r>
            <a:r>
              <a:rPr lang="hu-HU" sz="2000" b="1" dirty="0">
                <a:solidFill>
                  <a:srgbClr val="FF0000"/>
                </a:solidFill>
              </a:rPr>
              <a:t>trónja mellett lebegő angyalok,</a:t>
            </a:r>
            <a:r>
              <a:rPr lang="hu-HU" sz="2000" b="1" dirty="0"/>
              <a:t> ők dicsőíti Istent. </a:t>
            </a:r>
            <a:r>
              <a:rPr lang="hu-HU" sz="2000" b="1" dirty="0">
                <a:solidFill>
                  <a:srgbClr val="FF0000"/>
                </a:solidFill>
              </a:rPr>
              <a:t>Az akarat szellemei. </a:t>
            </a:r>
            <a:r>
              <a:rPr lang="hu-HU" sz="2000" b="1" dirty="0"/>
              <a:t>Ők hatják át a létezést akarattal, mint az isteni akarat hírnökei. </a:t>
            </a:r>
            <a:r>
              <a:rPr lang="hu-HU" sz="2000" b="1" dirty="0">
                <a:solidFill>
                  <a:srgbClr val="FF0000"/>
                </a:solidFill>
              </a:rPr>
              <a:t>Két trón alkot egy teljes szellemi egységet, ezért kétarcú szárnyas lényekként ábrázolják őket. </a:t>
            </a:r>
            <a:r>
              <a:rPr lang="hu-HU" sz="2000" b="1" dirty="0" smtClean="0"/>
              <a:t>Lokális </a:t>
            </a:r>
            <a:r>
              <a:rPr lang="hu-HU" sz="2000" b="1" dirty="0"/>
              <a:t>megtartók (trón: a király székhelye), </a:t>
            </a:r>
            <a:r>
              <a:rPr lang="hu-HU" sz="2000" b="1" dirty="0">
                <a:solidFill>
                  <a:srgbClr val="C00000"/>
                </a:solidFill>
              </a:rPr>
              <a:t>akik </a:t>
            </a:r>
            <a:r>
              <a:rPr lang="hu-HU" sz="2000" b="1" dirty="0" smtClean="0">
                <a:solidFill>
                  <a:srgbClr val="C00000"/>
                </a:solidFill>
              </a:rPr>
              <a:t>Isten </a:t>
            </a:r>
            <a:r>
              <a:rPr lang="hu-HU" sz="2000" b="1" dirty="0">
                <a:solidFill>
                  <a:srgbClr val="C00000"/>
                </a:solidFill>
              </a:rPr>
              <a:t>akaratát képviselik az egyes helyeken (galaxisokban, naprendszerekben). </a:t>
            </a:r>
            <a:r>
              <a:rPr lang="hu-HU" sz="2000" b="1" dirty="0"/>
              <a:t>A kétarcúságuk egyrészt arra utal, hogy urai a jó és rossz dolgoknak (teremtés és pusztítás</a:t>
            </a:r>
            <a:r>
              <a:rPr lang="hu-HU" sz="2000" b="1" dirty="0" smtClean="0"/>
              <a:t>).</a:t>
            </a:r>
            <a:endParaRPr lang="hu-H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9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80999" y="130628"/>
            <a:ext cx="112449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</a:rPr>
              <a:t>II</a:t>
            </a:r>
            <a:r>
              <a:rPr lang="hu-HU" sz="2800" b="1" dirty="0">
                <a:solidFill>
                  <a:srgbClr val="FF0000"/>
                </a:solidFill>
              </a:rPr>
              <a:t>. </a:t>
            </a:r>
            <a:r>
              <a:rPr lang="hu-HU" sz="2800" b="1" dirty="0" smtClean="0">
                <a:solidFill>
                  <a:srgbClr val="FF0000"/>
                </a:solidFill>
              </a:rPr>
              <a:t>Hierarchia</a:t>
            </a:r>
          </a:p>
          <a:p>
            <a:endParaRPr lang="hu-HU" sz="1200" dirty="0"/>
          </a:p>
          <a:p>
            <a:pPr lvl="1"/>
            <a:r>
              <a:rPr lang="hu-HU" sz="2400" b="1" dirty="0"/>
              <a:t>4. </a:t>
            </a:r>
            <a:r>
              <a:rPr lang="hu-HU" sz="2400" b="1" dirty="0" smtClean="0"/>
              <a:t>Uralmak</a:t>
            </a:r>
          </a:p>
          <a:p>
            <a:pPr lvl="1"/>
            <a:endParaRPr lang="hu-HU" sz="1200" i="1" dirty="0"/>
          </a:p>
          <a:p>
            <a:pPr lvl="1"/>
            <a:r>
              <a:rPr lang="hu-HU" sz="2000" b="1" dirty="0" smtClean="0"/>
              <a:t>A </a:t>
            </a:r>
            <a:r>
              <a:rPr lang="hu-HU" sz="2000" b="1" dirty="0"/>
              <a:t>lesüllyedéstől mentes feltörekvés </a:t>
            </a:r>
            <a:r>
              <a:rPr lang="hu-HU" sz="2000" b="1" dirty="0" smtClean="0"/>
              <a:t>erősítése. </a:t>
            </a:r>
            <a:r>
              <a:rPr lang="hu-HU" sz="2000" b="1" dirty="0" smtClean="0">
                <a:solidFill>
                  <a:srgbClr val="C00000"/>
                </a:solidFill>
              </a:rPr>
              <a:t>A bölcsesség szellemi lényei, az isteni tudás és bölcsesség hírnökei. Az </a:t>
            </a:r>
            <a:r>
              <a:rPr lang="hu-HU" sz="2000" b="1" dirty="0">
                <a:solidFill>
                  <a:srgbClr val="C00000"/>
                </a:solidFill>
              </a:rPr>
              <a:t>emberiség nagy tanítómesterei tőlük kapják a </a:t>
            </a:r>
            <a:r>
              <a:rPr lang="hu-HU" sz="2000" b="1" dirty="0" smtClean="0">
                <a:solidFill>
                  <a:srgbClr val="C00000"/>
                </a:solidFill>
              </a:rPr>
              <a:t>bölcsességet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/>
              <a:t>Az isteni tudás és bölcsesség nem más, mint az istenek által az egész univerzumban működtetett </a:t>
            </a:r>
            <a:r>
              <a:rPr lang="hu-HU" sz="2000" b="1" dirty="0" err="1"/>
              <a:t>akasha</a:t>
            </a:r>
            <a:r>
              <a:rPr lang="hu-HU" sz="2000" b="1" dirty="0"/>
              <a:t> tartalma, vagyis a tapasztalat (információ</a:t>
            </a:r>
            <a:r>
              <a:rPr lang="hu-HU" sz="2000" b="1" dirty="0" smtClean="0"/>
              <a:t>).</a:t>
            </a:r>
            <a:endParaRPr lang="hu-HU" sz="2000" b="1" dirty="0"/>
          </a:p>
          <a:p>
            <a:pPr lvl="1"/>
            <a:endParaRPr lang="hu-HU" sz="1200" i="1" dirty="0" smtClean="0"/>
          </a:p>
          <a:p>
            <a:pPr lvl="1"/>
            <a:r>
              <a:rPr lang="hu-HU" sz="2400" b="1" dirty="0" smtClean="0"/>
              <a:t>5</a:t>
            </a:r>
            <a:r>
              <a:rPr lang="hu-HU" sz="2400" b="1" dirty="0"/>
              <a:t>. </a:t>
            </a:r>
            <a:r>
              <a:rPr lang="hu-HU" sz="2400" b="1" dirty="0" smtClean="0"/>
              <a:t>Erősségek</a:t>
            </a:r>
          </a:p>
          <a:p>
            <a:pPr lvl="1"/>
            <a:endParaRPr lang="hu-HU" sz="1200" b="1" i="1" dirty="0"/>
          </a:p>
          <a:p>
            <a:pPr lvl="1"/>
            <a:r>
              <a:rPr lang="hu-HU" sz="2000" b="1" dirty="0" smtClean="0"/>
              <a:t>Nevük </a:t>
            </a:r>
            <a:r>
              <a:rPr lang="hu-HU" sz="2000" b="1" dirty="0"/>
              <a:t>bátorságot jelent, </a:t>
            </a:r>
            <a:r>
              <a:rPr lang="hu-HU" sz="2000" b="1" dirty="0" smtClean="0">
                <a:solidFill>
                  <a:srgbClr val="C00000"/>
                </a:solidFill>
              </a:rPr>
              <a:t>dolguk</a:t>
            </a:r>
            <a:r>
              <a:rPr lang="hu-HU" sz="2000" b="1" dirty="0">
                <a:solidFill>
                  <a:srgbClr val="C00000"/>
                </a:solidFill>
              </a:rPr>
              <a:t>, hogy ne engedjék </a:t>
            </a:r>
            <a:r>
              <a:rPr lang="hu-HU" sz="2000" b="1" dirty="0" smtClean="0">
                <a:solidFill>
                  <a:srgbClr val="C00000"/>
                </a:solidFill>
              </a:rPr>
              <a:t>meg a gyengeséget. A </a:t>
            </a:r>
            <a:r>
              <a:rPr lang="hu-HU" sz="2000" b="1" dirty="0">
                <a:solidFill>
                  <a:srgbClr val="C00000"/>
                </a:solidFill>
              </a:rPr>
              <a:t>mozgás szellemei.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Az </a:t>
            </a:r>
            <a:r>
              <a:rPr lang="hu-HU" sz="2000" b="1" dirty="0">
                <a:solidFill>
                  <a:srgbClr val="C00000"/>
                </a:solidFill>
              </a:rPr>
              <a:t>ő hatásuknak köszönhető, hogy minden mozog, rezeg, a legkisebb atomtól a legnagyobb galaxisig. </a:t>
            </a:r>
            <a:r>
              <a:rPr lang="hu-HU" sz="2000" b="1" dirty="0"/>
              <a:t>A mozgás és a deformáció oka az időhurok spirálgömbi hullámterének sodró hatása, amivel minden elért időforrást </a:t>
            </a:r>
            <a:r>
              <a:rPr lang="hu-HU" sz="2000" b="1" dirty="0" smtClean="0"/>
              <a:t>áthelyez, meglök.</a:t>
            </a:r>
          </a:p>
          <a:p>
            <a:pPr lvl="1"/>
            <a:endParaRPr lang="hu-HU" sz="1200" dirty="0"/>
          </a:p>
          <a:p>
            <a:pPr lvl="1"/>
            <a:r>
              <a:rPr lang="hu-HU" sz="2400" b="1" dirty="0" smtClean="0"/>
              <a:t>6</a:t>
            </a:r>
            <a:r>
              <a:rPr lang="hu-HU" sz="2400" b="1" dirty="0"/>
              <a:t>. </a:t>
            </a:r>
            <a:r>
              <a:rPr lang="hu-HU" sz="2400" b="1" dirty="0" smtClean="0"/>
              <a:t>Hatalmasságok</a:t>
            </a:r>
          </a:p>
          <a:p>
            <a:pPr lvl="1"/>
            <a:endParaRPr lang="hu-HU" sz="1200" i="1" dirty="0"/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Istennek </a:t>
            </a:r>
            <a:r>
              <a:rPr lang="hu-HU" sz="2000" b="1" dirty="0">
                <a:solidFill>
                  <a:srgbClr val="C00000"/>
                </a:solidFill>
              </a:rPr>
              <a:t>a világ feletti szervezett hatalmának szilárdságáról gondoskodnak. A forma szellemei. Minden forma mögött az ő hatásuk keresendő, beleértve az emberi formát is. A formák kialakítását hang segítségével végzik. </a:t>
            </a:r>
            <a:r>
              <a:rPr lang="hu-HU" sz="2000" b="1" dirty="0"/>
              <a:t>Mindennek ami létezik, formája, szerkezete van. A Hang ez esetben nem levegőben terjedő nyomáshullámot jelent, hanem a transzcendens időhullámok modulációját, ami információt hordoz a kibocsátó forrásrendszer alakjáról</a:t>
            </a:r>
            <a:r>
              <a:rPr lang="hu-HU" sz="2000" b="1" dirty="0" smtClean="0"/>
              <a:t>.</a:t>
            </a:r>
            <a:endParaRPr lang="hu-H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6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94428" y="1678674"/>
            <a:ext cx="9144000" cy="862297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latin typeface="+mn-lt"/>
              </a:rPr>
              <a:t>IX. A Hold, Deus </a:t>
            </a:r>
            <a:r>
              <a:rPr lang="hu-HU" sz="5400" b="1" dirty="0" err="1" smtClean="0">
                <a:latin typeface="+mn-lt"/>
              </a:rPr>
              <a:t>Lunus</a:t>
            </a:r>
            <a:r>
              <a:rPr lang="hu-HU" sz="5400" b="1" dirty="0" smtClean="0">
                <a:latin typeface="+mn-lt"/>
              </a:rPr>
              <a:t>, </a:t>
            </a:r>
            <a:r>
              <a:rPr lang="hu-HU" sz="5400" b="1" dirty="0" err="1" smtClean="0">
                <a:latin typeface="+mn-lt"/>
              </a:rPr>
              <a:t>Phoebe</a:t>
            </a:r>
            <a:endParaRPr lang="hu-HU" sz="4000" b="1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534769" y="3466523"/>
            <a:ext cx="50633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… Aki mindent széppé tesz, amire mosolyog,</a:t>
            </a:r>
          </a:p>
          <a:p>
            <a:r>
              <a:rPr lang="hu-HU" sz="2000" b="1" dirty="0"/>
              <a:t>A lágy, de mégis jeges láng kelyhe, e vándorló,</a:t>
            </a:r>
          </a:p>
          <a:p>
            <a:r>
              <a:rPr lang="hu-HU" sz="2000" b="1" dirty="0"/>
              <a:t>Amely mindig változik és mégis ugyanaz,</a:t>
            </a:r>
          </a:p>
          <a:p>
            <a:r>
              <a:rPr lang="hu-HU" sz="2000" b="1" dirty="0"/>
              <a:t>És nem melegít, csak világít… </a:t>
            </a:r>
          </a:p>
          <a:p>
            <a:r>
              <a:rPr lang="hu-HU" sz="2000" b="1" dirty="0"/>
              <a:t>(Shelley</a:t>
            </a:r>
            <a:r>
              <a:rPr lang="hu-HU" sz="2000" b="1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41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80999" y="228599"/>
            <a:ext cx="1124494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2800" b="1" dirty="0">
                <a:solidFill>
                  <a:srgbClr val="FF0000"/>
                </a:solidFill>
              </a:rPr>
              <a:t>III. </a:t>
            </a:r>
            <a:r>
              <a:rPr lang="hu-HU" sz="2800" b="1" dirty="0" smtClean="0">
                <a:solidFill>
                  <a:srgbClr val="FF0000"/>
                </a:solidFill>
              </a:rPr>
              <a:t>Hierarchia</a:t>
            </a:r>
          </a:p>
          <a:p>
            <a:pPr lvl="0" algn="ctr"/>
            <a:r>
              <a:rPr lang="hu-HU" sz="1200" dirty="0" smtClean="0">
                <a:solidFill>
                  <a:srgbClr val="C00000"/>
                </a:solidFill>
              </a:rPr>
              <a:t> </a:t>
            </a:r>
            <a:endParaRPr lang="hu-HU" sz="1200" dirty="0">
              <a:solidFill>
                <a:srgbClr val="C00000"/>
              </a:solidFill>
            </a:endParaRPr>
          </a:p>
          <a:p>
            <a:pPr lvl="1"/>
            <a:r>
              <a:rPr lang="hu-HU" sz="2400" b="1" dirty="0"/>
              <a:t>7. </a:t>
            </a:r>
            <a:r>
              <a:rPr lang="hu-HU" sz="2400" b="1" dirty="0" smtClean="0"/>
              <a:t>Fejedelemségek</a:t>
            </a:r>
          </a:p>
          <a:p>
            <a:pPr lvl="1"/>
            <a:endParaRPr lang="hu-HU" sz="1200" b="1" dirty="0"/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népek, törzsek, vezetők, uralkodók békéjére felügyelnek</a:t>
            </a:r>
            <a:r>
              <a:rPr lang="hu-HU" sz="2000" b="1" dirty="0" smtClean="0">
                <a:solidFill>
                  <a:srgbClr val="C00000"/>
                </a:solidFill>
              </a:rPr>
              <a:t>. Fejedelemségek</a:t>
            </a:r>
            <a:r>
              <a:rPr lang="hu-HU" sz="2000" b="1" dirty="0">
                <a:solidFill>
                  <a:srgbClr val="C00000"/>
                </a:solidFill>
              </a:rPr>
              <a:t>, a kor szellemei, akik egy korszakon </a:t>
            </a:r>
            <a:r>
              <a:rPr lang="hu-HU" sz="2000" b="1" dirty="0" smtClean="0">
                <a:solidFill>
                  <a:srgbClr val="C00000"/>
                </a:solidFill>
              </a:rPr>
              <a:t>keresztül </a:t>
            </a:r>
            <a:r>
              <a:rPr lang="hu-HU" sz="2000" b="1" dirty="0">
                <a:solidFill>
                  <a:srgbClr val="C00000"/>
                </a:solidFill>
              </a:rPr>
              <a:t>vezetik az emberiséget, és hatnak a Földre és az ember fizikai testére.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000" b="1" dirty="0" smtClean="0"/>
              <a:t>Az </a:t>
            </a:r>
            <a:r>
              <a:rPr lang="hu-HU" sz="2000" b="1" dirty="0"/>
              <a:t>alsó csoportba tartozó három rend angyalai az alárendeltek ügyeivel foglalkoznak, vagyis a teremtmények felügyeletét végzik. Az </a:t>
            </a:r>
            <a:r>
              <a:rPr lang="hu-HU" sz="2000" b="1" dirty="0" err="1"/>
              <a:t>archék</a:t>
            </a:r>
            <a:r>
              <a:rPr lang="hu-HU" sz="2000" b="1" dirty="0"/>
              <a:t> ennek megfelelően egy bolygó egész népességét és ügyeit irányítják (emberek, állatok, növények, élettelen anyagok).</a:t>
            </a:r>
          </a:p>
          <a:p>
            <a:pPr lvl="1"/>
            <a:endParaRPr lang="hu-HU" sz="1200" i="1" dirty="0" smtClean="0"/>
          </a:p>
          <a:p>
            <a:pPr lvl="1"/>
            <a:r>
              <a:rPr lang="hu-HU" sz="2400" b="1" dirty="0" smtClean="0"/>
              <a:t>8</a:t>
            </a:r>
            <a:r>
              <a:rPr lang="hu-HU" sz="2400" b="1" dirty="0"/>
              <a:t>. </a:t>
            </a:r>
            <a:r>
              <a:rPr lang="hu-HU" sz="2400" b="1" dirty="0" smtClean="0"/>
              <a:t>Arkangyalok</a:t>
            </a:r>
          </a:p>
          <a:p>
            <a:pPr lvl="1"/>
            <a:endParaRPr lang="hu-HU" sz="1200" i="1" dirty="0"/>
          </a:p>
          <a:p>
            <a:pPr lvl="1"/>
            <a:r>
              <a:rPr lang="hu-HU" sz="2000" b="1" dirty="0" smtClean="0"/>
              <a:t>A </a:t>
            </a:r>
            <a:r>
              <a:rPr lang="hu-HU" sz="2000" b="1" dirty="0"/>
              <a:t>katolikus teológia szerint 3 </a:t>
            </a:r>
            <a:r>
              <a:rPr lang="hu-HU" sz="2000" b="1" dirty="0">
                <a:solidFill>
                  <a:srgbClr val="C00000"/>
                </a:solidFill>
              </a:rPr>
              <a:t>arkangyal (Mihály, Gábriel, Rafael) </a:t>
            </a:r>
            <a:r>
              <a:rPr lang="hu-HU" sz="2000" b="1" dirty="0"/>
              <a:t>van. A katolikusok számára apokrifnak tartott, </a:t>
            </a:r>
            <a:r>
              <a:rPr lang="hu-HU" sz="2000" b="1" dirty="0" smtClean="0"/>
              <a:t> </a:t>
            </a:r>
            <a:r>
              <a:rPr lang="hu-HU" sz="2000" b="1" dirty="0"/>
              <a:t>Énok könyve szerint 7 arkangyal (Mihály, Gábriel, Rafael, Uriel, </a:t>
            </a:r>
            <a:r>
              <a:rPr lang="hu-HU" sz="2000" b="1" dirty="0" err="1"/>
              <a:t>Sariel</a:t>
            </a:r>
            <a:r>
              <a:rPr lang="hu-HU" sz="2000" b="1" dirty="0"/>
              <a:t>, </a:t>
            </a:r>
            <a:r>
              <a:rPr lang="hu-HU" sz="2000" b="1" dirty="0" err="1"/>
              <a:t>Raguél</a:t>
            </a:r>
            <a:r>
              <a:rPr lang="hu-HU" sz="2000" b="1" dirty="0"/>
              <a:t>, </a:t>
            </a:r>
            <a:r>
              <a:rPr lang="hu-HU" sz="2000" b="1" dirty="0" err="1"/>
              <a:t>Haniel</a:t>
            </a:r>
            <a:r>
              <a:rPr lang="hu-HU" sz="2000" b="1" dirty="0"/>
              <a:t>) van. </a:t>
            </a:r>
            <a:r>
              <a:rPr lang="hu-HU" sz="2000" b="1" dirty="0" smtClean="0">
                <a:solidFill>
                  <a:srgbClr val="C00000"/>
                </a:solidFill>
              </a:rPr>
              <a:t>Az emberek és az Istenek közötti közvetítők.</a:t>
            </a:r>
            <a:endParaRPr lang="hu-HU" sz="2000" b="1" dirty="0">
              <a:solidFill>
                <a:srgbClr val="C00000"/>
              </a:solidFill>
            </a:endParaRPr>
          </a:p>
          <a:p>
            <a:pPr lvl="0"/>
            <a:r>
              <a:rPr lang="hu-HU" sz="1200" dirty="0"/>
              <a:t> </a:t>
            </a:r>
          </a:p>
          <a:p>
            <a:pPr lvl="1"/>
            <a:r>
              <a:rPr lang="hu-HU" sz="2400" b="1" dirty="0"/>
              <a:t>9. </a:t>
            </a:r>
            <a:r>
              <a:rPr lang="hu-HU" sz="2400" b="1" dirty="0" smtClean="0"/>
              <a:t>Őrzőangyalok</a:t>
            </a:r>
          </a:p>
          <a:p>
            <a:pPr lvl="1"/>
            <a:endParaRPr lang="hu-HU" sz="1200" b="1" dirty="0" smtClean="0"/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Őrangyalok</a:t>
            </a:r>
            <a:r>
              <a:rPr lang="hu-HU" sz="2000" b="1" dirty="0">
                <a:solidFill>
                  <a:srgbClr val="C00000"/>
                </a:solidFill>
              </a:rPr>
              <a:t>, akik az egyes ember vezetéséért, támogatásáért felelnek a születésétől a haláláig. </a:t>
            </a:r>
            <a:endParaRPr lang="hu-HU" sz="2000" b="1" dirty="0" smtClean="0">
              <a:solidFill>
                <a:srgbClr val="C00000"/>
              </a:solidFill>
            </a:endParaRPr>
          </a:p>
          <a:p>
            <a:pPr lvl="1"/>
            <a:r>
              <a:rPr lang="hu-HU" sz="2000" b="1" dirty="0" smtClean="0"/>
              <a:t>Ők </a:t>
            </a:r>
            <a:r>
              <a:rPr lang="hu-HU" sz="2000" b="1" dirty="0"/>
              <a:t>nem egyszerűen őrangyalok, hanem egyben </a:t>
            </a:r>
            <a:r>
              <a:rPr lang="hu-HU" sz="2000" b="1" dirty="0">
                <a:solidFill>
                  <a:srgbClr val="C00000"/>
                </a:solidFill>
              </a:rPr>
              <a:t>szellemi vezetők, tanítók, társalkodók, segítők is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hu-HU" sz="2000" b="1" dirty="0" smtClean="0"/>
              <a:t>És </a:t>
            </a:r>
            <a:r>
              <a:rPr lang="hu-HU" sz="2000" b="1" dirty="0"/>
              <a:t>nem csak az egyes emberekért felelnek, hanem szükség esetén kisebb-nagyobb csoportokért is (családok, baráti társaságok, munkahelyi kapcsolatok, </a:t>
            </a:r>
            <a:r>
              <a:rPr lang="hu-HU" sz="2000" b="1" dirty="0" err="1"/>
              <a:t>stb</a:t>
            </a:r>
            <a:r>
              <a:rPr lang="hu-HU" sz="2000" b="1" dirty="0"/>
              <a:t>).</a:t>
            </a:r>
          </a:p>
          <a:p>
            <a:pPr algn="ctr"/>
            <a:endParaRPr lang="hu-H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56282"/>
              </p:ext>
            </p:extLst>
          </p:nvPr>
        </p:nvGraphicFramePr>
        <p:xfrm>
          <a:off x="0" y="0"/>
          <a:ext cx="12192000" cy="698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790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Az indiai </a:t>
                      </a:r>
                      <a:r>
                        <a:rPr lang="hu-HU" sz="2800" dirty="0" err="1" smtClean="0">
                          <a:solidFill>
                            <a:schemeClr val="bg1"/>
                          </a:solidFill>
                        </a:rPr>
                        <a:t>Rishik</a:t>
                      </a:r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 világképe az istenek hierarchiájáról</a:t>
                      </a:r>
                      <a:endParaRPr lang="hu-HU" sz="2800" dirty="0"/>
                    </a:p>
                  </a:txBody>
                  <a:tcPr/>
                </a:tc>
              </a:tr>
              <a:tr h="474055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Az istenek  csoportjai</a:t>
                      </a:r>
                      <a:endParaRPr lang="hu-HU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0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1. Isteni csoport 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0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2. Kozmikus csoport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0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3. Holdalatti csoport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0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4. Napistenek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00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5. Bolygói istenek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76912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6. Földalatti istenek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53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7. Emberi istenek. Hősök. </a:t>
                      </a:r>
                      <a:r>
                        <a:rPr lang="hu-HU" sz="2400" b="1" dirty="0" err="1" smtClean="0"/>
                        <a:t>Mánushik</a:t>
                      </a:r>
                      <a:endParaRPr lang="hu-HU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83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01516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1050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Katolikus egyház világképe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az istenek hierarchiájáról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err="1" smtClean="0">
                          <a:solidFill>
                            <a:schemeClr val="bg1"/>
                          </a:solidFill>
                        </a:rPr>
                        <a:t>Confucius</a:t>
                      </a:r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 világképe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</a:rPr>
                        <a:t>az istenek hierarchiájáról</a:t>
                      </a:r>
                      <a:endParaRPr lang="hu-HU" sz="2800" dirty="0"/>
                    </a:p>
                  </a:txBody>
                  <a:tcPr/>
                </a:tc>
              </a:tr>
              <a:tr h="809593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Teremtő Isten - Jehova</a:t>
                      </a:r>
                      <a:endParaRPr lang="hu-H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Nagy Végső Határ</a:t>
                      </a:r>
                      <a:endParaRPr lang="hu-H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7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Jehova teremtő isten részei, „istenei”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Két számjegy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6901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/>
                        <a:t>Elohim</a:t>
                      </a:r>
                      <a:endParaRPr lang="hu-HU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Isteni Munkások és Energiák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Izzó égi kövek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Világ Fenntartói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Világ</a:t>
                      </a:r>
                      <a:r>
                        <a:rPr lang="hu-HU" sz="2400" b="1" i="1" dirty="0" smtClean="0"/>
                        <a:t> </a:t>
                      </a:r>
                      <a:r>
                        <a:rPr lang="hu-HU" sz="2400" b="1" dirty="0" smtClean="0"/>
                        <a:t>Kormányzói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Világ Kerekei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/>
                        <a:t>Auphanim</a:t>
                      </a:r>
                      <a:endParaRPr lang="hu-HU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Lángok és Hatalmak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Isten Fiai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Éber Tanácsosok 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Négy kép</a:t>
                      </a:r>
                      <a:endParaRPr lang="hu-HU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0083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/>
                        <a:t>Nyolc számjegy</a:t>
                      </a:r>
                      <a:endParaRPr lang="hu-HU" sz="24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185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0144" y="304800"/>
            <a:ext cx="11362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Minden kozmogónia </a:t>
            </a:r>
            <a:r>
              <a:rPr lang="hu-HU" sz="2000" b="1" dirty="0" smtClean="0">
                <a:solidFill>
                  <a:srgbClr val="C00000"/>
                </a:solidFill>
              </a:rPr>
              <a:t>a teremtés kezdetét kör, tojás </a:t>
            </a:r>
            <a:r>
              <a:rPr lang="hu-HU" sz="2000" b="1" dirty="0">
                <a:solidFill>
                  <a:srgbClr val="C00000"/>
                </a:solidFill>
              </a:rPr>
              <a:t>vagy </a:t>
            </a:r>
            <a:r>
              <a:rPr lang="hu-HU" sz="2000" b="1" dirty="0" smtClean="0">
                <a:solidFill>
                  <a:srgbClr val="C00000"/>
                </a:solidFill>
              </a:rPr>
              <a:t>fejről szimbólummal írja le, </a:t>
            </a:r>
            <a:r>
              <a:rPr lang="hu-HU" sz="2000" b="1" dirty="0" smtClean="0"/>
              <a:t>amelyhez sötétség</a:t>
            </a:r>
          </a:p>
          <a:p>
            <a:r>
              <a:rPr lang="hu-HU" sz="2000" b="1" dirty="0" smtClean="0"/>
              <a:t>kapcsolódik.</a:t>
            </a:r>
          </a:p>
          <a:p>
            <a:r>
              <a:rPr lang="hu-HU" sz="2000" b="1" dirty="0" smtClean="0"/>
              <a:t>A tojás </a:t>
            </a:r>
            <a:r>
              <a:rPr lang="hu-HU" sz="2000" b="1" dirty="0" smtClean="0">
                <a:solidFill>
                  <a:srgbClr val="C00000"/>
                </a:solidFill>
              </a:rPr>
              <a:t>az Őstípusú Emberre, Adam </a:t>
            </a:r>
            <a:r>
              <a:rPr lang="hu-HU" sz="2000" b="1" dirty="0" err="1" smtClean="0">
                <a:solidFill>
                  <a:srgbClr val="C00000"/>
                </a:solidFill>
              </a:rPr>
              <a:t>Kadmonra</a:t>
            </a:r>
            <a:r>
              <a:rPr lang="hu-HU" sz="2000" b="1" dirty="0" smtClean="0"/>
              <a:t> vonatkozik.</a:t>
            </a:r>
          </a:p>
          <a:p>
            <a:r>
              <a:rPr lang="hu-HU" sz="2000" b="1" dirty="0" smtClean="0"/>
              <a:t>A sötétség a </a:t>
            </a:r>
            <a:r>
              <a:rPr lang="hu-HU" sz="2000" b="1" dirty="0" smtClean="0">
                <a:solidFill>
                  <a:srgbClr val="C00000"/>
                </a:solidFill>
              </a:rPr>
              <a:t>Forrásból kiáradó bölcsességet </a:t>
            </a:r>
            <a:r>
              <a:rPr lang="hu-HU" sz="2000" b="1" dirty="0" smtClean="0"/>
              <a:t>jelképezi. </a:t>
            </a:r>
          </a:p>
          <a:p>
            <a:r>
              <a:rPr lang="hu-HU" sz="2000" b="1" dirty="0" smtClean="0"/>
              <a:t>A sötétséget a kozmogóniákban </a:t>
            </a:r>
            <a:r>
              <a:rPr lang="hu-HU" sz="2000" b="1" dirty="0" smtClean="0">
                <a:solidFill>
                  <a:srgbClr val="C00000"/>
                </a:solidFill>
              </a:rPr>
              <a:t>fekete hollók, </a:t>
            </a:r>
            <a:r>
              <a:rPr lang="hu-HU" sz="2000" b="1" dirty="0">
                <a:solidFill>
                  <a:srgbClr val="C00000"/>
                </a:solidFill>
              </a:rPr>
              <a:t>fekete </a:t>
            </a:r>
            <a:r>
              <a:rPr lang="hu-HU" sz="2000" b="1" dirty="0" smtClean="0">
                <a:solidFill>
                  <a:srgbClr val="C00000"/>
                </a:solidFill>
              </a:rPr>
              <a:t>galambok, </a:t>
            </a:r>
            <a:r>
              <a:rPr lang="hu-HU" sz="2000" b="1" dirty="0">
                <a:solidFill>
                  <a:srgbClr val="C00000"/>
                </a:solidFill>
              </a:rPr>
              <a:t>fekete </a:t>
            </a:r>
            <a:r>
              <a:rPr lang="hu-HU" sz="2000" b="1" dirty="0" smtClean="0">
                <a:solidFill>
                  <a:srgbClr val="C00000"/>
                </a:solidFill>
              </a:rPr>
              <a:t>vizek, fekete lángok jelentik.</a:t>
            </a:r>
          </a:p>
          <a:p>
            <a:r>
              <a:rPr lang="hu-HU" sz="2000" b="1" dirty="0" err="1" smtClean="0">
                <a:solidFill>
                  <a:srgbClr val="C00000"/>
                </a:solidFill>
              </a:rPr>
              <a:t>Agni</a:t>
            </a:r>
            <a:r>
              <a:rPr lang="hu-HU" sz="2000" b="1" dirty="0">
                <a:solidFill>
                  <a:srgbClr val="C00000"/>
                </a:solidFill>
              </a:rPr>
              <a:t>,</a:t>
            </a:r>
            <a:r>
              <a:rPr lang="hu-HU" sz="2000" b="1" dirty="0"/>
              <a:t> a Tűzisten </a:t>
            </a:r>
            <a:r>
              <a:rPr lang="hu-HU" sz="2000" b="1" dirty="0" smtClean="0">
                <a:solidFill>
                  <a:srgbClr val="C00000"/>
                </a:solidFill>
              </a:rPr>
              <a:t>hetedik,</a:t>
            </a:r>
            <a:r>
              <a:rPr lang="hu-HU" sz="2000" b="1" dirty="0" smtClean="0"/>
              <a:t> Kálinak nevezett </a:t>
            </a:r>
            <a:r>
              <a:rPr lang="hu-HU" sz="2000" b="1" dirty="0" smtClean="0">
                <a:solidFill>
                  <a:srgbClr val="C00000"/>
                </a:solidFill>
              </a:rPr>
              <a:t>nyelve egy </a:t>
            </a:r>
            <a:r>
              <a:rPr lang="hu-HU" sz="2000" b="1" dirty="0">
                <a:solidFill>
                  <a:srgbClr val="C00000"/>
                </a:solidFill>
              </a:rPr>
              <a:t>fekete pislákoló láng </a:t>
            </a:r>
            <a:r>
              <a:rPr lang="hu-HU" sz="2000" b="1" dirty="0" smtClean="0">
                <a:solidFill>
                  <a:srgbClr val="C00000"/>
                </a:solidFill>
              </a:rPr>
              <a:t>volt.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Két fekete</a:t>
            </a:r>
            <a:r>
              <a:rPr lang="hu-HU" sz="2000" b="1" i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galamb röpült el Egyiptomból, </a:t>
            </a:r>
            <a:r>
              <a:rPr lang="hu-HU" sz="2000" b="1" dirty="0"/>
              <a:t>és </a:t>
            </a:r>
            <a:r>
              <a:rPr lang="hu-HU" sz="2000" b="1" dirty="0" err="1"/>
              <a:t>Dodona</a:t>
            </a:r>
            <a:r>
              <a:rPr lang="hu-HU" sz="2000" b="1" dirty="0"/>
              <a:t> tölgyfáira szállva a görög isteneknek adták meg neveiket</a:t>
            </a:r>
            <a:r>
              <a:rPr lang="hu-HU" sz="2000" b="1" dirty="0" smtClean="0"/>
              <a:t>.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Noé </a:t>
            </a:r>
            <a:r>
              <a:rPr lang="hu-HU" sz="2000" b="1" dirty="0">
                <a:solidFill>
                  <a:srgbClr val="C00000"/>
                </a:solidFill>
              </a:rPr>
              <a:t>a </a:t>
            </a:r>
            <a:r>
              <a:rPr lang="hu-HU" sz="2000" b="1" dirty="0" smtClean="0">
                <a:solidFill>
                  <a:srgbClr val="C00000"/>
                </a:solidFill>
              </a:rPr>
              <a:t>vízözön </a:t>
            </a:r>
            <a:r>
              <a:rPr lang="hu-HU" sz="2000" b="1" dirty="0">
                <a:solidFill>
                  <a:srgbClr val="C00000"/>
                </a:solidFill>
              </a:rPr>
              <a:t>után egy </a:t>
            </a:r>
            <a:r>
              <a:rPr lang="hu-HU" sz="2000" b="1" dirty="0" smtClean="0">
                <a:solidFill>
                  <a:srgbClr val="C00000"/>
                </a:solidFill>
              </a:rPr>
              <a:t>fekete</a:t>
            </a:r>
            <a:r>
              <a:rPr lang="hu-HU" sz="2000" b="1" i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hollót </a:t>
            </a:r>
            <a:r>
              <a:rPr lang="hu-HU" sz="2000" b="1" dirty="0" smtClean="0">
                <a:solidFill>
                  <a:srgbClr val="C00000"/>
                </a:solidFill>
              </a:rPr>
              <a:t>küldött ki.</a:t>
            </a:r>
          </a:p>
          <a:p>
            <a:r>
              <a:rPr lang="hu-HU" sz="2000" b="1" dirty="0" smtClean="0"/>
              <a:t>(Ez a </a:t>
            </a:r>
            <a:r>
              <a:rPr lang="hu-HU" sz="2000" b="1" dirty="0"/>
              <a:t>kozmikus </a:t>
            </a:r>
            <a:r>
              <a:rPr lang="hu-HU" sz="2000" b="1" dirty="0" err="1"/>
              <a:t>pralaya</a:t>
            </a:r>
            <a:r>
              <a:rPr lang="hu-HU" sz="2000" b="1" dirty="0"/>
              <a:t> </a:t>
            </a:r>
            <a:r>
              <a:rPr lang="hu-HU" sz="2000" b="1" dirty="0" smtClean="0"/>
              <a:t>jelképe</a:t>
            </a:r>
            <a:r>
              <a:rPr lang="hu-HU" sz="2000" b="1" dirty="0"/>
              <a:t>, ami után megkezdődött Földünk és emberiségünk </a:t>
            </a:r>
            <a:r>
              <a:rPr lang="hu-HU" sz="2000" b="1" dirty="0" smtClean="0"/>
              <a:t>teremtése.)</a:t>
            </a:r>
          </a:p>
          <a:p>
            <a:r>
              <a:rPr lang="hu-HU" sz="2000" b="1" dirty="0" smtClean="0">
                <a:solidFill>
                  <a:srgbClr val="C00000"/>
                </a:solidFill>
              </a:rPr>
              <a:t>Odin fekete</a:t>
            </a:r>
            <a:r>
              <a:rPr lang="hu-HU" sz="2000" b="1" i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hollói röpködtek </a:t>
            </a:r>
            <a:r>
              <a:rPr lang="hu-HU" sz="2000" b="1" dirty="0" err="1">
                <a:solidFill>
                  <a:srgbClr val="C00000"/>
                </a:solidFill>
              </a:rPr>
              <a:t>Saga</a:t>
            </a:r>
            <a:r>
              <a:rPr lang="hu-HU" sz="2000" b="1" dirty="0">
                <a:solidFill>
                  <a:srgbClr val="C00000"/>
                </a:solidFill>
              </a:rPr>
              <a:t> Istennő körül, </a:t>
            </a:r>
            <a:r>
              <a:rPr lang="hu-HU" sz="2000" b="1" dirty="0" smtClean="0"/>
              <a:t>a múltról </a:t>
            </a:r>
            <a:r>
              <a:rPr lang="hu-HU" sz="2000" b="1" dirty="0"/>
              <a:t>és a </a:t>
            </a:r>
            <a:r>
              <a:rPr lang="hu-HU" sz="2000" b="1" dirty="0" smtClean="0"/>
              <a:t>jövőről suttogva.</a:t>
            </a:r>
          </a:p>
          <a:p>
            <a:endParaRPr lang="hu-HU" sz="2000" b="1" dirty="0"/>
          </a:p>
          <a:p>
            <a:r>
              <a:rPr lang="hu-HU" sz="2000" b="1" dirty="0">
                <a:solidFill>
                  <a:srgbClr val="C00000"/>
                </a:solidFill>
              </a:rPr>
              <a:t>A teremtés  kezdete nemcsak a Világegyetem kezdetére, hanem a Naprendszer kezdetére is vonatkozik.</a:t>
            </a:r>
            <a:endParaRPr lang="hu-HU" sz="2000" dirty="0">
              <a:solidFill>
                <a:srgbClr val="C00000"/>
              </a:solidFill>
            </a:endParaRPr>
          </a:p>
          <a:p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Világ Építésze indítja el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bolygók mozgását.</a:t>
            </a:r>
          </a:p>
          <a:p>
            <a:r>
              <a:rPr lang="hu-HU" sz="2000" b="1" dirty="0"/>
              <a:t>Ez után a </a:t>
            </a:r>
            <a:r>
              <a:rPr lang="hu-HU" sz="2000" b="1" dirty="0">
                <a:solidFill>
                  <a:srgbClr val="C00000"/>
                </a:solidFill>
              </a:rPr>
              <a:t>bolygókat a </a:t>
            </a:r>
            <a:r>
              <a:rPr lang="hu-HU" sz="2000" b="1" dirty="0" err="1">
                <a:solidFill>
                  <a:srgbClr val="C00000"/>
                </a:solidFill>
              </a:rPr>
              <a:t>Brahmándikák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err="1">
                <a:solidFill>
                  <a:srgbClr val="C00000"/>
                </a:solidFill>
              </a:rPr>
              <a:t>a</a:t>
            </a:r>
            <a:r>
              <a:rPr lang="hu-HU" sz="2000" b="1" dirty="0">
                <a:solidFill>
                  <a:srgbClr val="C00000"/>
                </a:solidFill>
              </a:rPr>
              <a:t> napbeli és a holdbeli </a:t>
            </a:r>
            <a:r>
              <a:rPr lang="hu-HU" sz="2000" b="1" dirty="0" err="1">
                <a:solidFill>
                  <a:srgbClr val="C00000"/>
                </a:solidFill>
              </a:rPr>
              <a:t>Pitrik</a:t>
            </a:r>
            <a:r>
              <a:rPr lang="hu-HU" sz="2000" b="1" dirty="0">
                <a:solidFill>
                  <a:srgbClr val="C00000"/>
                </a:solidFill>
              </a:rPr>
              <a:t>, a </a:t>
            </a:r>
            <a:r>
              <a:rPr lang="hu-HU" sz="2000" b="1" dirty="0" err="1" smtClean="0">
                <a:solidFill>
                  <a:srgbClr val="C00000"/>
                </a:solidFill>
              </a:rPr>
              <a:t>Dhyán</a:t>
            </a:r>
            <a:r>
              <a:rPr lang="hu-HU" sz="2000" b="1" dirty="0" smtClean="0">
                <a:solidFill>
                  <a:srgbClr val="C00000"/>
                </a:solidFill>
              </a:rPr>
              <a:t> - </a:t>
            </a:r>
            <a:r>
              <a:rPr lang="hu-HU" sz="2000" b="1" dirty="0" err="1" smtClean="0">
                <a:solidFill>
                  <a:srgbClr val="C00000"/>
                </a:solidFill>
              </a:rPr>
              <a:t>Chohanok</a:t>
            </a:r>
            <a:r>
              <a:rPr lang="hu-HU" sz="2000" b="1" dirty="0" smtClean="0">
                <a:solidFill>
                  <a:srgbClr val="C00000"/>
                </a:solidFill>
              </a:rPr>
              <a:t> felügyelik</a:t>
            </a:r>
          </a:p>
          <a:p>
            <a:r>
              <a:rPr lang="hu-HU" sz="2000" b="1" dirty="0" smtClean="0"/>
              <a:t>a </a:t>
            </a:r>
            <a:r>
              <a:rPr lang="hu-HU" sz="2000" b="1" dirty="0" err="1"/>
              <a:t>Kalpa</a:t>
            </a:r>
            <a:r>
              <a:rPr lang="hu-HU" sz="2000" b="1" dirty="0"/>
              <a:t> </a:t>
            </a:r>
            <a:r>
              <a:rPr lang="hu-HU" sz="2000" b="1" dirty="0" smtClean="0"/>
              <a:t>végéig. </a:t>
            </a:r>
            <a:endParaRPr lang="hu-HU" sz="2000" dirty="0"/>
          </a:p>
          <a:p>
            <a:r>
              <a:rPr lang="hu-HU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02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5400" b="1" dirty="0">
                <a:latin typeface="+mn-lt"/>
              </a:rPr>
              <a:t>XIII. </a:t>
            </a:r>
            <a:r>
              <a:rPr lang="hu-HU" sz="5400" b="1" dirty="0" smtClean="0">
                <a:latin typeface="+mn-lt"/>
              </a:rPr>
              <a:t>A </a:t>
            </a:r>
            <a:r>
              <a:rPr lang="hu-HU" sz="5400" b="1" dirty="0">
                <a:latin typeface="+mn-lt"/>
              </a:rPr>
              <a:t>hét teremtés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00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b="1" dirty="0">
                <a:latin typeface="+mn-lt"/>
              </a:rPr>
              <a:t>A Teremtés szintjeinek indiai leírása </a:t>
            </a:r>
            <a:br>
              <a:rPr lang="hu-HU" sz="4400" b="1" dirty="0">
                <a:latin typeface="+mn-lt"/>
              </a:rPr>
            </a:br>
            <a:endParaRPr lang="hu-HU" sz="44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94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251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1181025">
                <a:tc gridSpan="2"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Az Első Teremtés különböző felfogása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Egyetemes Lélek, a Végtelen Értelem, az Isteni Elme</a:t>
                      </a:r>
                      <a:r>
                        <a:rPr lang="hu-HU" sz="2400" b="1" i="0" dirty="0" smtClean="0">
                          <a:solidFill>
                            <a:schemeClr val="bg1"/>
                          </a:solidFill>
                        </a:rPr>
                        <a:t>  teremtése)</a:t>
                      </a:r>
                      <a:endParaRPr lang="hu-H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36830">
                <a:tc gridSpan="2"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Az elsődleges teremtést a hármas Egy indítja el. </a:t>
                      </a:r>
                      <a:endParaRPr lang="hu-HU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11530"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 smtClean="0"/>
                        <a:t>amely a görögöknél:</a:t>
                      </a:r>
                    </a:p>
                    <a:p>
                      <a:pPr algn="l"/>
                      <a:endParaRPr lang="hu-HU" sz="1200" b="1" dirty="0" smtClean="0"/>
                    </a:p>
                    <a:p>
                      <a:pPr algn="l"/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Phanes</a:t>
                      </a:r>
                      <a:r>
                        <a:rPr lang="hu-HU" sz="2000" b="1" dirty="0" smtClean="0"/>
                        <a:t>, </a:t>
                      </a:r>
                      <a:r>
                        <a:rPr lang="hu-HU" sz="2000" b="1" dirty="0" err="1" smtClean="0"/>
                        <a:t>Eros</a:t>
                      </a:r>
                      <a:r>
                        <a:rPr lang="hu-HU" sz="2000" b="1" dirty="0" smtClean="0"/>
                        <a:t> (vágy),</a:t>
                      </a:r>
                    </a:p>
                    <a:p>
                      <a:pPr algn="l"/>
                      <a:r>
                        <a:rPr lang="hu-HU" sz="2000" b="1" dirty="0" smtClean="0"/>
                        <a:t>a Chaos (Az </a:t>
                      </a:r>
                      <a:r>
                        <a:rPr lang="hu-HU" sz="2000" b="1" i="0" dirty="0" smtClean="0"/>
                        <a:t>elkülönületlen</a:t>
                      </a:r>
                      <a:r>
                        <a:rPr lang="hu-HU" sz="2000" b="1" i="1" dirty="0" smtClean="0"/>
                        <a:t> </a:t>
                      </a:r>
                      <a:r>
                        <a:rPr lang="hu-HU" sz="2000" b="1" dirty="0" smtClean="0"/>
                        <a:t>kozmikus anyagot tartalmazza.)</a:t>
                      </a:r>
                    </a:p>
                    <a:p>
                      <a:pPr algn="l"/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Chronos</a:t>
                      </a:r>
                      <a:r>
                        <a:rPr lang="hu-HU" sz="2000" b="1" dirty="0" smtClean="0"/>
                        <a:t> (idő),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018088" algn="l"/>
                        </a:tabLst>
                      </a:pPr>
                      <a:r>
                        <a:rPr lang="hu-HU" sz="2000" b="1" dirty="0" smtClean="0"/>
                        <a:t>amely a hinduknál:</a:t>
                      </a:r>
                    </a:p>
                    <a:p>
                      <a:pPr algn="l">
                        <a:tabLst>
                          <a:tab pos="5018088" algn="l"/>
                        </a:tabLst>
                      </a:pPr>
                      <a:endParaRPr lang="hu-HU" sz="1200" b="1" dirty="0" smtClean="0"/>
                    </a:p>
                    <a:p>
                      <a:pPr algn="l">
                        <a:tabLst>
                          <a:tab pos="5018088" algn="l"/>
                        </a:tabLst>
                      </a:pPr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Purusha</a:t>
                      </a:r>
                      <a:r>
                        <a:rPr lang="hu-HU" sz="2000" b="1" dirty="0" smtClean="0"/>
                        <a:t> (</a:t>
                      </a:r>
                      <a:r>
                        <a:rPr lang="hu-HU" sz="2000" b="1" dirty="0" err="1" smtClean="0"/>
                        <a:t>Phanes</a:t>
                      </a:r>
                      <a:r>
                        <a:rPr lang="hu-HU" sz="2000" b="1" dirty="0" smtClean="0"/>
                        <a:t>),</a:t>
                      </a:r>
                    </a:p>
                    <a:p>
                      <a:pPr algn="l">
                        <a:tabLst>
                          <a:tab pos="5018088" algn="l"/>
                        </a:tabLst>
                      </a:pPr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Pradhána</a:t>
                      </a:r>
                      <a:r>
                        <a:rPr lang="hu-HU" sz="2000" b="1" dirty="0" smtClean="0"/>
                        <a:t> (Káosz),</a:t>
                      </a:r>
                    </a:p>
                    <a:p>
                      <a:pPr algn="l">
                        <a:tabLst>
                          <a:tab pos="5018088" algn="l"/>
                        </a:tabLst>
                      </a:pPr>
                      <a:r>
                        <a:rPr lang="hu-HU" sz="2000" b="1" dirty="0" smtClean="0"/>
                        <a:t>a Kála (Idő)</a:t>
                      </a:r>
                      <a:r>
                        <a:rPr lang="hu-HU" sz="2000" b="1" i="1" dirty="0" smtClean="0"/>
                        <a:t>.</a:t>
                      </a:r>
                      <a:r>
                        <a:rPr lang="hu-HU" sz="2000" i="1" dirty="0" smtClean="0"/>
                        <a:t> </a:t>
                      </a:r>
                      <a:endParaRPr lang="hu-HU" sz="2000" b="1" dirty="0" smtClean="0"/>
                    </a:p>
                    <a:p>
                      <a:pPr algn="l">
                        <a:tabLst>
                          <a:tab pos="5018088" algn="l"/>
                        </a:tabLst>
                      </a:pPr>
                      <a:endParaRPr lang="hu-HU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8407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Név </a:t>
                      </a:r>
                      <a:endParaRPr lang="hu-H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Tan</a:t>
                      </a:r>
                      <a:endParaRPr lang="hu-H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3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err="1" smtClean="0"/>
                        <a:t>Origenész</a:t>
                      </a:r>
                      <a:r>
                        <a:rPr lang="hu-HU" sz="2000" b="1" dirty="0" smtClean="0"/>
                        <a:t>, </a:t>
                      </a:r>
                      <a:r>
                        <a:rPr lang="hu-HU" sz="2000" b="1" dirty="0" err="1" smtClean="0"/>
                        <a:t>Celsus</a:t>
                      </a:r>
                      <a:r>
                        <a:rPr lang="hu-HU" sz="2000" b="1" dirty="0" smtClean="0"/>
                        <a:t>, </a:t>
                      </a:r>
                      <a:r>
                        <a:rPr lang="hu-HU" sz="2000" b="1" dirty="0" err="1" smtClean="0"/>
                        <a:t>Valentinus</a:t>
                      </a:r>
                      <a:endParaRPr lang="hu-HU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Mindegyik hét teremtésről, illetve hét teremtőről beszél.</a:t>
                      </a:r>
                      <a:endParaRPr lang="hu-HU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1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err="1" smtClean="0"/>
                        <a:t>Valentinus</a:t>
                      </a:r>
                      <a:endParaRPr lang="hu-HU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Az </a:t>
                      </a:r>
                      <a:r>
                        <a:rPr lang="hu-HU" b="1" dirty="0" err="1" smtClean="0">
                          <a:solidFill>
                            <a:srgbClr val="C00000"/>
                          </a:solidFill>
                        </a:rPr>
                        <a:t>Arhetos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b="1" dirty="0" smtClean="0"/>
                        <a:t>(Kimondhatatlan, Egy, Logosz, Abszolút Szellem) 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hozta létre az első </a:t>
                      </a:r>
                      <a:r>
                        <a:rPr lang="hu-HU" b="1" dirty="0" err="1" smtClean="0">
                          <a:solidFill>
                            <a:srgbClr val="C00000"/>
                          </a:solidFill>
                        </a:rPr>
                        <a:t>Hebdomadot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, vagyis a Hét Teremtőt. </a:t>
                      </a:r>
                      <a:endParaRPr lang="hu-H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45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Biblia</a:t>
                      </a:r>
                      <a:endParaRPr lang="hu-HU" sz="20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teremtés hét napját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(a teremtés hat napja és egy pihenő nap) említi.</a:t>
                      </a:r>
                      <a:endParaRPr lang="hu-HU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07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95543"/>
              </p:ext>
            </p:extLst>
          </p:nvPr>
        </p:nvGraphicFramePr>
        <p:xfrm>
          <a:off x="0" y="0"/>
          <a:ext cx="1228953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4768"/>
                <a:gridCol w="6144768"/>
              </a:tblGrid>
              <a:tr h="2454024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Ezoterikus tanítás</a:t>
                      </a:r>
                      <a:endParaRPr lang="hu-H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Hét elsődleges és hét másodlagos teremtés van.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Az elsődleges teremtés </a:t>
                      </a:r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során</a:t>
                      </a:r>
                      <a:r>
                        <a:rPr lang="hu-HU" sz="2000" b="1" dirty="0" smtClean="0"/>
                        <a:t> </a:t>
                      </a:r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az Egyből jönnek létre az „önmagukból kifejlődő erők”, amely a hét fő teremtő összessége.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Ez a Fény</a:t>
                      </a:r>
                      <a:r>
                        <a:rPr lang="hu-HU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(a Szellem) Teremtése.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másodlagos teremtés </a:t>
                      </a:r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során a Hét Teremtő létrehozza a világegyetemet.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 Ez a sötétség, az anyag teremtése.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két teremtés között áll fenn a pihenés időszaka.  </a:t>
                      </a:r>
                      <a:endParaRPr lang="hu-HU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8612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Kabbala</a:t>
                      </a:r>
                      <a:endParaRPr lang="hu-HU" sz="20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Sepher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Yetzirah</a:t>
                      </a:r>
                      <a:r>
                        <a:rPr lang="hu-HU" sz="2000" b="1" dirty="0" smtClean="0"/>
                        <a:t>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szerint az Isteni Szubsztancia határtalanul és abszolút módon öröktől fogva önmagában létezett, és magából bocsátotta ki a Szellemet. </a:t>
                      </a:r>
                      <a:r>
                        <a:rPr lang="hu-HU" sz="2000" b="1" dirty="0" smtClean="0"/>
                        <a:t>A hármas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Egyből áradt ki </a:t>
                      </a:r>
                      <a:r>
                        <a:rPr lang="hu-HU" sz="2000" b="1" dirty="0" smtClean="0"/>
                        <a:t>az egész Kozmosz. Az Egyből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levegő </a:t>
                      </a:r>
                      <a:r>
                        <a:rPr lang="hu-HU" sz="2000" b="1" dirty="0" smtClean="0"/>
                        <a:t>(Kettes szám), a  levegőből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víz </a:t>
                      </a:r>
                      <a:r>
                        <a:rPr lang="hu-HU" sz="2000" b="1" dirty="0" smtClean="0"/>
                        <a:t>(Hármas szám), a vízből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az éter vagy a tűz </a:t>
                      </a:r>
                      <a:r>
                        <a:rPr lang="hu-HU" sz="2000" b="1" dirty="0" smtClean="0"/>
                        <a:t>(Négyes szám).</a:t>
                      </a:r>
                      <a:endParaRPr lang="hu-HU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17856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Hinduk</a:t>
                      </a:r>
                      <a:endParaRPr lang="hu-HU" sz="20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Miután az aktív Teremtő létrehozta az istenek világát, </a:t>
                      </a:r>
                      <a:r>
                        <a:rPr lang="hu-HU" sz="2000" b="1" dirty="0" smtClean="0"/>
                        <a:t>minden elkülönületlen elem csíráit és a jövendő érzékek alapelemeit,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jelenségeket, a Világegyetem változatlan marad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Brahmá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 egy Napja során (4,320.000.000 év).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Ez a hetedik passzív periódus, amely az aktív fejlődés hat periódusát követi. </a:t>
                      </a:r>
                      <a:endParaRPr lang="hu-HU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0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80563"/>
              </p:ext>
            </p:extLst>
          </p:nvPr>
        </p:nvGraphicFramePr>
        <p:xfrm>
          <a:off x="0" y="0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1022106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Második Teremtés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2400" b="1" i="0" dirty="0" smtClean="0">
                          <a:solidFill>
                            <a:schemeClr val="bg1"/>
                          </a:solidFill>
                        </a:rPr>
                        <a:t>Elemi Teremtés</a:t>
                      </a:r>
                      <a:r>
                        <a:rPr lang="hu-H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36606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Kozmosz előtti</a:t>
                      </a:r>
                      <a:r>
                        <a:rPr lang="hu-HU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elemek, anyag szétválásának első kezdete. </a:t>
                      </a:r>
                    </a:p>
                    <a:p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Bhútádi</a:t>
                      </a:r>
                      <a:r>
                        <a:rPr lang="hu-HU" sz="2000" b="1" dirty="0" smtClean="0"/>
                        <a:t>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az elemek eredete megelőzi a </a:t>
                      </a:r>
                      <a:r>
                        <a:rPr lang="hu-HU" sz="2000" b="1" dirty="0" err="1" smtClean="0"/>
                        <a:t>Bhútasargát</a:t>
                      </a:r>
                      <a:r>
                        <a:rPr lang="hu-HU" sz="2000" b="1" dirty="0" smtClean="0"/>
                        <a:t>,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 teremtést </a:t>
                      </a:r>
                      <a:r>
                        <a:rPr lang="hu-HU" sz="2000" b="1" dirty="0" smtClean="0"/>
                        <a:t>(az elemek szétválását) a Káoszban.</a:t>
                      </a:r>
                    </a:p>
                    <a:p>
                      <a:r>
                        <a:rPr lang="hu-HU" sz="2000" b="1" dirty="0" smtClean="0"/>
                        <a:t>Ez a teremtés együtt halad az </a:t>
                      </a:r>
                      <a:r>
                        <a:rPr lang="hu-HU" sz="2000" b="1" dirty="0" err="1" smtClean="0"/>
                        <a:t>Ahankára</a:t>
                      </a:r>
                      <a:r>
                        <a:rPr lang="hu-HU" sz="2000" b="1" dirty="0" smtClean="0"/>
                        <a:t> hármas megnyilvánulásával.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Az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Ahankára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, az Én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vagyokság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hu-HU" sz="2000" b="1" dirty="0" smtClean="0"/>
                        <a:t>amely elsőként árad ki </a:t>
                      </a:r>
                      <a:r>
                        <a:rPr lang="hu-HU" sz="2000" b="1" dirty="0" err="1" smtClean="0"/>
                        <a:t>Mahatból</a:t>
                      </a:r>
                      <a:r>
                        <a:rPr lang="hu-HU" sz="2000" b="1" dirty="0" smtClean="0"/>
                        <a:t>, az Isteni Elméből.</a:t>
                      </a:r>
                      <a:r>
                        <a:rPr lang="hu-HU" sz="2000" dirty="0" smtClean="0"/>
                        <a:t> </a:t>
                      </a:r>
                    </a:p>
                    <a:p>
                      <a:r>
                        <a:rPr lang="hu-HU" sz="2000" b="1" dirty="0" smtClean="0"/>
                        <a:t>Létrejön az egyéni öntudatos lét első árnyéka.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Létrejön a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Manuk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 második hierarchiája, a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Dhyán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Chohanok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2000" b="1" dirty="0" smtClean="0"/>
                        <a:t>vagy Dévák, </a:t>
                      </a:r>
                      <a:r>
                        <a:rPr lang="hu-HU" sz="2000" b="1" dirty="0" err="1" smtClean="0"/>
                        <a:t>Chitrashikhandinák</a:t>
                      </a:r>
                      <a:r>
                        <a:rPr lang="hu-HU" sz="2000" b="1" dirty="0" smtClean="0"/>
                        <a:t>, a Ragyogó Fejűek, </a:t>
                      </a:r>
                      <a:r>
                        <a:rPr lang="hu-HU" sz="2000" b="1" dirty="0" err="1" smtClean="0"/>
                        <a:t>Rikshák</a:t>
                      </a:r>
                      <a:r>
                        <a:rPr lang="hu-HU" sz="2000" b="1" dirty="0" smtClean="0"/>
                        <a:t>, akiktől a forma (</a:t>
                      </a:r>
                      <a:r>
                        <a:rPr lang="hu-HU" sz="2000" b="1" dirty="0" err="1" smtClean="0"/>
                        <a:t>rúpa</a:t>
                      </a:r>
                      <a:r>
                        <a:rPr lang="hu-HU" sz="2000" b="1" dirty="0" smtClean="0"/>
                        <a:t>) ered.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Ez a teremtés a tűzköd időszaka, </a:t>
                      </a:r>
                      <a:r>
                        <a:rPr lang="hu-HU" sz="2000" b="1" dirty="0" smtClean="0"/>
                        <a:t>az amikor az atomok a </a:t>
                      </a:r>
                      <a:r>
                        <a:rPr lang="hu-HU" sz="2000" b="1" dirty="0" err="1" smtClean="0"/>
                        <a:t>Layaból</a:t>
                      </a:r>
                      <a:r>
                        <a:rPr lang="hu-HU" sz="2000" b="1" dirty="0" smtClean="0"/>
                        <a:t> előjönnek.</a:t>
                      </a:r>
                      <a:endParaRPr lang="hu-HU" sz="20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22106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smtClean="0">
                          <a:solidFill>
                            <a:schemeClr val="bg1"/>
                          </a:solidFill>
                        </a:rPr>
                        <a:t>Harmadik Teremtés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Én megteremtése) 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077183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harmadik teremtés során jön létre az én-tudatosság, </a:t>
                      </a:r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Mahat</a:t>
                      </a:r>
                      <a:r>
                        <a:rPr lang="hu-HU" sz="2000" b="1" dirty="0" smtClean="0"/>
                        <a:t>/</a:t>
                      </a:r>
                      <a:r>
                        <a:rPr lang="hu-HU" sz="2000" b="1" dirty="0" err="1" smtClean="0"/>
                        <a:t>Buddhi</a:t>
                      </a:r>
                      <a:r>
                        <a:rPr lang="hu-HU" sz="2000" b="1" dirty="0" smtClean="0"/>
                        <a:t> létrejötte után. </a:t>
                      </a:r>
                    </a:p>
                    <a:p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Mahat</a:t>
                      </a:r>
                      <a:r>
                        <a:rPr lang="hu-HU" sz="2000" b="1" dirty="0" smtClean="0"/>
                        <a:t> </a:t>
                      </a:r>
                      <a:r>
                        <a:rPr lang="hu-HU" sz="2000" b="1" dirty="0" err="1" smtClean="0"/>
                        <a:t>a</a:t>
                      </a:r>
                      <a:r>
                        <a:rPr lang="hu-HU" sz="2000" b="1" dirty="0" smtClean="0"/>
                        <a:t> tiszta értelem kozmikus elve, a Teremtő Értelem (intelligencia). </a:t>
                      </a:r>
                    </a:p>
                    <a:p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Mahat</a:t>
                      </a:r>
                      <a:r>
                        <a:rPr lang="hu-HU" sz="2000" b="1" dirty="0" smtClean="0"/>
                        <a:t> ugyanolyan kapcsolatban áll a kozmosszal, mint a </a:t>
                      </a:r>
                      <a:r>
                        <a:rPr lang="hu-HU" sz="2000" b="1" dirty="0" err="1" smtClean="0"/>
                        <a:t>manasz</a:t>
                      </a:r>
                      <a:r>
                        <a:rPr lang="hu-HU" sz="2000" b="1" dirty="0" smtClean="0"/>
                        <a:t> az emberrel.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err="1" smtClean="0"/>
                        <a:t>Buddhi</a:t>
                      </a:r>
                      <a:r>
                        <a:rPr lang="hu-HU" sz="2000" b="1" dirty="0" smtClean="0"/>
                        <a:t> az emberi </a:t>
                      </a:r>
                      <a:r>
                        <a:rPr lang="hu-HU" sz="2000" b="1" dirty="0" err="1" smtClean="0"/>
                        <a:t>Monád</a:t>
                      </a:r>
                      <a:r>
                        <a:rPr lang="hu-HU" sz="2000" b="1" dirty="0" smtClean="0"/>
                        <a:t> a káprázat síkján, örökkévaló és halhatatlan, miután kiszabadult az </a:t>
                      </a:r>
                      <a:r>
                        <a:rPr lang="hu-HU" sz="2000" b="1" dirty="0" err="1" smtClean="0"/>
                        <a:t>Ahamkára</a:t>
                      </a:r>
                      <a:r>
                        <a:rPr lang="hu-HU" sz="2000" b="1" dirty="0" smtClean="0"/>
                        <a:t> három formájából, és megszabadult a földi </a:t>
                      </a:r>
                      <a:r>
                        <a:rPr lang="hu-HU" sz="2000" b="1" dirty="0" err="1" smtClean="0"/>
                        <a:t>manaszától</a:t>
                      </a:r>
                      <a:r>
                        <a:rPr lang="hu-HU" sz="2000" b="1" dirty="0" smtClean="0"/>
                        <a:t>, </a:t>
                      </a:r>
                      <a:endParaRPr lang="hu-HU" sz="20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68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115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1218795">
                <a:tc gridSpan="2"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Negyedik Teremtés</a:t>
                      </a:r>
                    </a:p>
                    <a:p>
                      <a:pPr algn="ctr"/>
                      <a:r>
                        <a:rPr lang="hu-HU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szerves fejlődés, növények teremtése) 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111052">
                <a:tc gridSpan="2">
                  <a:txBody>
                    <a:bodyPr/>
                    <a:lstStyle/>
                    <a:p>
                      <a:r>
                        <a:rPr lang="hu-HU" sz="2000" b="1" i="0" dirty="0" smtClean="0"/>
                        <a:t>A Negyedik Teremtés a </a:t>
                      </a:r>
                      <a:r>
                        <a:rPr lang="hu-HU" sz="2000" b="1" i="0" dirty="0" err="1" smtClean="0"/>
                        <a:t>Mukhya</a:t>
                      </a:r>
                      <a:r>
                        <a:rPr lang="hu-HU" sz="2000" b="1" i="0" dirty="0" smtClean="0"/>
                        <a:t> vagy Elsődleges, mivel ez kezdi meg a négyes sorozatot. </a:t>
                      </a:r>
                    </a:p>
                    <a:p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A </a:t>
                      </a:r>
                      <a:r>
                        <a:rPr lang="hu-HU" sz="2000" b="1" i="0" dirty="0" err="1" smtClean="0">
                          <a:solidFill>
                            <a:srgbClr val="C00000"/>
                          </a:solidFill>
                        </a:rPr>
                        <a:t>Mukhya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2000" b="1" i="0" dirty="0" err="1" smtClean="0">
                          <a:solidFill>
                            <a:srgbClr val="C00000"/>
                          </a:solidFill>
                        </a:rPr>
                        <a:t>a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 növényi birodalom teremtése, </a:t>
                      </a:r>
                      <a:r>
                        <a:rPr lang="hu-HU" sz="2000" b="1" i="0" dirty="0" smtClean="0"/>
                        <a:t>amely a Kozmosz és a Föld hét ezoterikus birodalmai között középen levő pont.</a:t>
                      </a:r>
                      <a:endParaRPr lang="hu-HU" sz="2000" b="1" i="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882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err="1" smtClean="0">
                          <a:solidFill>
                            <a:srgbClr val="0070C0"/>
                          </a:solidFill>
                        </a:rPr>
                        <a:t>Prákrita</a:t>
                      </a:r>
                      <a:r>
                        <a:rPr lang="hu-HU" sz="3200" b="1" dirty="0" smtClean="0">
                          <a:solidFill>
                            <a:srgbClr val="0070C0"/>
                          </a:solidFill>
                        </a:rPr>
                        <a:t> Teremtés szintjei</a:t>
                      </a:r>
                      <a:endParaRPr lang="hu-H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smtClean="0">
                          <a:solidFill>
                            <a:srgbClr val="0070C0"/>
                          </a:solidFill>
                        </a:rPr>
                        <a:t>Elsődleges Teremtés szintjei</a:t>
                      </a:r>
                      <a:endParaRPr lang="hu-HU" sz="3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7882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Értelem teremtése (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Mahat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Értelmi és fizikai erőközpontok teremtése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7882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Kezdeti princípiumok teremtése 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Kezdeti princípiumok teremtése (idegerő)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34507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Érzékek teremtése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Tudatos észlelés, alsórendű birodalmak értelmének teremtése (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Mahat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Lefelé nyíl 5"/>
          <p:cNvSpPr/>
          <p:nvPr/>
        </p:nvSpPr>
        <p:spPr>
          <a:xfrm>
            <a:off x="5524861" y="2620151"/>
            <a:ext cx="484632" cy="1856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11633859" y="2620151"/>
            <a:ext cx="484632" cy="1856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27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1446" y="462118"/>
            <a:ext cx="1111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 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143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603250">
                <a:tc gridSpan="2">
                  <a:txBody>
                    <a:bodyPr/>
                    <a:lstStyle/>
                    <a:p>
                      <a:pPr algn="ctr"/>
                      <a:r>
                        <a:rPr lang="hu-HU" sz="3200" b="1" dirty="0" smtClean="0">
                          <a:solidFill>
                            <a:schemeClr val="tx1"/>
                          </a:solidFill>
                        </a:rPr>
                        <a:t>Holdistenek és Holdistennők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/>
                        <a:t>Holdistennők</a:t>
                      </a:r>
                      <a:endParaRPr lang="hu-HU" sz="28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/>
                        <a:t>Holdistenek</a:t>
                      </a:r>
                      <a:endParaRPr lang="hu-HU" sz="28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Nephtys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Apollo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Neíth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Dionysos</a:t>
                      </a:r>
                      <a:endParaRPr lang="hu-HU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Proserpina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Adonisz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Melitta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Bacchus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Cybele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Osiris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Isis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Atys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Astarte</a:t>
                      </a:r>
                      <a:endParaRPr lang="hu-HU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Thammuz</a:t>
                      </a: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Vénusz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Hecate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Diána-Luna</a:t>
                      </a: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Ilithyia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Lucina</a:t>
                      </a: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16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66450"/>
            <a:ext cx="2059172" cy="238177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484781" y="5114260"/>
            <a:ext cx="114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Apolló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510585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54243"/>
              </p:ext>
            </p:extLst>
          </p:nvPr>
        </p:nvGraphicFramePr>
        <p:xfrm>
          <a:off x="0" y="0"/>
          <a:ext cx="12271248" cy="689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1248"/>
              </a:tblGrid>
              <a:tr h="1073727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Ötödik Teremtés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chemeClr val="bg1"/>
                          </a:solidFill>
                        </a:rPr>
                        <a:t>(Az állatok teremtése.)</a:t>
                      </a: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13057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Az ötödik teremtés során jönnek létre az állatok </a:t>
                      </a:r>
                      <a:r>
                        <a:rPr lang="hu-HU" sz="2000" b="1" dirty="0" smtClean="0"/>
                        <a:t>(kizárólagosan néma állatok).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bolygónkon az első kör folyamán az állati teremtés megelőzi az emberét.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negyedik körben az emlősállatok az emberből fejlődnek a negyedik körben a fizikai síkon. </a:t>
                      </a:r>
                    </a:p>
                    <a:p>
                      <a:r>
                        <a:rPr lang="hu-HU" sz="2000" b="1" dirty="0" smtClean="0"/>
                        <a:t>Az első körben az állati atomok fizikai emberi formává kapcsolódnak össze. </a:t>
                      </a:r>
                    </a:p>
                    <a:p>
                      <a:r>
                        <a:rPr lang="hu-HU" sz="2000" b="1" dirty="0" smtClean="0"/>
                        <a:t>A negyedik körben ennek ellenkezője történik.</a:t>
                      </a:r>
                    </a:p>
                    <a:p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Az Elsődleges Teremtésben az őseredeti életcsíra szétválása megelőzi a létezés harmadik csoportjába</a:t>
                      </a:r>
                    </a:p>
                    <a:p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(hierarchiájába) tartozó </a:t>
                      </a:r>
                      <a:r>
                        <a:rPr lang="hu-HU" sz="2000" b="1" i="0" dirty="0" err="1" smtClean="0">
                          <a:solidFill>
                            <a:srgbClr val="C00000"/>
                          </a:solidFill>
                        </a:rPr>
                        <a:t>Dhyán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2000" b="1" i="0" dirty="0" err="1" smtClean="0">
                          <a:solidFill>
                            <a:srgbClr val="C00000"/>
                          </a:solidFill>
                        </a:rPr>
                        <a:t>Chohanok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 fejlődését </a:t>
                      </a:r>
                      <a:r>
                        <a:rPr lang="hu-HU" sz="2000" b="1" i="0" dirty="0" err="1" smtClean="0">
                          <a:solidFill>
                            <a:srgbClr val="C00000"/>
                          </a:solidFill>
                        </a:rPr>
                        <a:t>éterikus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 formájukban történő első </a:t>
                      </a:r>
                      <a:r>
                        <a:rPr lang="hu-HU" sz="2000" b="1" i="0" dirty="0" err="1" smtClean="0">
                          <a:solidFill>
                            <a:srgbClr val="C00000"/>
                          </a:solidFill>
                        </a:rPr>
                        <a:t>testetöltésük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 előtt.</a:t>
                      </a:r>
                    </a:p>
                    <a:p>
                      <a:r>
                        <a:rPr lang="hu-HU" sz="2000" b="1" i="0" dirty="0" smtClean="0"/>
                        <a:t>E korszakban ezért, az állati teremtésnek meg kell előznie az isteni ember megjelenését a Földön. </a:t>
                      </a:r>
                      <a:endParaRPr lang="hu-HU" sz="2000" i="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73727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smtClean="0">
                          <a:solidFill>
                            <a:schemeClr val="bg1"/>
                          </a:solidFill>
                        </a:rPr>
                        <a:t>Hatodik Teremtés </a:t>
                      </a:r>
                    </a:p>
                    <a:p>
                      <a:pPr algn="ctr"/>
                      <a:r>
                        <a:rPr lang="hu-HU" sz="2400" b="1" dirty="0" smtClean="0">
                          <a:solidFill>
                            <a:schemeClr val="bg1"/>
                          </a:solidFill>
                        </a:rPr>
                        <a:t>(Az istenségek teremtése)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835727">
                <a:tc>
                  <a:txBody>
                    <a:bodyPr/>
                    <a:lstStyle/>
                    <a:p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A hatodik teremtés során jönnek létre az istenségek.</a:t>
                      </a:r>
                    </a:p>
                    <a:p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Az istenségek az első faj </a:t>
                      </a:r>
                      <a:r>
                        <a:rPr lang="hu-HU" sz="2000" b="1" i="0" dirty="0" smtClean="0"/>
                        <a:t>(„puha csontú”, „elme-szülte”, az „izzadtság-szülte”  teremtmények) 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ősképei.</a:t>
                      </a:r>
                    </a:p>
                    <a:p>
                      <a:r>
                        <a:rPr lang="hu-HU" sz="2000" b="1" i="0" dirty="0" err="1" smtClean="0">
                          <a:solidFill>
                            <a:srgbClr val="C00000"/>
                          </a:solidFill>
                        </a:rPr>
                        <a:t>Brahmá</a:t>
                      </a:r>
                      <a:r>
                        <a:rPr lang="hu-HU" sz="2000" b="1" i="0" dirty="0" smtClean="0">
                          <a:solidFill>
                            <a:srgbClr val="C00000"/>
                          </a:solidFill>
                        </a:rPr>
                        <a:t> teremtette lények négy rendje közül az egyiknek képviselői.</a:t>
                      </a:r>
                    </a:p>
                    <a:p>
                      <a:r>
                        <a:rPr lang="hu-HU" sz="2000" b="1" i="0" dirty="0" smtClean="0"/>
                        <a:t>(</a:t>
                      </a:r>
                      <a:r>
                        <a:rPr lang="hu-HU" sz="2000" b="1" i="0" dirty="0" err="1" smtClean="0"/>
                        <a:t>Brahmá</a:t>
                      </a:r>
                      <a:r>
                        <a:rPr lang="hu-HU" sz="2000" b="1" i="0" dirty="0" smtClean="0"/>
                        <a:t> a lények négy rendjét teremtette meg: istenek, démonok, ősök, emberek.)</a:t>
                      </a:r>
                    </a:p>
                    <a:p>
                      <a:r>
                        <a:rPr lang="hu-HU" sz="2000" b="1" i="0" dirty="0" smtClean="0"/>
                        <a:t>A hét csoportból álló ősök (</a:t>
                      </a:r>
                      <a:r>
                        <a:rPr lang="hu-HU" sz="2000" b="1" i="0" dirty="0" err="1" smtClean="0"/>
                        <a:t>Pitrik</a:t>
                      </a:r>
                      <a:r>
                        <a:rPr lang="hu-HU" sz="2000" b="1" i="0" dirty="0" smtClean="0"/>
                        <a:t>) az ember első gyökérfajának ősalakjai és kifejlesztői.</a:t>
                      </a:r>
                      <a:endParaRPr lang="hu-HU" sz="2000" i="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22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937978"/>
              </p:ext>
            </p:extLst>
          </p:nvPr>
        </p:nvGraphicFramePr>
        <p:xfrm>
          <a:off x="0" y="4"/>
          <a:ext cx="12192000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1068407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 smtClean="0"/>
                        <a:t>Hetedik Teremtés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chemeClr val="bg1"/>
                          </a:solidFill>
                        </a:rPr>
                        <a:t>(Az állatok teremtése)</a:t>
                      </a: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98972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hetedik teremtés az ember kifejlődését jelenti. </a:t>
                      </a:r>
                      <a:endParaRPr lang="hu-H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68407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smtClean="0">
                          <a:solidFill>
                            <a:schemeClr val="bg1"/>
                          </a:solidFill>
                        </a:rPr>
                        <a:t>Nyolcadik Teremtés </a:t>
                      </a:r>
                    </a:p>
                    <a:p>
                      <a:pPr algn="ctr"/>
                      <a:r>
                        <a:rPr lang="hu-HU" sz="2400" b="1" dirty="0" smtClean="0">
                          <a:solidFill>
                            <a:schemeClr val="bg1"/>
                          </a:solidFill>
                        </a:rPr>
                        <a:t>(Az istenségek teremtése)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37337"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nyolcadik teremtés valójában nem teremtés,</a:t>
                      </a:r>
                      <a:r>
                        <a:rPr lang="hu-HU" sz="2000" b="1" i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mert egy mentális folyamatra, ami a kilencedik teremtés felismerésére vonatkozik. </a:t>
                      </a:r>
                    </a:p>
                    <a:p>
                      <a:r>
                        <a:rPr lang="hu-HU" sz="2000" b="1" dirty="0" smtClean="0"/>
                        <a:t>Az</a:t>
                      </a:r>
                      <a:r>
                        <a:rPr lang="hu-HU" sz="2000" b="1" i="1" dirty="0" smtClean="0"/>
                        <a:t> </a:t>
                      </a:r>
                      <a:r>
                        <a:rPr lang="hu-HU" sz="2000" b="1" dirty="0" err="1" smtClean="0"/>
                        <a:t>Anugrahának</a:t>
                      </a:r>
                      <a:r>
                        <a:rPr lang="hu-HU" sz="2000" b="1" dirty="0" smtClean="0"/>
                        <a:t> nevezett teremtés, a </a:t>
                      </a:r>
                      <a:r>
                        <a:rPr lang="hu-HU" sz="2000" b="1" dirty="0" err="1" smtClean="0"/>
                        <a:t>Pratyayasarga</a:t>
                      </a:r>
                      <a:r>
                        <a:rPr lang="hu-HU" sz="2000" b="1" dirty="0" smtClean="0"/>
                        <a:t>, vagy a </a:t>
                      </a:r>
                      <a:r>
                        <a:rPr lang="hu-HU" sz="2000" b="1" dirty="0" err="1" smtClean="0"/>
                        <a:t>sánkhyák</a:t>
                      </a:r>
                      <a:r>
                        <a:rPr lang="hu-HU" sz="2000" b="1" dirty="0" smtClean="0"/>
                        <a:t> értelmi teremtése.</a:t>
                      </a:r>
                      <a:endParaRPr lang="hu-HU" sz="2000" i="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02889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 smtClean="0">
                          <a:solidFill>
                            <a:schemeClr val="bg1"/>
                          </a:solidFill>
                        </a:rPr>
                        <a:t>Kilencedik Teremtés </a:t>
                      </a:r>
                    </a:p>
                    <a:p>
                      <a:pPr algn="ctr"/>
                      <a:r>
                        <a:rPr lang="hu-HU" sz="2400" b="1" dirty="0" smtClean="0">
                          <a:solidFill>
                            <a:schemeClr val="bg1"/>
                          </a:solidFill>
                        </a:rPr>
                        <a:t>(Az elsődleges teremtés másodlagos teremtésben megnyilvánuló hatása.</a:t>
                      </a:r>
                    </a:p>
                    <a:p>
                      <a:pPr algn="ctr"/>
                      <a:r>
                        <a:rPr lang="hu-HU" sz="2400" b="1" dirty="0" smtClean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hu-HU" sz="2400" b="1" dirty="0" err="1" smtClean="0">
                          <a:solidFill>
                            <a:schemeClr val="bg1"/>
                          </a:solidFill>
                        </a:rPr>
                        <a:t>Kumárák</a:t>
                      </a:r>
                      <a:r>
                        <a:rPr lang="hu-HU" sz="2400" b="1" dirty="0" smtClean="0">
                          <a:solidFill>
                            <a:schemeClr val="bg1"/>
                          </a:solidFill>
                        </a:rPr>
                        <a:t> teremtése.)</a:t>
                      </a:r>
                      <a:endParaRPr lang="hu-HU" sz="2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81984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A kilencedik teremtés az Elsődleges (</a:t>
                      </a:r>
                      <a:r>
                        <a:rPr lang="hu-HU" sz="2000" b="1" dirty="0" err="1" smtClean="0"/>
                        <a:t>Prákrita</a:t>
                      </a:r>
                      <a:r>
                        <a:rPr lang="hu-HU" sz="2000" b="1" dirty="0" smtClean="0"/>
                        <a:t>) Teremtésben megnyilvánuló teremtés Másodlagos Teremtésben megnyilvánuló hatása.</a:t>
                      </a:r>
                    </a:p>
                    <a:p>
                      <a:r>
                        <a:rPr lang="hu-HU" sz="2000" b="1" dirty="0" smtClean="0"/>
                        <a:t>E teremtés az istenekhez, főleg a </a:t>
                      </a:r>
                      <a:r>
                        <a:rPr lang="hu-HU" sz="2000" b="1" dirty="0" err="1" smtClean="0"/>
                        <a:t>Kumárákhoz</a:t>
                      </a:r>
                      <a:r>
                        <a:rPr lang="hu-HU" sz="2000" b="1" dirty="0" smtClean="0"/>
                        <a:t> való viszonyunk helyes felfogása. 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Kumárák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 teremtése hatodik teremtés egyik aspektusa a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Vaivasvata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manvantaránkban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hu-HU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65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6888" y="166254"/>
            <a:ext cx="112459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3600" b="1" dirty="0" err="1" smtClean="0">
                <a:solidFill>
                  <a:schemeClr val="accent6">
                    <a:lumMod val="50000"/>
                  </a:schemeClr>
                </a:solidFill>
              </a:rPr>
              <a:t>Kumárák</a:t>
            </a:r>
            <a:endParaRPr lang="hu-H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sz="1200" b="1" dirty="0"/>
          </a:p>
          <a:p>
            <a:r>
              <a:rPr lang="hu-HU" sz="2400" dirty="0"/>
              <a:t>„</a:t>
            </a:r>
            <a:r>
              <a:rPr lang="hu-HU" sz="2400" b="1" i="1" dirty="0"/>
              <a:t>A </a:t>
            </a:r>
            <a:r>
              <a:rPr lang="hu-HU" sz="2400" b="1" i="1" dirty="0" err="1" smtClean="0"/>
              <a:t>Kumárák</a:t>
            </a:r>
            <a:r>
              <a:rPr lang="hu-HU" sz="2400" b="1" i="1" dirty="0" smtClean="0"/>
              <a:t> </a:t>
            </a:r>
            <a:r>
              <a:rPr lang="hu-HU" sz="2400" b="1" i="1" dirty="0"/>
              <a:t>közvetlenül a Legfőbb Princípiumból származó </a:t>
            </a:r>
            <a:r>
              <a:rPr lang="hu-HU" sz="2400" b="1" i="1" dirty="0" err="1" smtClean="0"/>
              <a:t>Dhyánik</a:t>
            </a:r>
            <a:r>
              <a:rPr lang="hu-HU" sz="2400" b="1" i="1" dirty="0"/>
              <a:t>, akik a </a:t>
            </a:r>
            <a:r>
              <a:rPr lang="hu-HU" sz="2400" b="1" i="1" dirty="0" err="1"/>
              <a:t>Vaivasvata</a:t>
            </a:r>
            <a:r>
              <a:rPr lang="hu-HU" sz="2400" b="1" i="1" dirty="0"/>
              <a:t> </a:t>
            </a:r>
            <a:r>
              <a:rPr lang="hu-HU" sz="2400" b="1" i="1" dirty="0" err="1" smtClean="0"/>
              <a:t>Manu</a:t>
            </a:r>
            <a:r>
              <a:rPr lang="hu-HU" sz="2400" b="1" i="1" dirty="0" smtClean="0"/>
              <a:t> </a:t>
            </a:r>
            <a:r>
              <a:rPr lang="hu-HU" sz="2400" b="1" i="1" dirty="0"/>
              <a:t>időszakban újra megjelennek, hogy előbbre juttassák az </a:t>
            </a:r>
            <a:r>
              <a:rPr lang="hu-HU" sz="2400" b="1" i="1" dirty="0" smtClean="0"/>
              <a:t>emberiséget.„</a:t>
            </a:r>
          </a:p>
          <a:p>
            <a:endParaRPr lang="hu-HU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rgbClr val="C00000"/>
                </a:solidFill>
              </a:rPr>
              <a:t>Brahmá</a:t>
            </a:r>
            <a:r>
              <a:rPr lang="hu-HU" sz="2000" b="1" dirty="0" smtClean="0">
                <a:solidFill>
                  <a:srgbClr val="C00000"/>
                </a:solidFill>
              </a:rPr>
              <a:t> az </a:t>
            </a:r>
            <a:r>
              <a:rPr lang="hu-HU" sz="2000" b="1" dirty="0">
                <a:solidFill>
                  <a:srgbClr val="C00000"/>
                </a:solidFill>
              </a:rPr>
              <a:t>első </a:t>
            </a:r>
            <a:r>
              <a:rPr lang="hu-HU" sz="2000" b="1" dirty="0" err="1" smtClean="0">
                <a:solidFill>
                  <a:srgbClr val="C00000"/>
                </a:solidFill>
              </a:rPr>
              <a:t>Kalpában</a:t>
            </a:r>
            <a:r>
              <a:rPr lang="hu-HU" sz="2000" b="1" dirty="0" smtClean="0">
                <a:solidFill>
                  <a:srgbClr val="C00000"/>
                </a:solidFill>
              </a:rPr>
              <a:t> </a:t>
            </a:r>
            <a:r>
              <a:rPr lang="hu-HU" sz="2000" b="1" dirty="0">
                <a:solidFill>
                  <a:srgbClr val="C00000"/>
                </a:solidFill>
              </a:rPr>
              <a:t>teremti meg </a:t>
            </a:r>
            <a:r>
              <a:rPr lang="hu-HU" sz="2000" b="1" dirty="0" smtClean="0">
                <a:solidFill>
                  <a:srgbClr val="C00000"/>
                </a:solidFill>
              </a:rPr>
              <a:t>őket.</a:t>
            </a:r>
            <a:endParaRPr lang="hu-HU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Addig </a:t>
            </a:r>
            <a:r>
              <a:rPr lang="hu-HU" sz="2000" b="1" dirty="0">
                <a:solidFill>
                  <a:srgbClr val="C00000"/>
                </a:solidFill>
              </a:rPr>
              <a:t>élnek, </a:t>
            </a:r>
            <a:r>
              <a:rPr lang="hu-HU" sz="2000" b="1" dirty="0" smtClean="0">
                <a:solidFill>
                  <a:srgbClr val="C00000"/>
                </a:solidFill>
              </a:rPr>
              <a:t>mint </a:t>
            </a:r>
            <a:r>
              <a:rPr lang="hu-HU" sz="2000" b="1" dirty="0" err="1" smtClean="0">
                <a:solidFill>
                  <a:srgbClr val="C00000"/>
                </a:solidFill>
              </a:rPr>
              <a:t>Brahmá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fizikai </a:t>
            </a:r>
            <a:r>
              <a:rPr lang="hu-HU" sz="2000" b="1" dirty="0" smtClean="0"/>
              <a:t>ember szellemi Énjének alkotói, a </a:t>
            </a:r>
            <a:r>
              <a:rPr lang="hu-HU" sz="2000" b="1" dirty="0"/>
              <a:t>felsőbb </a:t>
            </a:r>
            <a:r>
              <a:rPr lang="hu-HU" sz="2000" b="1" dirty="0" err="1" smtClean="0"/>
              <a:t>Prajápatik</a:t>
            </a:r>
            <a:endParaRPr lang="hu-H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(Az ember </a:t>
            </a:r>
            <a:r>
              <a:rPr lang="hu-HU" sz="2000" b="1" dirty="0"/>
              <a:t>fizikai forma modelljének </a:t>
            </a:r>
            <a:r>
              <a:rPr lang="hu-HU" sz="2000" b="1" dirty="0" smtClean="0"/>
              <a:t>atyái a </a:t>
            </a:r>
            <a:r>
              <a:rPr lang="hu-HU" sz="2000" b="1" dirty="0" err="1" smtClean="0"/>
              <a:t>Pitrik</a:t>
            </a:r>
            <a:r>
              <a:rPr lang="hu-HU" sz="2000" b="1" dirty="0" smtClean="0"/>
              <a:t>, az </a:t>
            </a:r>
            <a:r>
              <a:rPr lang="hu-HU" sz="2000" b="1" dirty="0"/>
              <a:t>alsóbb </a:t>
            </a:r>
            <a:r>
              <a:rPr lang="hu-HU" sz="2000" b="1" dirty="0" err="1" smtClean="0"/>
              <a:t>Prajápatik</a:t>
            </a:r>
            <a:r>
              <a:rPr lang="hu-HU" sz="2000" b="1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Az első, a második és a harmadik </a:t>
            </a:r>
            <a:r>
              <a:rPr lang="hu-HU" sz="2000" b="1" dirty="0">
                <a:solidFill>
                  <a:srgbClr val="C00000"/>
                </a:solidFill>
              </a:rPr>
              <a:t>gyökérfaj nagy részének értelem nélküli emberi </a:t>
            </a:r>
            <a:r>
              <a:rPr lang="hu-HU" sz="2000" b="1" dirty="0" smtClean="0">
                <a:solidFill>
                  <a:srgbClr val="C00000"/>
                </a:solidFill>
              </a:rPr>
              <a:t>burkaiban egy új fajt, gondolkodó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smtClean="0">
                <a:solidFill>
                  <a:srgbClr val="C00000"/>
                </a:solidFill>
              </a:rPr>
              <a:t>öntudatos, isteni embereket teremtettek.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 smtClean="0"/>
              <a:t>Brahmâ</a:t>
            </a:r>
            <a:r>
              <a:rPr lang="hu-HU" sz="2000" b="1" dirty="0" smtClean="0"/>
              <a:t> - </a:t>
            </a:r>
            <a:r>
              <a:rPr lang="hu-HU" sz="2000" b="1" dirty="0" err="1" smtClean="0"/>
              <a:t>Rudra</a:t>
            </a:r>
            <a:r>
              <a:rPr lang="hu-HU" sz="2000" b="1" dirty="0" smtClean="0"/>
              <a:t> </a:t>
            </a:r>
            <a:r>
              <a:rPr lang="hu-HU" sz="2000" b="1" dirty="0"/>
              <a:t>vagy </a:t>
            </a:r>
            <a:r>
              <a:rPr lang="hu-HU" sz="2000" b="1" dirty="0" err="1" smtClean="0"/>
              <a:t>Shíva</a:t>
            </a:r>
            <a:r>
              <a:rPr lang="hu-HU" sz="2000" b="1" dirty="0" smtClean="0"/>
              <a:t> </a:t>
            </a:r>
            <a:r>
              <a:rPr lang="hu-HU" sz="2000" b="1" dirty="0"/>
              <a:t>elme-szülte fiai, </a:t>
            </a:r>
            <a:r>
              <a:rPr lang="hu-HU" sz="2000" b="1" dirty="0" err="1" smtClean="0"/>
              <a:t>Shivának</a:t>
            </a:r>
            <a:r>
              <a:rPr lang="hu-HU" sz="2000" b="1" dirty="0"/>
              <a:t>, a </a:t>
            </a:r>
            <a:r>
              <a:rPr lang="hu-HU" sz="2000" b="1" dirty="0" err="1" smtClean="0"/>
              <a:t>Maháyoginak</a:t>
            </a:r>
            <a:r>
              <a:rPr lang="hu-HU" sz="2000" b="1" dirty="0" smtClean="0"/>
              <a:t> leszármazottai.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 smtClean="0"/>
              <a:t>Shíva</a:t>
            </a:r>
            <a:r>
              <a:rPr lang="hu-HU" sz="2000" b="1" dirty="0" smtClean="0"/>
              <a:t> a belső, </a:t>
            </a:r>
            <a:r>
              <a:rPr lang="hu-HU" sz="2000" b="1" dirty="0"/>
              <a:t>örök szellemi </a:t>
            </a:r>
            <a:r>
              <a:rPr lang="hu-HU" sz="2000" b="1" dirty="0" smtClean="0"/>
              <a:t>ember </a:t>
            </a:r>
            <a:r>
              <a:rPr lang="hu-HU" sz="2000" b="1" dirty="0"/>
              <a:t>növekedésének </a:t>
            </a:r>
            <a:r>
              <a:rPr lang="hu-HU" sz="2000" b="1" dirty="0" smtClean="0"/>
              <a:t>útjában álló szenvedélyek </a:t>
            </a:r>
            <a:r>
              <a:rPr lang="hu-HU" sz="2000" b="1" dirty="0"/>
              <a:t>és </a:t>
            </a:r>
            <a:r>
              <a:rPr lang="hu-HU" sz="2000" b="1" dirty="0" smtClean="0"/>
              <a:t>fizikai érzékek</a:t>
            </a:r>
          </a:p>
          <a:p>
            <a:pPr marL="361950"/>
            <a:r>
              <a:rPr lang="hu-HU" sz="2000" b="1" dirty="0" smtClean="0"/>
              <a:t>pusztítója, míg </a:t>
            </a:r>
            <a:r>
              <a:rPr lang="hu-HU" sz="2000" b="1" dirty="0" err="1" smtClean="0"/>
              <a:t>Vishnu</a:t>
            </a:r>
            <a:r>
              <a:rPr lang="hu-HU" sz="2000" b="1" dirty="0" smtClean="0"/>
              <a:t> </a:t>
            </a:r>
            <a:r>
              <a:rPr lang="hu-HU" sz="2000" b="1" dirty="0"/>
              <a:t>a </a:t>
            </a:r>
            <a:r>
              <a:rPr lang="hu-HU" sz="2000" b="1" dirty="0" smtClean="0"/>
              <a:t>fenntartó. Mindkettő feladata a szellemi </a:t>
            </a:r>
            <a:r>
              <a:rPr lang="hu-HU" sz="2000" b="1" dirty="0"/>
              <a:t>és a fizikai természet </a:t>
            </a:r>
            <a:r>
              <a:rPr lang="hu-HU" sz="2000" b="1" dirty="0" smtClean="0"/>
              <a:t>megújítása.</a:t>
            </a:r>
          </a:p>
          <a:p>
            <a:endParaRPr lang="hu-HU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46069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58368" y="475488"/>
            <a:ext cx="1103680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</a:t>
            </a:r>
            <a:r>
              <a:rPr lang="hu-HU" sz="2000" b="1" i="1" dirty="0" err="1" smtClean="0"/>
              <a:t>Puráná</a:t>
            </a:r>
            <a:r>
              <a:rPr lang="hu-HU" sz="2000" b="1" dirty="0" err="1" smtClean="0"/>
              <a:t>k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szeirnt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Sanatkumára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másnéven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Paráshara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a</a:t>
            </a:r>
            <a:r>
              <a:rPr lang="hu-HU" sz="2000" b="1" dirty="0" smtClean="0"/>
              <a:t> védikus </a:t>
            </a:r>
            <a:r>
              <a:rPr lang="hu-HU" sz="2000" b="1" dirty="0" err="1" smtClean="0"/>
              <a:t>Rishi</a:t>
            </a:r>
            <a:r>
              <a:rPr lang="hu-HU" sz="2000" b="1" dirty="0" smtClean="0"/>
              <a:t> volt, aki </a:t>
            </a:r>
            <a:r>
              <a:rPr lang="hu-HU" sz="2000" b="1" dirty="0" err="1" smtClean="0"/>
              <a:t>Pulastyától</a:t>
            </a:r>
            <a:r>
              <a:rPr lang="hu-HU" sz="2000" b="1" dirty="0" smtClean="0"/>
              <a:t> </a:t>
            </a:r>
            <a:r>
              <a:rPr lang="hu-HU" sz="2000" b="1" dirty="0"/>
              <a:t>kapta a </a:t>
            </a:r>
            <a:r>
              <a:rPr lang="hu-HU" sz="2000" b="1" dirty="0" err="1"/>
              <a:t>Vishnu</a:t>
            </a:r>
            <a:r>
              <a:rPr lang="hu-HU" sz="2000" b="1" dirty="0"/>
              <a:t> </a:t>
            </a:r>
            <a:r>
              <a:rPr lang="hu-HU" sz="2000" b="1" dirty="0" err="1" smtClean="0"/>
              <a:t>Puránát</a:t>
            </a:r>
            <a:r>
              <a:rPr lang="hu-HU" sz="2000" b="1" dirty="0" smtClean="0"/>
              <a:t>, amit </a:t>
            </a:r>
            <a:r>
              <a:rPr lang="hu-HU" sz="2000" b="1" dirty="0" err="1" smtClean="0"/>
              <a:t>Maitreyának</a:t>
            </a:r>
            <a:r>
              <a:rPr lang="hu-HU" sz="2000" b="1" dirty="0" smtClean="0"/>
              <a:t> tanított.</a:t>
            </a:r>
          </a:p>
          <a:p>
            <a:endParaRPr lang="hu-HU" b="1" dirty="0"/>
          </a:p>
          <a:p>
            <a:pPr algn="ctr"/>
            <a:r>
              <a:rPr lang="hu-HU" sz="2800" b="1" dirty="0" smtClean="0"/>
              <a:t>A </a:t>
            </a:r>
            <a:r>
              <a:rPr lang="hu-HU" sz="2800" b="1" dirty="0" err="1"/>
              <a:t>Kumárák</a:t>
            </a:r>
            <a:r>
              <a:rPr lang="hu-HU" sz="2800" b="1" dirty="0"/>
              <a:t> száma és nevei</a:t>
            </a:r>
          </a:p>
          <a:p>
            <a:endParaRPr lang="hu-HU" sz="1100" dirty="0"/>
          </a:p>
          <a:p>
            <a:r>
              <a:rPr lang="hu-HU" sz="2000" b="1" dirty="0" err="1"/>
              <a:t>Íshvara</a:t>
            </a:r>
            <a:r>
              <a:rPr lang="hu-HU" sz="2000" b="1" dirty="0"/>
              <a:t> </a:t>
            </a:r>
            <a:r>
              <a:rPr lang="hu-HU" sz="2000" b="1" dirty="0" err="1"/>
              <a:t>Krishna</a:t>
            </a:r>
            <a:r>
              <a:rPr lang="hu-HU" sz="2000" b="1" dirty="0"/>
              <a:t> </a:t>
            </a:r>
            <a:r>
              <a:rPr lang="hu-HU" sz="2000" b="1" i="1" dirty="0" err="1"/>
              <a:t>Sánkhya</a:t>
            </a:r>
            <a:r>
              <a:rPr lang="hu-HU" sz="2000" b="1" i="1" dirty="0"/>
              <a:t> </a:t>
            </a:r>
            <a:r>
              <a:rPr lang="hu-HU" sz="2000" b="1" i="1" dirty="0" err="1"/>
              <a:t>Káriká</a:t>
            </a:r>
            <a:r>
              <a:rPr lang="hu-HU" sz="2000" b="1" dirty="0" err="1"/>
              <a:t>ja</a:t>
            </a:r>
            <a:r>
              <a:rPr lang="hu-HU" sz="2000" b="1" dirty="0"/>
              <a:t> szerint:</a:t>
            </a:r>
          </a:p>
          <a:p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hét </a:t>
            </a:r>
            <a:r>
              <a:rPr lang="hu-HU" sz="2000" b="1" dirty="0" err="1">
                <a:solidFill>
                  <a:srgbClr val="C00000"/>
                </a:solidFill>
              </a:rPr>
              <a:t>Kumára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/>
              <a:t>(apai nevükön </a:t>
            </a:r>
            <a:r>
              <a:rPr lang="hu-HU" sz="2000" b="1" dirty="0" err="1"/>
              <a:t>Vaidhátrák</a:t>
            </a:r>
            <a:r>
              <a:rPr lang="hu-HU" sz="2000" b="1" dirty="0"/>
              <a:t>, az Alkotó Fiai</a:t>
            </a:r>
            <a:r>
              <a:rPr lang="hu-HU" sz="2000" b="1" dirty="0">
                <a:solidFill>
                  <a:srgbClr val="C00000"/>
                </a:solidFill>
              </a:rPr>
              <a:t>) létezik,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őket </a:t>
            </a:r>
            <a:r>
              <a:rPr lang="hu-HU" sz="2000" b="1" dirty="0" err="1"/>
              <a:t>Brahmá</a:t>
            </a:r>
            <a:r>
              <a:rPr lang="hu-HU" sz="2000" b="1" dirty="0"/>
              <a:t> hét fiának </a:t>
            </a:r>
            <a:r>
              <a:rPr lang="hu-HU" sz="2000" b="1" dirty="0" smtClean="0"/>
              <a:t>nevezik, </a:t>
            </a:r>
            <a:r>
              <a:rPr lang="hu-HU" sz="2000" b="1" dirty="0"/>
              <a:t>mert </a:t>
            </a:r>
            <a:r>
              <a:rPr lang="hu-HU" sz="2000" b="1" dirty="0" err="1"/>
              <a:t>Brahmâ</a:t>
            </a:r>
            <a:r>
              <a:rPr lang="hu-HU" sz="2000" b="1" dirty="0"/>
              <a:t> teremtette őket </a:t>
            </a:r>
            <a:r>
              <a:rPr lang="hu-HU" sz="2000" b="1" dirty="0" err="1"/>
              <a:t>Rudrában</a:t>
            </a:r>
            <a:r>
              <a:rPr lang="hu-HU" sz="2000" b="1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 műben ismertetett (ál)nevek: </a:t>
            </a:r>
            <a:r>
              <a:rPr lang="hu-HU" sz="2000" b="1" dirty="0" err="1">
                <a:solidFill>
                  <a:srgbClr val="C00000"/>
                </a:solidFill>
              </a:rPr>
              <a:t>Sanaka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err="1">
                <a:solidFill>
                  <a:srgbClr val="C00000"/>
                </a:solidFill>
              </a:rPr>
              <a:t>Sanandana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err="1">
                <a:solidFill>
                  <a:srgbClr val="C00000"/>
                </a:solidFill>
              </a:rPr>
              <a:t>Sanátana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err="1">
                <a:solidFill>
                  <a:srgbClr val="C00000"/>
                </a:solidFill>
              </a:rPr>
              <a:t>Kapila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err="1">
                <a:solidFill>
                  <a:srgbClr val="C00000"/>
                </a:solidFill>
              </a:rPr>
              <a:t>Ribhu</a:t>
            </a:r>
            <a:r>
              <a:rPr lang="hu-HU" sz="2000" b="1" dirty="0">
                <a:solidFill>
                  <a:srgbClr val="C00000"/>
                </a:solidFill>
              </a:rPr>
              <a:t> és </a:t>
            </a:r>
            <a:r>
              <a:rPr lang="hu-HU" sz="2000" b="1" dirty="0" err="1" smtClean="0">
                <a:solidFill>
                  <a:srgbClr val="C00000"/>
                </a:solidFill>
              </a:rPr>
              <a:t>Panchashikha</a:t>
            </a:r>
            <a:r>
              <a:rPr lang="hu-HU" sz="2000" b="1" dirty="0" smtClean="0">
                <a:solidFill>
                  <a:srgbClr val="C00000"/>
                </a:solidFill>
              </a:rPr>
              <a:t>,</a:t>
            </a:r>
            <a:endParaRPr lang="hu-HU" sz="20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négy </a:t>
            </a:r>
            <a:r>
              <a:rPr lang="hu-HU" sz="2000" b="1" dirty="0" err="1">
                <a:solidFill>
                  <a:srgbClr val="C00000"/>
                </a:solidFill>
              </a:rPr>
              <a:t>exoterikus</a:t>
            </a:r>
            <a:r>
              <a:rPr lang="hu-HU" sz="2000" b="1" dirty="0">
                <a:solidFill>
                  <a:srgbClr val="C00000"/>
                </a:solidFill>
              </a:rPr>
              <a:t>: </a:t>
            </a:r>
            <a:r>
              <a:rPr lang="hu-HU" sz="2000" b="1" dirty="0" err="1">
                <a:solidFill>
                  <a:srgbClr val="C00000"/>
                </a:solidFill>
              </a:rPr>
              <a:t>Sanatkumára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err="1">
                <a:solidFill>
                  <a:srgbClr val="C00000"/>
                </a:solidFill>
              </a:rPr>
              <a:t>Sananda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err="1">
                <a:solidFill>
                  <a:srgbClr val="C00000"/>
                </a:solidFill>
              </a:rPr>
              <a:t>Sanaka</a:t>
            </a:r>
            <a:r>
              <a:rPr lang="hu-HU" sz="2000" b="1" dirty="0">
                <a:solidFill>
                  <a:srgbClr val="C00000"/>
                </a:solidFill>
              </a:rPr>
              <a:t> és </a:t>
            </a:r>
            <a:r>
              <a:rPr lang="hu-HU" sz="2000" b="1" dirty="0" err="1">
                <a:solidFill>
                  <a:srgbClr val="C00000"/>
                </a:solidFill>
              </a:rPr>
              <a:t>Sanátana</a:t>
            </a:r>
            <a:r>
              <a:rPr lang="hu-HU" sz="2000" b="1" dirty="0">
                <a:solidFill>
                  <a:srgbClr val="C00000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és három ezoterikus: </a:t>
            </a:r>
            <a:r>
              <a:rPr lang="hu-HU" sz="2000" b="1" dirty="0" err="1">
                <a:solidFill>
                  <a:srgbClr val="C00000"/>
                </a:solidFill>
              </a:rPr>
              <a:t>Sana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err="1">
                <a:solidFill>
                  <a:srgbClr val="C00000"/>
                </a:solidFill>
              </a:rPr>
              <a:t>Kapila</a:t>
            </a:r>
            <a:r>
              <a:rPr lang="hu-HU" sz="2000" b="1" dirty="0">
                <a:solidFill>
                  <a:srgbClr val="C00000"/>
                </a:solidFill>
              </a:rPr>
              <a:t>, </a:t>
            </a:r>
            <a:r>
              <a:rPr lang="hu-HU" sz="2000" b="1" dirty="0" err="1">
                <a:solidFill>
                  <a:srgbClr val="C00000"/>
                </a:solidFill>
              </a:rPr>
              <a:t>Sanatsujáta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Kumára</a:t>
            </a:r>
            <a:r>
              <a:rPr lang="hu-HU" sz="2000" b="1" dirty="0">
                <a:solidFill>
                  <a:srgbClr val="C00000"/>
                </a:solidFill>
              </a:rPr>
              <a:t> létezik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rgbClr val="C00000"/>
                </a:solidFill>
              </a:rPr>
              <a:t>Sana</a:t>
            </a:r>
            <a:r>
              <a:rPr lang="hu-HU" sz="2000" b="1" dirty="0" smtClean="0">
                <a:solidFill>
                  <a:srgbClr val="C00000"/>
                </a:solidFill>
              </a:rPr>
              <a:t> előtag jelentése öreg. A </a:t>
            </a:r>
            <a:r>
              <a:rPr lang="hu-HU" sz="2000" b="1" dirty="0" err="1" smtClean="0">
                <a:solidFill>
                  <a:srgbClr val="C00000"/>
                </a:solidFill>
              </a:rPr>
              <a:t>Sana</a:t>
            </a:r>
            <a:r>
              <a:rPr lang="hu-HU" sz="2000" b="1" dirty="0" smtClean="0">
                <a:solidFill>
                  <a:srgbClr val="C00000"/>
                </a:solidFill>
              </a:rPr>
              <a:t> előtag utalhat a Szaturnusz bolygóra.</a:t>
            </a:r>
            <a:endParaRPr lang="hu-H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1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57783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40"/>
                <a:gridCol w="4809460"/>
                <a:gridCol w="6096000"/>
              </a:tblGrid>
              <a:tr h="871779">
                <a:tc gridSpan="3"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solidFill>
                            <a:schemeClr val="bg1"/>
                          </a:solidFill>
                        </a:rPr>
                        <a:t>A Teremtés szintjeinek indiai leírása </a:t>
                      </a:r>
                      <a:endParaRPr lang="hu-HU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71779">
                <a:tc gridSpan="2">
                  <a:txBody>
                    <a:bodyPr/>
                    <a:lstStyle/>
                    <a:p>
                      <a:pPr algn="ctr"/>
                      <a:r>
                        <a:rPr lang="hu-HU" sz="4000" b="1" dirty="0" smtClean="0">
                          <a:solidFill>
                            <a:schemeClr val="tx1"/>
                          </a:solidFill>
                        </a:rPr>
                        <a:t>A szint neve</a:t>
                      </a:r>
                      <a:endParaRPr lang="hu-H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4000" b="1" dirty="0" smtClean="0">
                          <a:solidFill>
                            <a:schemeClr val="tx1"/>
                          </a:solidFill>
                        </a:rPr>
                        <a:t>A szint jellemzője</a:t>
                      </a:r>
                      <a:endParaRPr lang="hu-H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80827">
                <a:tc rowSpan="3">
                  <a:txBody>
                    <a:bodyPr/>
                    <a:lstStyle/>
                    <a:p>
                      <a:r>
                        <a:rPr lang="hu-HU" sz="24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Prákrita</a:t>
                      </a:r>
                      <a:r>
                        <a:rPr lang="hu-HU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teremtés</a:t>
                      </a:r>
                    </a:p>
                    <a:p>
                      <a:r>
                        <a:rPr lang="hu-HU" sz="2000" b="1" i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szétválasztatlan természet fejlődése, amelyet megelőzött a Szétválasztatlan Princípium.)</a:t>
                      </a:r>
                      <a:endParaRPr lang="hu-HU" sz="2000" b="1" i="0" dirty="0">
                        <a:solidFill>
                          <a:srgbClr val="00B0F0"/>
                        </a:solidFill>
                      </a:endParaRPr>
                    </a:p>
                  </a:txBody>
                  <a:tcPr vert="vert27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Első Teremtés  - 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Mahattattwa</a:t>
                      </a: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Teremtés</a:t>
                      </a: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Egyetemes Lélek, a Végtelen Értelem,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Isteni Elme</a:t>
                      </a:r>
                      <a:r>
                        <a:rPr lang="hu-HU" sz="2000" b="1" i="0" dirty="0" smtClean="0">
                          <a:solidFill>
                            <a:srgbClr val="00B0F0"/>
                          </a:solidFill>
                        </a:rPr>
                        <a:t> teremtése.)   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A </a:t>
                      </a:r>
                      <a:r>
                        <a:rPr lang="hu-HU" sz="2400" b="1" dirty="0" err="1" smtClean="0">
                          <a:solidFill>
                            <a:srgbClr val="C00000"/>
                          </a:solidFill>
                        </a:rPr>
                        <a:t>Mahattá</a:t>
                      </a: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, az Egyetemes Lélek Szellemmé váló valaminek az öntudat fejlődése.</a:t>
                      </a:r>
                    </a:p>
                    <a:p>
                      <a:r>
                        <a:rPr lang="hu-HU" sz="2400" b="1" dirty="0" smtClean="0"/>
                        <a:t>A fejlődés alapja és kiindulópontja</a:t>
                      </a:r>
                    </a:p>
                    <a:p>
                      <a:r>
                        <a:rPr lang="hu-HU" sz="2400" b="1" dirty="0" smtClean="0"/>
                        <a:t>az </a:t>
                      </a:r>
                      <a:r>
                        <a:rPr lang="hu-HU" sz="2400" b="1" dirty="0" err="1" smtClean="0"/>
                        <a:t>Az</a:t>
                      </a:r>
                      <a:r>
                        <a:rPr lang="hu-HU" sz="2400" b="1" dirty="0" smtClean="0"/>
                        <a:t> (Brahma). </a:t>
                      </a:r>
                      <a:endParaRPr lang="hu-HU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76773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Második Teremtés –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Tanmátrikus</a:t>
                      </a:r>
                      <a:endParaRPr lang="hu-HU" sz="2400" b="1" i="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Teremtés 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2000" b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Tanmatras</a:t>
                      </a: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2000" b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Bhúta</a:t>
                      </a: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vagy </a:t>
                      </a:r>
                      <a:r>
                        <a:rPr lang="hu-HU" sz="2000" b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Bhútasarga</a:t>
                      </a: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elemi teremtés, az Egyetemes Szétválasztatlan Szubsztancia első megkülönböződése.)</a:t>
                      </a:r>
                      <a:r>
                        <a:rPr lang="hu-HU" sz="2000" b="1" i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hu-HU" sz="2000" b="1" i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err="1" smtClean="0">
                          <a:solidFill>
                            <a:srgbClr val="C00000"/>
                          </a:solidFill>
                        </a:rPr>
                        <a:t>Bhúta</a:t>
                      </a:r>
                      <a:r>
                        <a:rPr lang="hu-HU" sz="2400" b="1" i="0" dirty="0" smtClean="0">
                          <a:solidFill>
                            <a:srgbClr val="C00000"/>
                          </a:solidFill>
                        </a:rPr>
                        <a:t> az elemi princípiumok vagy </a:t>
                      </a:r>
                      <a:r>
                        <a:rPr lang="hu-HU" sz="2400" b="1" i="0" dirty="0" err="1" smtClean="0">
                          <a:solidFill>
                            <a:srgbClr val="C00000"/>
                          </a:solidFill>
                        </a:rPr>
                        <a:t>Tanmátrák</a:t>
                      </a:r>
                      <a:r>
                        <a:rPr lang="hu-HU" sz="2400" b="1" i="0" dirty="0" smtClean="0">
                          <a:solidFill>
                            <a:srgbClr val="C00000"/>
                          </a:solidFill>
                        </a:rPr>
                        <a:t> teremtése. Elemi Teremtés. </a:t>
                      </a:r>
                      <a:endParaRPr lang="hu-HU" sz="2400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5684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Harmadik Teremtés -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Indriya</a:t>
                      </a: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Teremtés</a:t>
                      </a:r>
                      <a:endParaRPr lang="hu-HU" sz="2400" b="1" i="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2000" b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Indriya</a:t>
                      </a: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vagy </a:t>
                      </a:r>
                      <a:r>
                        <a:rPr lang="hu-HU" sz="2000" b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Aindriyaka</a:t>
                      </a: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Én teremtése.) </a:t>
                      </a:r>
                      <a:endParaRPr lang="hu-HU" sz="2000" b="1" i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/>
                        <a:t>Az </a:t>
                      </a:r>
                      <a:r>
                        <a:rPr lang="hu-HU" sz="2400" b="1" i="0" dirty="0" err="1" smtClean="0"/>
                        <a:t>Ahamkára</a:t>
                      </a:r>
                      <a:r>
                        <a:rPr lang="hu-HU" sz="2400" b="1" i="0" dirty="0" smtClean="0"/>
                        <a:t> módosult formája,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rgbClr val="C00000"/>
                          </a:solidFill>
                        </a:rPr>
                        <a:t>az Én fogantatása. A szerves teremtés,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rgbClr val="C00000"/>
                          </a:solidFill>
                        </a:rPr>
                        <a:t>az érzékek teremtése, </a:t>
                      </a:r>
                      <a:r>
                        <a:rPr lang="hu-HU" sz="2400" b="1" i="0" dirty="0" smtClean="0"/>
                        <a:t>az </a:t>
                      </a:r>
                      <a:r>
                        <a:rPr lang="hu-HU" sz="2400" b="1" i="0" dirty="0" err="1" smtClean="0"/>
                        <a:t>Aindriyaka</a:t>
                      </a:r>
                      <a:r>
                        <a:rPr lang="hu-HU" sz="2400" b="1" i="0" dirty="0" smtClean="0"/>
                        <a:t>. </a:t>
                      </a:r>
                      <a:endParaRPr lang="hu-HU" sz="2400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670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64541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2073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Negyedik Teremtés –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Mukhya</a:t>
                      </a: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Teremtés</a:t>
                      </a:r>
                      <a:endParaRPr lang="hu-HU" sz="2400" b="1" i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érzékelhető dolgok alapvető teremtése,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Amelyek az élettelen testek teremtését jelentik.</a:t>
                      </a:r>
                      <a:endParaRPr lang="hu-HU" sz="2000" b="1" i="0" dirty="0" smtClean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i="0" dirty="0" smtClean="0">
                          <a:solidFill>
                            <a:srgbClr val="C00000"/>
                          </a:solidFill>
                        </a:rPr>
                        <a:t>A növények megteremtése. Az elsődleges teremtés, </a:t>
                      </a:r>
                      <a:r>
                        <a:rPr lang="hu-HU" sz="2400" b="1" i="0" dirty="0" smtClean="0">
                          <a:solidFill>
                            <a:schemeClr val="tx1"/>
                          </a:solidFill>
                        </a:rPr>
                        <a:t>mert ez kezdi meg a négyes sorozatot. </a:t>
                      </a:r>
                      <a:endParaRPr lang="hu-HU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73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Ötödik Teremtés -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Tiryaksrotas</a:t>
                      </a: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 vagy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Tairyagyonya</a:t>
                      </a: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 Teremtés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dirty="0" smtClean="0">
                          <a:solidFill>
                            <a:srgbClr val="00B0F0"/>
                          </a:solidFill>
                        </a:rPr>
                        <a:t>(Az állatok teremtése.)</a:t>
                      </a:r>
                      <a:endParaRPr lang="hu-HU" sz="2000" i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rgbClr val="C00000"/>
                          </a:solidFill>
                        </a:rPr>
                        <a:t>A szent állatok teremtése, </a:t>
                      </a:r>
                      <a:r>
                        <a:rPr lang="hu-HU" sz="2400" b="1" i="0" dirty="0" smtClean="0"/>
                        <a:t>amely a Földön a kizárólag néma állatok teremtésének felel meg.</a:t>
                      </a:r>
                      <a:endParaRPr lang="hu-HU" sz="2400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11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Hatodik Teremtés –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Úrdhvasrotas</a:t>
                      </a: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Teremtés</a:t>
                      </a:r>
                      <a:endParaRPr lang="hu-HU" sz="2400" b="1" i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dirty="0" smtClean="0">
                          <a:solidFill>
                            <a:srgbClr val="00B0F0"/>
                          </a:solidFill>
                        </a:rPr>
                        <a:t>(Istenségek teremtése)</a:t>
                      </a:r>
                      <a:endParaRPr lang="hu-HU" sz="2000" i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i="0" dirty="0" smtClean="0">
                          <a:solidFill>
                            <a:srgbClr val="C00000"/>
                          </a:solidFill>
                        </a:rPr>
                        <a:t>Az istenségek teremtése, amelyek az első faj ősalakjai, </a:t>
                      </a:r>
                      <a:r>
                        <a:rPr lang="hu-HU" sz="2400" b="1" i="0" dirty="0" smtClean="0"/>
                        <a:t>a saját „puha csontú”, „elme-szülte” leszármazottaik atyái. </a:t>
                      </a:r>
                    </a:p>
                    <a:p>
                      <a:r>
                        <a:rPr lang="hu-HU" sz="2400" b="1" i="0" dirty="0" smtClean="0"/>
                        <a:t>Ők az „izzadtság-szülték” kifejlesztőivé váltak</a:t>
                      </a:r>
                      <a:r>
                        <a:rPr lang="hu-HU" sz="2400" i="0" dirty="0" smtClean="0"/>
                        <a:t> </a:t>
                      </a:r>
                      <a:endParaRPr lang="hu-HU" sz="2400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1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26022"/>
              </p:ext>
            </p:extLst>
          </p:nvPr>
        </p:nvGraphicFramePr>
        <p:xfrm>
          <a:off x="0" y="-774237"/>
          <a:ext cx="12192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806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Hetedik Teremtés –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Arváksrotas</a:t>
                      </a:r>
                      <a:r>
                        <a:rPr lang="hu-HU" sz="2400" b="1" i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400" b="1" i="0" dirty="0" err="1" smtClean="0">
                          <a:solidFill>
                            <a:srgbClr val="FFFF00"/>
                          </a:solidFill>
                        </a:rPr>
                        <a:t>Teremtés</a:t>
                      </a:r>
                      <a:endParaRPr lang="hu-HU" sz="2400" b="1" i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i="0" dirty="0" smtClean="0">
                          <a:solidFill>
                            <a:srgbClr val="00B0F0"/>
                          </a:solidFill>
                        </a:rPr>
                        <a:t>(Az ember teremtése.)</a:t>
                      </a:r>
                      <a:endParaRPr lang="hu-HU" sz="2000" i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/>
                        <a:t>Az </a:t>
                      </a:r>
                      <a:r>
                        <a:rPr lang="hu-HU" sz="2400" b="1" i="0" dirty="0" err="1" smtClean="0"/>
                        <a:t>Arváksrotas</a:t>
                      </a:r>
                      <a:r>
                        <a:rPr lang="hu-HU" sz="2400" b="1" i="0" dirty="0" smtClean="0"/>
                        <a:t> lények kifejlődése, </a:t>
                      </a:r>
                      <a:r>
                        <a:rPr lang="hu-HU" sz="2400" b="1" i="0" dirty="0" smtClean="0">
                          <a:solidFill>
                            <a:srgbClr val="C00000"/>
                          </a:solidFill>
                        </a:rPr>
                        <a:t>az ember kifejlődése.</a:t>
                      </a:r>
                      <a:endParaRPr lang="hu-HU" sz="2400" i="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hu-HU" sz="2400" i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35154">
                <a:tc>
                  <a:txBody>
                    <a:bodyPr/>
                    <a:lstStyle/>
                    <a:p>
                      <a:r>
                        <a:rPr lang="hu-HU" sz="2400" b="1" dirty="0" smtClean="0">
                          <a:solidFill>
                            <a:srgbClr val="FFFF00"/>
                          </a:solidFill>
                        </a:rPr>
                        <a:t>Nyolcadik Teremtés – </a:t>
                      </a:r>
                      <a:r>
                        <a:rPr lang="hu-HU" sz="2400" b="1" dirty="0" err="1" smtClean="0">
                          <a:solidFill>
                            <a:srgbClr val="FFFF00"/>
                          </a:solidFill>
                        </a:rPr>
                        <a:t>Anugraha</a:t>
                      </a:r>
                      <a:r>
                        <a:rPr lang="hu-HU" sz="2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hu-HU" sz="2400" b="1" dirty="0" err="1" smtClean="0">
                          <a:solidFill>
                            <a:srgbClr val="FFFF00"/>
                          </a:solidFill>
                        </a:rPr>
                        <a:t>Teremtés</a:t>
                      </a:r>
                      <a:endParaRPr lang="hu-H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Nem teremtés, hanem a kilencedik teremtés felismerésére irányuló mentális folyamat. </a:t>
                      </a:r>
                      <a:r>
                        <a:rPr lang="hu-HU" sz="2400" b="1" dirty="0" err="1" smtClean="0"/>
                        <a:t>Pratyayasarga</a:t>
                      </a:r>
                      <a:r>
                        <a:rPr lang="hu-HU" sz="2400" b="1" dirty="0" smtClean="0"/>
                        <a:t>,</a:t>
                      </a:r>
                      <a:r>
                        <a:rPr lang="hu-HU" sz="2400" b="1" i="1" dirty="0" smtClean="0"/>
                        <a:t> </a:t>
                      </a:r>
                      <a:r>
                        <a:rPr lang="hu-HU" sz="2400" b="1" dirty="0" smtClean="0"/>
                        <a:t>vagy a </a:t>
                      </a:r>
                      <a:r>
                        <a:rPr lang="hu-HU" sz="2400" b="1" dirty="0" err="1" smtClean="0"/>
                        <a:t>sánkhyák</a:t>
                      </a:r>
                      <a:r>
                        <a:rPr lang="hu-HU" sz="2400" b="1" dirty="0" smtClean="0"/>
                        <a:t> értelmi teremtése.</a:t>
                      </a:r>
                    </a:p>
                    <a:p>
                      <a:endParaRPr lang="hu-HU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505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FFFF00"/>
                          </a:solidFill>
                        </a:rPr>
                        <a:t>Kilencedik Teremtés</a:t>
                      </a:r>
                    </a:p>
                    <a:p>
                      <a:endParaRPr lang="hu-H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 smtClean="0">
                          <a:solidFill>
                            <a:srgbClr val="C00000"/>
                          </a:solidFill>
                        </a:rPr>
                        <a:t>A Kilencedik Teremtés egy hatás, </a:t>
                      </a:r>
                      <a:r>
                        <a:rPr lang="hu-HU" sz="2400" b="1" dirty="0" smtClean="0"/>
                        <a:t>amennyiben a Másodlagos Teremtésben megnyilvánul az, ami egy Teremtés volt az Elsődleges (</a:t>
                      </a:r>
                      <a:r>
                        <a:rPr lang="hu-HU" sz="2400" b="1" dirty="0" err="1" smtClean="0"/>
                        <a:t>Prákrita</a:t>
                      </a:r>
                      <a:r>
                        <a:rPr lang="hu-HU" sz="2400" b="1" dirty="0" smtClean="0"/>
                        <a:t>) Teremtésben.</a:t>
                      </a:r>
                      <a:endParaRPr lang="hu-HU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89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5400" b="1" dirty="0">
                <a:latin typeface="+mn-lt"/>
              </a:rPr>
              <a:t>XIV. </a:t>
            </a:r>
            <a:r>
              <a:rPr lang="hu-HU" sz="5400" b="1" dirty="0" smtClean="0">
                <a:latin typeface="+mn-lt"/>
              </a:rPr>
              <a:t>A </a:t>
            </a:r>
            <a:r>
              <a:rPr lang="hu-HU" sz="5400" b="1" dirty="0">
                <a:latin typeface="+mn-lt"/>
              </a:rPr>
              <a:t>négy elem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111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7672" y="206311"/>
            <a:ext cx="113145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A négy elem jellemzői</a:t>
            </a:r>
            <a:endParaRPr lang="hu-H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u-H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Istentől, az egyetlen elemtől származik a hét elem.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 hét elemből öt nyilvánult meg eddig </a:t>
            </a:r>
            <a:r>
              <a:rPr lang="hu-HU" sz="2000" b="1" dirty="0" smtClean="0"/>
              <a:t>/éter, </a:t>
            </a:r>
            <a:r>
              <a:rPr lang="hu-HU" sz="2000" b="1" dirty="0"/>
              <a:t>tűz</a:t>
            </a:r>
            <a:r>
              <a:rPr lang="hu-HU" sz="2000" b="1" dirty="0" smtClean="0"/>
              <a:t>, levegő, </a:t>
            </a:r>
            <a:r>
              <a:rPr lang="hu-HU" sz="2000" b="1" dirty="0"/>
              <a:t>víz</a:t>
            </a:r>
            <a:r>
              <a:rPr lang="hu-HU" sz="2000" b="1" dirty="0" smtClean="0"/>
              <a:t>, föld/.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Az éter az ötödik elem, amely a többi szintézise. Teste </a:t>
            </a:r>
            <a:r>
              <a:rPr lang="hu-HU" sz="2000" b="1" dirty="0"/>
              <a:t>még </a:t>
            </a:r>
            <a:r>
              <a:rPr lang="hu-HU" sz="2000" b="1" dirty="0" smtClean="0"/>
              <a:t>nem nyilvánult meg.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A görögök négy elemről, a kínaiak öt elemről beszélnek.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Platón </a:t>
            </a:r>
            <a:r>
              <a:rPr lang="hu-HU" sz="2000" b="1" dirty="0">
                <a:solidFill>
                  <a:srgbClr val="C00000"/>
                </a:solidFill>
              </a:rPr>
              <a:t>szerint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négy </a:t>
            </a:r>
            <a:r>
              <a:rPr lang="hu-HU" sz="2000" b="1" dirty="0" smtClean="0">
                <a:solidFill>
                  <a:srgbClr val="C00000"/>
                </a:solidFill>
              </a:rPr>
              <a:t>elem alkotja az </a:t>
            </a:r>
            <a:r>
              <a:rPr lang="hu-HU" sz="2000" b="1" dirty="0">
                <a:solidFill>
                  <a:srgbClr val="C00000"/>
                </a:solidFill>
              </a:rPr>
              <a:t>összetett </a:t>
            </a:r>
            <a:r>
              <a:rPr lang="hu-HU" sz="2000" b="1" dirty="0" smtClean="0">
                <a:solidFill>
                  <a:srgbClr val="C00000"/>
                </a:solidFill>
              </a:rPr>
              <a:t>testeket.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Az elemek világunk </a:t>
            </a:r>
            <a:r>
              <a:rPr lang="hu-HU" sz="2000" b="1" dirty="0"/>
              <a:t>négy </a:t>
            </a:r>
            <a:r>
              <a:rPr lang="hu-HU" sz="2000" b="1" dirty="0" smtClean="0"/>
              <a:t>osztályához </a:t>
            </a:r>
            <a:r>
              <a:rPr lang="hu-HU" sz="2000" b="1" dirty="0"/>
              <a:t>kapcsolódó </a:t>
            </a:r>
            <a:r>
              <a:rPr lang="hu-HU" sz="2000" b="1" dirty="0">
                <a:solidFill>
                  <a:srgbClr val="C00000"/>
                </a:solidFill>
              </a:rPr>
              <a:t>testnélküli princípiumok </a:t>
            </a:r>
            <a:r>
              <a:rPr lang="hu-HU" sz="2000" b="1" dirty="0" smtClean="0">
                <a:solidFill>
                  <a:srgbClr val="C00000"/>
                </a:solidFill>
              </a:rPr>
              <a:t>voltak, amelyek</a:t>
            </a:r>
            <a:endParaRPr lang="hu-HU" sz="2000" b="1" dirty="0">
              <a:solidFill>
                <a:srgbClr val="C00000"/>
              </a:solidFill>
            </a:endParaRPr>
          </a:p>
          <a:p>
            <a:pPr marL="361950"/>
            <a:r>
              <a:rPr lang="hu-HU" sz="2000" b="1" dirty="0" smtClean="0">
                <a:solidFill>
                  <a:srgbClr val="C00000"/>
                </a:solidFill>
              </a:rPr>
              <a:t>egyszerre </a:t>
            </a:r>
            <a:r>
              <a:rPr lang="hu-HU" sz="2000" b="1" dirty="0">
                <a:solidFill>
                  <a:srgbClr val="C00000"/>
                </a:solidFill>
              </a:rPr>
              <a:t>voltak mennyei </a:t>
            </a:r>
            <a:r>
              <a:rPr lang="hu-HU" sz="2000" b="1" dirty="0" smtClean="0">
                <a:solidFill>
                  <a:srgbClr val="C00000"/>
                </a:solidFill>
              </a:rPr>
              <a:t>istenek és az </a:t>
            </a:r>
            <a:r>
              <a:rPr lang="hu-HU" sz="2000" b="1" dirty="0">
                <a:solidFill>
                  <a:srgbClr val="C00000"/>
                </a:solidFill>
              </a:rPr>
              <a:t>alsó régió </a:t>
            </a:r>
            <a:r>
              <a:rPr lang="hu-HU" sz="2000" b="1" dirty="0" smtClean="0">
                <a:solidFill>
                  <a:srgbClr val="C00000"/>
                </a:solidFill>
              </a:rPr>
              <a:t>istenei.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Az elemek kozmikus isteneinek hatása az </a:t>
            </a:r>
            <a:r>
              <a:rPr lang="hu-HU" sz="2000" b="1" dirty="0" err="1" smtClean="0"/>
              <a:t>elementálokon</a:t>
            </a:r>
            <a:r>
              <a:rPr lang="hu-HU" sz="2000" b="1" dirty="0" smtClean="0"/>
              <a:t> keresztül nyilvánulnak meg a természeti jelenségekben.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smtClean="0"/>
              <a:t>A </a:t>
            </a:r>
            <a:r>
              <a:rPr lang="hu-HU" sz="2000" b="1" dirty="0"/>
              <a:t>régi korok embere a természeti erőkben tudta megkülönböztetni a testi elemeket a szellemiektől.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C00000"/>
                </a:solidFill>
              </a:rPr>
              <a:t>A négy elem ura volt négyszeres Jupiter és a négyarcú </a:t>
            </a:r>
            <a:r>
              <a:rPr lang="hu-HU" sz="2000" b="1" dirty="0" err="1">
                <a:solidFill>
                  <a:srgbClr val="C00000"/>
                </a:solidFill>
              </a:rPr>
              <a:t>Brahmá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/>
              <a:t>A hagyomány Közép-Ázsiába helyezi </a:t>
            </a:r>
            <a:r>
              <a:rPr lang="hu-HU" sz="2000" b="1" dirty="0" err="1">
                <a:solidFill>
                  <a:srgbClr val="C00000"/>
                </a:solidFill>
              </a:rPr>
              <a:t>Zarathustra</a:t>
            </a:r>
            <a:r>
              <a:rPr lang="hu-HU" sz="2000" b="1" dirty="0">
                <a:solidFill>
                  <a:srgbClr val="C00000"/>
                </a:solidFill>
              </a:rPr>
              <a:t> barlangját,</a:t>
            </a:r>
            <a:r>
              <a:rPr lang="hu-HU" sz="2000" b="1" dirty="0"/>
              <a:t> amelybe a négy világtáj szerint elhelyezkedő, négy  nyíláson keresztül beárad be a fény.</a:t>
            </a:r>
          </a:p>
          <a:p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1730752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9224" y="281208"/>
            <a:ext cx="112103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Az elemek történelmi vonatkozásai</a:t>
            </a:r>
          </a:p>
          <a:p>
            <a:endParaRPr lang="hu-H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Az </a:t>
            </a:r>
            <a:r>
              <a:rPr lang="hu-HU" sz="2000" b="1" dirty="0" err="1" smtClean="0"/>
              <a:t>athéniek</a:t>
            </a:r>
            <a:r>
              <a:rPr lang="hu-HU" sz="2000" b="1" dirty="0" smtClean="0"/>
              <a:t> </a:t>
            </a:r>
            <a:r>
              <a:rPr lang="hu-HU" sz="2000" b="1" dirty="0" smtClean="0">
                <a:solidFill>
                  <a:srgbClr val="C00000"/>
                </a:solidFill>
              </a:rPr>
              <a:t>Boreas démonnak tulajdonították a </a:t>
            </a:r>
            <a:r>
              <a:rPr lang="hu-HU" sz="2000" b="1" dirty="0">
                <a:solidFill>
                  <a:srgbClr val="C00000"/>
                </a:solidFill>
              </a:rPr>
              <a:t>perzsa hajóhad 400 hajójának elsüllyedését </a:t>
            </a:r>
            <a:r>
              <a:rPr lang="hu-HU" sz="2000" b="1" dirty="0"/>
              <a:t>és pusztulását a </a:t>
            </a:r>
            <a:r>
              <a:rPr lang="hu-HU" sz="2000" b="1" dirty="0" err="1"/>
              <a:t>Pelion</a:t>
            </a:r>
            <a:r>
              <a:rPr lang="hu-HU" sz="2000" b="1" dirty="0"/>
              <a:t> hegy </a:t>
            </a:r>
            <a:r>
              <a:rPr lang="hu-HU" sz="2000" b="1" dirty="0" smtClean="0"/>
              <a:t>szikláin.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Boreas dühét </a:t>
            </a:r>
            <a:r>
              <a:rPr lang="hu-HU" sz="2000" b="1" dirty="0" err="1" smtClean="0"/>
              <a:t>Xerxes</a:t>
            </a:r>
            <a:r>
              <a:rPr lang="hu-HU" sz="2000" b="1" dirty="0" smtClean="0"/>
              <a:t> mágusa tudták csak </a:t>
            </a:r>
            <a:r>
              <a:rPr lang="hu-HU" sz="2000" b="1" dirty="0" err="1" smtClean="0"/>
              <a:t>Tethysnek</a:t>
            </a:r>
            <a:r>
              <a:rPr lang="hu-HU" sz="2000" b="1" dirty="0" smtClean="0"/>
              <a:t> </a:t>
            </a:r>
            <a:r>
              <a:rPr lang="hu-HU" sz="2000" b="1" dirty="0"/>
              <a:t>bemutatott </a:t>
            </a:r>
            <a:r>
              <a:rPr lang="hu-HU" sz="2000" b="1" dirty="0" smtClean="0"/>
              <a:t>ellenáldozatokkal </a:t>
            </a:r>
            <a:r>
              <a:rPr lang="hu-HU" sz="2000" b="1" dirty="0"/>
              <a:t>hatástalanítani</a:t>
            </a:r>
            <a:r>
              <a:rPr lang="hu-HU" sz="2000" b="1" dirty="0" smtClean="0"/>
              <a:t>.</a:t>
            </a:r>
          </a:p>
          <a:p>
            <a:endParaRPr lang="hu-HU" sz="1200" b="1" dirty="0" smtClean="0"/>
          </a:p>
          <a:p>
            <a:r>
              <a:rPr lang="hu-HU" sz="2000" b="1" dirty="0" smtClean="0"/>
              <a:t>Lukács evangélista szerint:</a:t>
            </a:r>
          </a:p>
          <a:p>
            <a:r>
              <a:rPr lang="hu-HU" sz="12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i="1" dirty="0" smtClean="0">
                <a:solidFill>
                  <a:srgbClr val="C00000"/>
                </a:solidFill>
              </a:rPr>
              <a:t>„</a:t>
            </a:r>
            <a:r>
              <a:rPr lang="hu-HU" sz="2000" b="1" i="1" dirty="0">
                <a:solidFill>
                  <a:srgbClr val="C00000"/>
                </a:solidFill>
              </a:rPr>
              <a:t>Ő [Jézus] pedig felkelvén, </a:t>
            </a:r>
            <a:r>
              <a:rPr lang="hu-HU" sz="2000" b="1" i="1" dirty="0" err="1">
                <a:solidFill>
                  <a:srgbClr val="C00000"/>
                </a:solidFill>
              </a:rPr>
              <a:t>megfeddé</a:t>
            </a:r>
            <a:r>
              <a:rPr lang="hu-HU" sz="2000" b="1" i="1" dirty="0">
                <a:solidFill>
                  <a:srgbClr val="C00000"/>
                </a:solidFill>
              </a:rPr>
              <a:t> a szelet és a víz hullámait; és </a:t>
            </a:r>
            <a:r>
              <a:rPr lang="hu-HU" sz="2000" b="1" i="1" dirty="0" err="1">
                <a:solidFill>
                  <a:srgbClr val="C00000"/>
                </a:solidFill>
              </a:rPr>
              <a:t>megszűnének</a:t>
            </a:r>
            <a:r>
              <a:rPr lang="hu-HU" sz="2000" b="1" i="1" dirty="0">
                <a:solidFill>
                  <a:srgbClr val="C00000"/>
                </a:solidFill>
              </a:rPr>
              <a:t> </a:t>
            </a:r>
            <a:r>
              <a:rPr lang="hu-HU" sz="2000" b="1" i="1" dirty="0" err="1">
                <a:solidFill>
                  <a:srgbClr val="C00000"/>
                </a:solidFill>
              </a:rPr>
              <a:t>és</a:t>
            </a:r>
            <a:r>
              <a:rPr lang="hu-HU" sz="2000" b="1" i="1" dirty="0">
                <a:solidFill>
                  <a:srgbClr val="C00000"/>
                </a:solidFill>
              </a:rPr>
              <a:t> csendesség </a:t>
            </a:r>
            <a:r>
              <a:rPr lang="hu-HU" sz="2000" b="1" i="1" dirty="0" err="1">
                <a:solidFill>
                  <a:srgbClr val="C00000"/>
                </a:solidFill>
              </a:rPr>
              <a:t>lőn</a:t>
            </a:r>
            <a:r>
              <a:rPr lang="hu-HU" sz="2000" b="1" i="1" dirty="0" smtClean="0">
                <a:solidFill>
                  <a:srgbClr val="C00000"/>
                </a:solidFill>
              </a:rPr>
              <a:t>”.</a:t>
            </a:r>
          </a:p>
          <a:p>
            <a:endParaRPr lang="hu-HU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/>
              <a:t>A nápolyi </a:t>
            </a:r>
            <a:r>
              <a:rPr lang="hu-HU" sz="2000" b="1" dirty="0"/>
              <a:t>és </a:t>
            </a:r>
            <a:r>
              <a:rPr lang="hu-HU" sz="2000" b="1" dirty="0" err="1"/>
              <a:t>provencei</a:t>
            </a:r>
            <a:r>
              <a:rPr lang="hu-HU" sz="2000" b="1" dirty="0"/>
              <a:t> tengerészek </a:t>
            </a:r>
            <a:r>
              <a:rPr lang="hu-HU" sz="2000" b="1" dirty="0" smtClean="0"/>
              <a:t>imája a föníciai </a:t>
            </a:r>
            <a:r>
              <a:rPr lang="hu-HU" sz="2000" b="1" dirty="0"/>
              <a:t>tengerészek </a:t>
            </a:r>
            <a:r>
              <a:rPr lang="hu-HU" sz="2000" b="1" dirty="0" err="1"/>
              <a:t>Astarte</a:t>
            </a:r>
            <a:r>
              <a:rPr lang="hu-HU" sz="2000" b="1" dirty="0"/>
              <a:t> </a:t>
            </a:r>
            <a:r>
              <a:rPr lang="hu-HU" sz="2000" b="1" dirty="0" smtClean="0"/>
              <a:t>istennőhöz </a:t>
            </a:r>
            <a:r>
              <a:rPr lang="hu-HU" sz="2000" b="1" dirty="0"/>
              <a:t>intézett </a:t>
            </a:r>
            <a:r>
              <a:rPr lang="hu-HU" sz="2000" b="1" dirty="0" smtClean="0"/>
              <a:t>imájából származik.</a:t>
            </a:r>
          </a:p>
          <a:p>
            <a:pPr marL="265113"/>
            <a:r>
              <a:rPr lang="hu-HU" sz="2000" b="1" dirty="0" smtClean="0"/>
              <a:t>„</a:t>
            </a:r>
            <a:r>
              <a:rPr lang="hu-HU" sz="2000" b="1" dirty="0"/>
              <a:t>Ó Tenger </a:t>
            </a:r>
            <a:r>
              <a:rPr lang="hu-HU" sz="2000" b="1" dirty="0" err="1"/>
              <a:t>Szűze</a:t>
            </a:r>
            <a:r>
              <a:rPr lang="hu-HU" sz="2000" b="1" dirty="0"/>
              <a:t>, áldott Anya és a Vizek Úrnője, csillapítsd hullámaidat”. </a:t>
            </a:r>
            <a:endParaRPr lang="hu-HU" sz="2000" b="1" dirty="0" smtClean="0"/>
          </a:p>
          <a:p>
            <a:endParaRPr lang="hu-HU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rgbClr val="C00000"/>
                </a:solidFill>
              </a:rPr>
              <a:t>Konstantin császár halálra </a:t>
            </a:r>
            <a:r>
              <a:rPr lang="hu-HU" sz="2000" b="1" dirty="0">
                <a:solidFill>
                  <a:srgbClr val="C00000"/>
                </a:solidFill>
              </a:rPr>
              <a:t>ítélte </a:t>
            </a:r>
            <a:r>
              <a:rPr lang="hu-HU" sz="2000" b="1" dirty="0" err="1">
                <a:solidFill>
                  <a:srgbClr val="C00000"/>
                </a:solidFill>
              </a:rPr>
              <a:t>Sopatrus</a:t>
            </a:r>
            <a:r>
              <a:rPr lang="hu-HU" sz="2000" b="1" dirty="0">
                <a:solidFill>
                  <a:srgbClr val="C00000"/>
                </a:solidFill>
              </a:rPr>
              <a:t> filozófust, </a:t>
            </a:r>
            <a:r>
              <a:rPr lang="hu-HU" sz="2000" b="1" dirty="0"/>
              <a:t>mert „szabadjára engedte a szeleket”,</a:t>
            </a:r>
            <a:r>
              <a:rPr lang="hu-HU" sz="2000" b="1" i="1" dirty="0"/>
              <a:t> </a:t>
            </a:r>
            <a:r>
              <a:rPr lang="hu-HU" sz="2000" b="1" dirty="0"/>
              <a:t>és ezzel megakadályozta, hogy a gabonával megrakott hajók idejében megérkezzenek, és véget vessenek az éhínségnek. </a:t>
            </a:r>
            <a:endParaRPr lang="hu-H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rgbClr val="C00000"/>
                </a:solidFill>
              </a:rPr>
              <a:t>Pausanias</a:t>
            </a:r>
            <a:r>
              <a:rPr lang="hu-HU" sz="2000" b="1" dirty="0" smtClean="0">
                <a:solidFill>
                  <a:srgbClr val="C00000"/>
                </a:solidFill>
              </a:rPr>
              <a:t> azt állította, </a:t>
            </a:r>
            <a:r>
              <a:rPr lang="hu-HU" sz="2000" b="1" dirty="0">
                <a:solidFill>
                  <a:srgbClr val="C00000"/>
                </a:solidFill>
              </a:rPr>
              <a:t>hogy saját szemével látott „embereket, akik egyszerű imákkal és ráolvasásokkal” megállítottak egy erős jégverést</a:t>
            </a:r>
            <a:r>
              <a:rPr lang="hu-HU" sz="2000" b="1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10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4967" y="313898"/>
            <a:ext cx="1123210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Holdistenség </a:t>
            </a: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</a:rPr>
              <a:t>általános </a:t>
            </a: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jellemzői</a:t>
            </a:r>
          </a:p>
          <a:p>
            <a:endParaRPr lang="hu-HU" sz="1200" b="1" dirty="0"/>
          </a:p>
          <a:p>
            <a:r>
              <a:rPr lang="hu-HU" sz="2800" b="1" dirty="0" smtClean="0">
                <a:solidFill>
                  <a:srgbClr val="0070C0"/>
                </a:solidFill>
              </a:rPr>
              <a:t>I. Nemek</a:t>
            </a:r>
          </a:p>
          <a:p>
            <a:endParaRPr lang="hu-HU" sz="12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hu-HU" sz="2000" b="1" dirty="0" smtClean="0"/>
              <a:t>Kétnemű istenség volt.</a:t>
            </a:r>
          </a:p>
          <a:p>
            <a:pPr>
              <a:defRPr/>
            </a:pPr>
            <a:endParaRPr lang="hu-HU" sz="1200" b="1" dirty="0"/>
          </a:p>
          <a:p>
            <a:pPr>
              <a:defRPr/>
            </a:pPr>
            <a:r>
              <a:rPr lang="hu-HU" sz="2000" b="1" dirty="0"/>
              <a:t>Egyes népeknél hímnemű volt.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err="1"/>
              <a:t>Hindúk</a:t>
            </a:r>
            <a:r>
              <a:rPr lang="hu-HU" sz="2000" b="1" dirty="0"/>
              <a:t>: „Soma király”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 err="1" smtClean="0"/>
              <a:t>Káldea</a:t>
            </a:r>
            <a:r>
              <a:rPr lang="hu-HU" sz="2000" b="1" dirty="0" smtClean="0"/>
              <a:t>: </a:t>
            </a:r>
            <a:r>
              <a:rPr lang="hu-HU" sz="2000" b="1" dirty="0"/>
              <a:t>Sin</a:t>
            </a:r>
            <a:r>
              <a:rPr lang="hu-HU" sz="2000" b="1" dirty="0" smtClean="0"/>
              <a:t>.</a:t>
            </a:r>
          </a:p>
          <a:p>
            <a:pPr>
              <a:defRPr/>
            </a:pPr>
            <a:endParaRPr lang="hu-HU" sz="1200" b="1" dirty="0"/>
          </a:p>
          <a:p>
            <a:pPr>
              <a:defRPr/>
            </a:pPr>
            <a:r>
              <a:rPr lang="hu-HU" sz="2000" b="1" dirty="0"/>
              <a:t>Más népeknél nőnemű volt.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Görögök: </a:t>
            </a:r>
            <a:r>
              <a:rPr lang="hu-HU" sz="2000" b="1" dirty="0" smtClean="0"/>
              <a:t>Diána - </a:t>
            </a:r>
            <a:r>
              <a:rPr lang="hu-HU" sz="2000" b="1" dirty="0" err="1" smtClean="0"/>
              <a:t>Luna</a:t>
            </a:r>
            <a:r>
              <a:rPr lang="hu-HU" sz="2000" b="1" dirty="0"/>
              <a:t>, </a:t>
            </a:r>
            <a:r>
              <a:rPr lang="hu-HU" sz="2000" b="1" dirty="0" err="1"/>
              <a:t>Ilithyia</a:t>
            </a:r>
            <a:r>
              <a:rPr lang="hu-HU" sz="2000" b="1" dirty="0"/>
              <a:t>, </a:t>
            </a:r>
            <a:r>
              <a:rPr lang="hu-HU" sz="2000" b="1" dirty="0" err="1"/>
              <a:t>Lucina</a:t>
            </a:r>
            <a:r>
              <a:rPr lang="hu-HU" sz="2000" b="1" dirty="0"/>
              <a:t> </a:t>
            </a:r>
            <a:r>
              <a:rPr lang="hu-HU" sz="2000" b="1" dirty="0" smtClean="0"/>
              <a:t>istennők</a:t>
            </a:r>
          </a:p>
          <a:p>
            <a:pPr>
              <a:defRPr/>
            </a:pPr>
            <a:endParaRPr lang="hu-HU" sz="2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hu-HU" sz="2800" b="1" dirty="0" smtClean="0">
                <a:solidFill>
                  <a:srgbClr val="0070C0"/>
                </a:solidFill>
              </a:rPr>
              <a:t>II. Férfi – Nő szerep</a:t>
            </a:r>
          </a:p>
          <a:p>
            <a:pPr>
              <a:defRPr/>
            </a:pPr>
            <a:endParaRPr lang="hu-HU" sz="12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hu-HU" sz="2000" b="1" dirty="0"/>
              <a:t>Az istenek </a:t>
            </a:r>
            <a:r>
              <a:rPr lang="hu-HU" sz="2000" b="1" dirty="0">
                <a:solidFill>
                  <a:srgbClr val="C00000"/>
                </a:solidFill>
              </a:rPr>
              <a:t>egyesítették az Atya, a Fiú, </a:t>
            </a:r>
            <a:r>
              <a:rPr lang="hu-HU" sz="2000" b="1" dirty="0" smtClean="0">
                <a:solidFill>
                  <a:srgbClr val="C00000"/>
                </a:solidFill>
              </a:rPr>
              <a:t>a </a:t>
            </a:r>
            <a:r>
              <a:rPr lang="hu-HU" sz="2000" b="1" dirty="0">
                <a:solidFill>
                  <a:srgbClr val="C00000"/>
                </a:solidFill>
              </a:rPr>
              <a:t>Férj </a:t>
            </a:r>
            <a:r>
              <a:rPr lang="hu-HU" sz="2000" b="1" dirty="0" smtClean="0">
                <a:solidFill>
                  <a:srgbClr val="C00000"/>
                </a:solidFill>
              </a:rPr>
              <a:t>szerepét.</a:t>
            </a:r>
          </a:p>
          <a:p>
            <a:pPr>
              <a:defRPr/>
            </a:pPr>
            <a:r>
              <a:rPr lang="hu-HU" sz="2000" b="1" dirty="0" smtClean="0"/>
              <a:t>Egységbe </a:t>
            </a:r>
            <a:r>
              <a:rPr lang="hu-HU" sz="2000" b="1" dirty="0"/>
              <a:t>foglalták </a:t>
            </a:r>
            <a:r>
              <a:rPr lang="hu-HU" sz="2000" b="1" dirty="0" smtClean="0"/>
              <a:t>a főbb </a:t>
            </a:r>
            <a:r>
              <a:rPr lang="hu-HU" sz="2000" b="1" dirty="0"/>
              <a:t>emberi tulajdonságokat.</a:t>
            </a:r>
          </a:p>
          <a:p>
            <a:pPr>
              <a:defRPr/>
            </a:pPr>
            <a:r>
              <a:rPr lang="hu-HU" sz="2000" b="1" dirty="0"/>
              <a:t>Az istennők </a:t>
            </a:r>
            <a:r>
              <a:rPr lang="hu-HU" sz="2000" b="1" dirty="0">
                <a:solidFill>
                  <a:srgbClr val="C00000"/>
                </a:solidFill>
              </a:rPr>
              <a:t>egyesítették az isten felesége, </a:t>
            </a:r>
            <a:r>
              <a:rPr lang="hu-HU" sz="2000" b="1" dirty="0" smtClean="0">
                <a:solidFill>
                  <a:srgbClr val="C00000"/>
                </a:solidFill>
              </a:rPr>
              <a:t>anyja </a:t>
            </a:r>
            <a:r>
              <a:rPr lang="hu-HU" sz="2000" b="1" dirty="0">
                <a:solidFill>
                  <a:srgbClr val="C00000"/>
                </a:solidFill>
              </a:rPr>
              <a:t>és </a:t>
            </a:r>
            <a:r>
              <a:rPr lang="hu-HU" sz="2000" b="1" dirty="0" smtClean="0">
                <a:solidFill>
                  <a:srgbClr val="C00000"/>
                </a:solidFill>
              </a:rPr>
              <a:t>nővére szerepét.</a:t>
            </a:r>
          </a:p>
          <a:p>
            <a:pPr>
              <a:defRPr/>
            </a:pPr>
            <a:r>
              <a:rPr lang="hu-HU" sz="2000" b="1" dirty="0" smtClean="0"/>
              <a:t>Egybefoglaltak </a:t>
            </a:r>
            <a:r>
              <a:rPr lang="hu-HU" sz="2000" b="1" dirty="0"/>
              <a:t>minden </a:t>
            </a:r>
            <a:r>
              <a:rPr lang="hu-HU" sz="2000" b="1" dirty="0" smtClean="0"/>
              <a:t>egyéb istennői elnevezést </a:t>
            </a:r>
            <a:r>
              <a:rPr lang="hu-HU" sz="2000" b="1" dirty="0" err="1" smtClean="0"/>
              <a:t>Maia</a:t>
            </a:r>
            <a:r>
              <a:rPr lang="hu-HU" sz="2000" b="1" dirty="0"/>
              <a:t>, Maya, </a:t>
            </a:r>
            <a:r>
              <a:rPr lang="hu-HU" sz="2000" b="1" dirty="0" smtClean="0"/>
              <a:t>Mária…gyűjtőnévbe.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6562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77393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91" y="2651759"/>
            <a:ext cx="3943352" cy="42062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97" y="0"/>
            <a:ext cx="405450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916633" cy="2387600"/>
          </a:xfrm>
        </p:spPr>
        <p:txBody>
          <a:bodyPr/>
          <a:lstStyle/>
          <a:p>
            <a:r>
              <a:rPr lang="hu-HU" b="1" dirty="0" smtClean="0">
                <a:latin typeface="+mn-lt"/>
              </a:rPr>
              <a:t>XV. </a:t>
            </a:r>
            <a:r>
              <a:rPr lang="hu-HU" sz="5400" b="1" dirty="0" err="1">
                <a:latin typeface="+mn-lt"/>
              </a:rPr>
              <a:t>Kwan-Shi-Yin</a:t>
            </a:r>
            <a:r>
              <a:rPr lang="hu-HU" sz="5400" b="1" dirty="0">
                <a:latin typeface="+mn-lt"/>
              </a:rPr>
              <a:t> és </a:t>
            </a:r>
            <a:r>
              <a:rPr lang="hu-HU" sz="5400" b="1" dirty="0" err="1">
                <a:latin typeface="+mn-lt"/>
              </a:rPr>
              <a:t>Kwan-Yin</a:t>
            </a:r>
            <a:endParaRPr lang="hu-HU" sz="54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u-HU" b="1" dirty="0" smtClean="0"/>
              <a:t>„</a:t>
            </a:r>
            <a:r>
              <a:rPr lang="hu-HU" b="1" dirty="0"/>
              <a:t>Ő az, aki elsőként jelenik meg a Megújuláskor, utolsóként fog megjelenni az Újra Felszívódás [</a:t>
            </a:r>
            <a:r>
              <a:rPr lang="hu-HU" b="1" dirty="0" err="1"/>
              <a:t>Pralaya</a:t>
            </a:r>
            <a:r>
              <a:rPr lang="hu-HU" b="1" dirty="0"/>
              <a:t>] előtt</a:t>
            </a:r>
            <a:r>
              <a:rPr lang="hu-HU" b="1" dirty="0" smtClean="0"/>
              <a:t>”.</a:t>
            </a:r>
          </a:p>
          <a:p>
            <a:pPr algn="l"/>
            <a:r>
              <a:rPr lang="hu-HU" b="1" dirty="0" smtClean="0"/>
              <a:t>(Titkos Tanítás)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716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49845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606"/>
                <a:gridCol w="2388358"/>
                <a:gridCol w="1787857"/>
                <a:gridCol w="1924334"/>
                <a:gridCol w="1678675"/>
                <a:gridCol w="1383085"/>
                <a:gridCol w="1542084"/>
              </a:tblGrid>
              <a:tr h="2023795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Kwan</a:t>
                      </a:r>
                      <a:endParaRPr lang="hu-HU" sz="2400" dirty="0" smtClean="0"/>
                    </a:p>
                    <a:p>
                      <a:r>
                        <a:rPr lang="hu-HU" sz="2400" dirty="0" err="1" smtClean="0"/>
                        <a:t>Yi</a:t>
                      </a:r>
                      <a:r>
                        <a:rPr lang="hu-HU" sz="2400" dirty="0" smtClean="0"/>
                        <a:t> - </a:t>
                      </a:r>
                      <a:r>
                        <a:rPr lang="hu-HU" sz="2400" dirty="0" err="1" smtClean="0"/>
                        <a:t>Shin</a:t>
                      </a:r>
                      <a:r>
                        <a:rPr lang="hu-HU" sz="2400" dirty="0" smtClean="0"/>
                        <a:t> </a:t>
                      </a:r>
                    </a:p>
                    <a:p>
                      <a:r>
                        <a:rPr lang="hu-HU" sz="2400" b="1" dirty="0" smtClean="0"/>
                        <a:t>és </a:t>
                      </a:r>
                    </a:p>
                    <a:p>
                      <a:r>
                        <a:rPr lang="hu-HU" sz="2400" b="1" dirty="0" err="1" smtClean="0"/>
                        <a:t>Kwan</a:t>
                      </a:r>
                      <a:r>
                        <a:rPr lang="hu-HU" sz="2400" b="1" dirty="0" smtClean="0"/>
                        <a:t> </a:t>
                      </a:r>
                      <a:r>
                        <a:rPr lang="hu-HU" sz="2400" b="1" dirty="0" err="1" smtClean="0"/>
                        <a:t>-Yin</a:t>
                      </a:r>
                      <a:r>
                        <a:rPr lang="hu-HU" sz="2400" b="1" dirty="0" smtClean="0"/>
                        <a:t> </a:t>
                      </a:r>
                      <a:r>
                        <a:rPr lang="hu-HU" sz="2400" dirty="0" smtClean="0"/>
                        <a:t>jellemzői</a:t>
                      </a:r>
                      <a:endParaRPr lang="hu-HU" sz="24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Titkos Tanítás</a:t>
                      </a:r>
                      <a:endParaRPr lang="hu-HU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Buddhizmus</a:t>
                      </a:r>
                      <a:endParaRPr lang="hu-HU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Kereszténys</a:t>
                      </a:r>
                      <a:r>
                        <a:rPr lang="hu-HU" sz="2400" dirty="0" smtClean="0"/>
                        <a:t>.</a:t>
                      </a:r>
                      <a:endParaRPr lang="hu-HU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Védikus  rendszer</a:t>
                      </a:r>
                      <a:endParaRPr lang="hu-HU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Egyiptom</a:t>
                      </a:r>
                      <a:endParaRPr lang="hu-HU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Görögök</a:t>
                      </a:r>
                      <a:endParaRPr lang="hu-HU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205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Nevek</a:t>
                      </a:r>
                      <a:endParaRPr lang="hu-HU" sz="2000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Ige</a:t>
                      </a:r>
                    </a:p>
                    <a:p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Maitreya</a:t>
                      </a: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Buddha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Utolsó </a:t>
                      </a:r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Avatára</a:t>
                      </a:r>
                      <a:endParaRPr lang="hu-HU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Látható Úr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Isteni ÉN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Átman</a:t>
                      </a:r>
                      <a:endParaRPr lang="hu-HU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Hetedik Egyetemes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Logosz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Dhyáni</a:t>
                      </a: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Buddhák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összessége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Bölcsesség Sárkánya </a:t>
                      </a:r>
                      <a:endParaRPr lang="hu-HU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err="1" smtClean="0"/>
                        <a:t>Avaló-kitésvara</a:t>
                      </a:r>
                      <a:endParaRPr lang="hu-HU" sz="2000" b="1" dirty="0" smtClean="0"/>
                    </a:p>
                    <a:p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P’</a:t>
                      </a:r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uto</a:t>
                      </a:r>
                      <a:endParaRPr lang="hu-HU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Budh</a:t>
                      </a:r>
                      <a:endParaRPr lang="hu-HU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sz="2000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Megváltó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Önmagától Megnyilvánult.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Atya Fia.</a:t>
                      </a:r>
                      <a:endParaRPr lang="hu-H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Vishvakarman</a:t>
                      </a: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u-HU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err="1" smtClean="0"/>
                        <a:t>Nahbkoon</a:t>
                      </a:r>
                      <a:endParaRPr lang="hu-HU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err="1" smtClean="0"/>
                        <a:t>Hermes</a:t>
                      </a:r>
                      <a:r>
                        <a:rPr lang="hu-HU" sz="2000" b="1" dirty="0" smtClean="0"/>
                        <a:t> </a:t>
                      </a:r>
                    </a:p>
                    <a:p>
                      <a:r>
                        <a:rPr lang="hu-HU" sz="2000" b="1" dirty="0" smtClean="0"/>
                        <a:t>vagy Merkúr </a:t>
                      </a:r>
                      <a:r>
                        <a:rPr lang="hu-HU" sz="2000" b="1" dirty="0" err="1" smtClean="0"/>
                        <a:t>Christos-Sophia</a:t>
                      </a:r>
                      <a:endParaRPr lang="hu-HU" sz="20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51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616006"/>
              </p:ext>
            </p:extLst>
          </p:nvPr>
        </p:nvGraphicFramePr>
        <p:xfrm>
          <a:off x="0" y="-161614"/>
          <a:ext cx="12191999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072"/>
                <a:gridCol w="4291471"/>
                <a:gridCol w="1918261"/>
                <a:gridCol w="1460310"/>
                <a:gridCol w="1633345"/>
                <a:gridCol w="1496540"/>
              </a:tblGrid>
              <a:tr h="2006971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Kwan</a:t>
                      </a:r>
                      <a:endParaRPr lang="hu-HU" sz="2400" dirty="0" smtClean="0"/>
                    </a:p>
                    <a:p>
                      <a:r>
                        <a:rPr lang="hu-HU" sz="2400" dirty="0" err="1" smtClean="0"/>
                        <a:t>Yi</a:t>
                      </a:r>
                      <a:r>
                        <a:rPr lang="hu-HU" sz="2400" dirty="0" smtClean="0"/>
                        <a:t> - </a:t>
                      </a:r>
                      <a:r>
                        <a:rPr lang="hu-HU" sz="2400" dirty="0" err="1" smtClean="0"/>
                        <a:t>Shin</a:t>
                      </a:r>
                      <a:r>
                        <a:rPr lang="hu-HU" sz="2400" dirty="0" smtClean="0"/>
                        <a:t> </a:t>
                      </a:r>
                    </a:p>
                    <a:p>
                      <a:r>
                        <a:rPr lang="hu-HU" sz="2400" b="1" dirty="0" smtClean="0"/>
                        <a:t>és </a:t>
                      </a:r>
                    </a:p>
                    <a:p>
                      <a:r>
                        <a:rPr lang="hu-HU" sz="2400" b="1" dirty="0" err="1" smtClean="0"/>
                        <a:t>Kwan</a:t>
                      </a:r>
                      <a:r>
                        <a:rPr lang="hu-HU" sz="2400" b="1" dirty="0" smtClean="0"/>
                        <a:t> </a:t>
                      </a:r>
                      <a:r>
                        <a:rPr lang="hu-HU" sz="2400" b="1" dirty="0" err="1" smtClean="0"/>
                        <a:t>-Yin</a:t>
                      </a:r>
                      <a:r>
                        <a:rPr lang="hu-HU" sz="2400" b="1" dirty="0" smtClean="0"/>
                        <a:t> </a:t>
                      </a:r>
                      <a:r>
                        <a:rPr lang="hu-HU" sz="2400" dirty="0" smtClean="0"/>
                        <a:t>jellemzői</a:t>
                      </a:r>
                      <a:endParaRPr lang="hu-HU" sz="2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Titkos Tanítás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Buddhizmus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Keresz-ténység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Egyiptom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Görögök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150663">
                <a:tc gridSpan="6"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Az élet, a megnyilvánult természet alfája és ómegája.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Bármilyen, neki tetsző formát felvehet, </a:t>
                      </a:r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Manvantara</a:t>
                      </a:r>
                      <a:r>
                        <a:rPr lang="hu-HU" sz="2000" b="1" dirty="0" smtClean="0"/>
                        <a:t> kezdetétől a végéig.</a:t>
                      </a:r>
                    </a:p>
                    <a:p>
                      <a:r>
                        <a:rPr lang="hu-HU" sz="2000" b="1" dirty="0" err="1" smtClean="0"/>
                        <a:t>Exoterikus</a:t>
                      </a:r>
                      <a:r>
                        <a:rPr lang="hu-HU" sz="2000" b="1" dirty="0" smtClean="0"/>
                        <a:t> istentiszteletében szertartása a mágián alapult. A szertartás mantráit a papok által titokban tartott különleges könyvekből veszik.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Mantrái azonnali hatást eredményeznek.</a:t>
                      </a:r>
                      <a:endParaRPr lang="hu-H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2400" dirty="0"/>
                    </a:p>
                  </a:txBody>
                  <a:tcPr/>
                </a:tc>
              </a:tr>
              <a:tr h="3282623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Jellemzők</a:t>
                      </a:r>
                      <a:endParaRPr lang="hu-HU" sz="2000" b="1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Ige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(aki a Természet éltető erőinek újraébredésekor az Egy Abszolútnál volt.)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Mindenek Alkotója</a:t>
                      </a:r>
                    </a:p>
                    <a:p>
                      <a:r>
                        <a:rPr lang="hu-HU" sz="2000" b="1" dirty="0" smtClean="0"/>
                        <a:t>(Nélküle nem jött létre semmilyen teremtett dolog.)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Maitreya</a:t>
                      </a: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Buddha (ként ) a 7. fajban fog megjelenni.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utolsó </a:t>
                      </a:r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Avatáraként</a:t>
                      </a: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aszkéták,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tibeti jógik védő istensége.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szűziesség istene.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Fekete vízimadáron úszik.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halandók fejére önti 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az élet elixírjét.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Megváltó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Önmagától Megnyilvánult. Az Atya Fia. </a:t>
                      </a:r>
                      <a:r>
                        <a:rPr lang="hu-HU" sz="2000" b="1" dirty="0" smtClean="0"/>
                        <a:t>Krisztus jelképe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a </a:t>
                      </a:r>
                      <a:r>
                        <a:rPr lang="hu-HU" sz="2000" b="1" dirty="0" err="1" smtClean="0"/>
                        <a:t>templo-mosoknál</a:t>
                      </a:r>
                      <a:endParaRPr lang="hu-HU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a kígyó volt.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Nahbkoon</a:t>
                      </a:r>
                      <a:endParaRPr lang="hu-H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hu-HU" sz="2000" b="1" dirty="0" smtClean="0"/>
                        <a:t>Asztrális Fény, amely fiziológiai</a:t>
                      </a:r>
                    </a:p>
                    <a:p>
                      <a:r>
                        <a:rPr lang="hu-HU" sz="2000" b="1" dirty="0" smtClean="0"/>
                        <a:t>és spirituális erejével újraegyesíti az isten-emberit saját </a:t>
                      </a:r>
                      <a:r>
                        <a:rPr lang="hu-HU" sz="2000" b="1" dirty="0" err="1" smtClean="0"/>
                        <a:t>Monádjával</a:t>
                      </a:r>
                      <a:r>
                        <a:rPr lang="hu-HU" sz="2000" b="1" dirty="0" smtClean="0"/>
                        <a:t>.</a:t>
                      </a:r>
                      <a:endParaRPr lang="hu-HU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Merkúr vagy Hermész.  </a:t>
                      </a:r>
                      <a:r>
                        <a:rPr lang="hu-HU" sz="2000" b="1" dirty="0" err="1" smtClean="0"/>
                        <a:t>Hermes</a:t>
                      </a:r>
                      <a:r>
                        <a:rPr lang="hu-HU" sz="2000" b="1" dirty="0" smtClean="0"/>
                        <a:t> </a:t>
                      </a:r>
                      <a:r>
                        <a:rPr lang="hu-HU" sz="2000" b="1" dirty="0" err="1" smtClean="0"/>
                        <a:t>Trismegistos</a:t>
                      </a:r>
                      <a:r>
                        <a:rPr lang="hu-HU" sz="2000" b="1" dirty="0" smtClean="0"/>
                        <a:t> feltalálta </a:t>
                      </a:r>
                    </a:p>
                    <a:p>
                      <a:r>
                        <a:rPr lang="hu-HU" sz="2000" b="1" dirty="0" smtClean="0"/>
                        <a:t>a mágiát és beavatja az embereket.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  <a:alpha val="2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76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342380"/>
              </p:ext>
            </p:extLst>
          </p:nvPr>
        </p:nvGraphicFramePr>
        <p:xfrm>
          <a:off x="0" y="0"/>
          <a:ext cx="12255690" cy="688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136"/>
                <a:gridCol w="4221406"/>
                <a:gridCol w="1848590"/>
                <a:gridCol w="1848590"/>
                <a:gridCol w="1485472"/>
                <a:gridCol w="1444496"/>
              </a:tblGrid>
              <a:tr h="1897039">
                <a:tc>
                  <a:txBody>
                    <a:bodyPr/>
                    <a:lstStyle/>
                    <a:p>
                      <a:r>
                        <a:rPr lang="hu-HU" sz="2400" dirty="0" err="1" smtClean="0"/>
                        <a:t>Kwan</a:t>
                      </a:r>
                      <a:endParaRPr lang="hu-HU" sz="2400" dirty="0" smtClean="0"/>
                    </a:p>
                    <a:p>
                      <a:r>
                        <a:rPr lang="hu-HU" sz="2400" dirty="0" err="1" smtClean="0"/>
                        <a:t>Yi</a:t>
                      </a:r>
                      <a:r>
                        <a:rPr lang="hu-HU" sz="2400" dirty="0" smtClean="0"/>
                        <a:t> – </a:t>
                      </a:r>
                      <a:r>
                        <a:rPr lang="hu-HU" sz="2400" dirty="0" err="1" smtClean="0"/>
                        <a:t>Shin</a:t>
                      </a:r>
                      <a:r>
                        <a:rPr lang="hu-HU" sz="2400" dirty="0" smtClean="0"/>
                        <a:t>,</a:t>
                      </a:r>
                    </a:p>
                    <a:p>
                      <a:r>
                        <a:rPr lang="hu-HU" sz="2400" b="1" dirty="0" err="1" smtClean="0"/>
                        <a:t>Kwan</a:t>
                      </a:r>
                      <a:r>
                        <a:rPr lang="hu-HU" sz="2400" b="1" dirty="0" smtClean="0"/>
                        <a:t> </a:t>
                      </a:r>
                      <a:r>
                        <a:rPr lang="hu-HU" sz="2400" b="1" dirty="0" err="1" smtClean="0"/>
                        <a:t>-Yin</a:t>
                      </a:r>
                      <a:r>
                        <a:rPr lang="hu-HU" sz="2400" b="1" dirty="0" smtClean="0"/>
                        <a:t> </a:t>
                      </a:r>
                      <a:r>
                        <a:rPr lang="hu-HU" sz="2400" dirty="0" smtClean="0"/>
                        <a:t>jellemzői</a:t>
                      </a:r>
                      <a:endParaRPr lang="hu-HU" sz="24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Titkos Tanítás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Buddhizmus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Keresz-ténység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Egyiptom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Görögök</a:t>
                      </a:r>
                      <a:endParaRPr lang="hu-HU" sz="24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653887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Jellemzők</a:t>
                      </a:r>
                      <a:endParaRPr lang="hu-HU" sz="2000" b="1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látható Úr, az isteni ÉN,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akit az (emberi) Én érzékel.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</a:t>
                      </a:r>
                      <a:r>
                        <a:rPr lang="hu-HU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Átman</a:t>
                      </a: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Egyetemessel egybeolvadt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összetevő, amelyet a </a:t>
                      </a:r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Buddhi</a:t>
                      </a: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6. összetevő, az Isteni Lélek érzékel.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Avalokiteshvara</a:t>
                      </a: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hu-HU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Kwan-Shi-Yin</a:t>
                      </a:r>
                      <a:endParaRPr lang="hu-HU" sz="20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7. egyetemes princípium, a Logosz.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Dhyáni</a:t>
                      </a: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Buddhák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egyesített összessége.</a:t>
                      </a:r>
                      <a:endParaRPr lang="hu-HU" sz="2000" b="1" dirty="0" smtClean="0"/>
                    </a:p>
                    <a:p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Hetedik Egyetemes Princípium formái.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2000" b="1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Dhyán-Chohanok</a:t>
                      </a:r>
                      <a:endParaRPr lang="hu-HU" sz="20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egységbe foglalt összessége,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összes bolygói szellem. </a:t>
                      </a:r>
                    </a:p>
                    <a:p>
                      <a:endParaRPr lang="hu-HU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aszkéták,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tibeti jógik védő istensége.</a:t>
                      </a:r>
                    </a:p>
                    <a:p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szűziesség istene.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Fekete vízimadáron </a:t>
                      </a:r>
                      <a:r>
                        <a:rPr lang="hu-HU" sz="2000" b="1" dirty="0" smtClean="0"/>
                        <a:t>(</a:t>
                      </a:r>
                      <a:r>
                        <a:rPr lang="hu-HU" sz="2000" b="1" dirty="0" err="1" smtClean="0"/>
                        <a:t>Kálahamsa</a:t>
                      </a:r>
                      <a:r>
                        <a:rPr lang="hu-HU" sz="2000" b="1" dirty="0" smtClean="0"/>
                        <a:t>)</a:t>
                      </a:r>
                      <a:r>
                        <a:rPr lang="hu-HU" sz="2000" b="1" i="1" dirty="0" smtClean="0"/>
                        <a:t> </a:t>
                      </a:r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úszik.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 halandók fejére önti </a:t>
                      </a:r>
                    </a:p>
                    <a:p>
                      <a:r>
                        <a:rPr lang="hu-HU" sz="2000" b="1" dirty="0" smtClean="0">
                          <a:solidFill>
                            <a:srgbClr val="C00000"/>
                          </a:solidFill>
                        </a:rPr>
                        <a:t>az élet elixírjét.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err="1" smtClean="0">
                          <a:solidFill>
                            <a:srgbClr val="C00000"/>
                          </a:solidFill>
                        </a:rPr>
                        <a:t>Christos-Sophia</a:t>
                      </a:r>
                      <a:endParaRPr lang="hu-HU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hu-HU" sz="2000" b="1" dirty="0" smtClean="0"/>
                        <a:t>(A Logosz </a:t>
                      </a:r>
                    </a:p>
                    <a:p>
                      <a:r>
                        <a:rPr lang="hu-HU" sz="2000" b="1" dirty="0" smtClean="0"/>
                        <a:t>misztikusoknál, a </a:t>
                      </a:r>
                      <a:r>
                        <a:rPr lang="hu-HU" sz="2000" b="1" dirty="0" err="1" smtClean="0"/>
                        <a:t>gnosztiku-soknál</a:t>
                      </a:r>
                      <a:r>
                        <a:rPr lang="hu-HU" sz="2000" b="1" dirty="0" smtClean="0"/>
                        <a:t>.)</a:t>
                      </a:r>
                      <a:endParaRPr lang="hu-HU" sz="20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96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3081" y="491319"/>
            <a:ext cx="112321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2800" b="1" dirty="0" smtClean="0">
                <a:solidFill>
                  <a:srgbClr val="0070C0"/>
                </a:solidFill>
              </a:rPr>
              <a:t>III. Szertartások</a:t>
            </a:r>
          </a:p>
          <a:p>
            <a:pPr>
              <a:defRPr/>
            </a:pPr>
            <a:endParaRPr lang="hu-HU" sz="1200" b="1" dirty="0"/>
          </a:p>
          <a:p>
            <a:pPr>
              <a:defRPr/>
            </a:pPr>
            <a:r>
              <a:rPr lang="hu-HU" sz="2000" b="1" dirty="0" smtClean="0"/>
              <a:t>A Hold nőnemű </a:t>
            </a:r>
            <a:r>
              <a:rPr lang="hu-HU" sz="2000" b="1" dirty="0"/>
              <a:t>istennőként </a:t>
            </a:r>
            <a:r>
              <a:rPr lang="hu-HU" sz="2000" b="1" dirty="0" err="1"/>
              <a:t>exoterikus</a:t>
            </a:r>
            <a:r>
              <a:rPr lang="hu-HU" sz="2000" b="1" dirty="0"/>
              <a:t> </a:t>
            </a:r>
            <a:r>
              <a:rPr lang="hu-HU" sz="2000" b="1" dirty="0" smtClean="0"/>
              <a:t>célokat szolgált.</a:t>
            </a:r>
            <a:endParaRPr lang="hu-HU" sz="2000" b="1" dirty="0"/>
          </a:p>
          <a:p>
            <a:pPr>
              <a:defRPr/>
            </a:pPr>
            <a:r>
              <a:rPr lang="hu-HU" sz="2000" b="1" dirty="0"/>
              <a:t>Férfi isten alakjában allegorikus és szimbolikus </a:t>
            </a:r>
            <a:r>
              <a:rPr lang="hu-HU" sz="2000" b="1" dirty="0" smtClean="0"/>
              <a:t>tényezőként fogták fel szerepüket.</a:t>
            </a:r>
          </a:p>
          <a:p>
            <a:pPr>
              <a:defRPr/>
            </a:pPr>
            <a:r>
              <a:rPr lang="hu-HU" sz="2000" b="1" dirty="0" smtClean="0"/>
              <a:t>Az </a:t>
            </a:r>
            <a:r>
              <a:rPr lang="hu-HU" sz="2000" b="1" dirty="0"/>
              <a:t>okkult filozófiában nem nélküli, félni való </a:t>
            </a:r>
            <a:r>
              <a:rPr lang="hu-HU" sz="2000" b="1" dirty="0" smtClean="0"/>
              <a:t>hatalomnak gondolták őket.</a:t>
            </a:r>
          </a:p>
          <a:p>
            <a:pPr>
              <a:defRPr/>
            </a:pPr>
            <a:endParaRPr lang="hu-HU" sz="2000" b="1" dirty="0"/>
          </a:p>
          <a:p>
            <a:r>
              <a:rPr lang="hu-HU" sz="2800" b="1" dirty="0" smtClean="0">
                <a:solidFill>
                  <a:srgbClr val="0070C0"/>
                </a:solidFill>
              </a:rPr>
              <a:t>IV. A Hold </a:t>
            </a:r>
            <a:r>
              <a:rPr lang="hu-HU" sz="2800" b="1" dirty="0">
                <a:solidFill>
                  <a:srgbClr val="0070C0"/>
                </a:solidFill>
              </a:rPr>
              <a:t>fázisai</a:t>
            </a:r>
          </a:p>
          <a:p>
            <a:endParaRPr lang="hu-HU" sz="1200" b="1" dirty="0" smtClean="0"/>
          </a:p>
          <a:p>
            <a:r>
              <a:rPr lang="hu-HU" sz="2000" b="1" dirty="0" smtClean="0"/>
              <a:t>Három csillagászati fázis</a:t>
            </a:r>
            <a:endParaRPr lang="hu-HU" sz="2000" b="1" dirty="0"/>
          </a:p>
          <a:p>
            <a:r>
              <a:rPr lang="hu-HU" sz="2000" b="1" dirty="0"/>
              <a:t>Négy </a:t>
            </a:r>
            <a:r>
              <a:rPr lang="hu-HU" sz="2000" b="1" dirty="0" smtClean="0"/>
              <a:t>pszichológiai fázis</a:t>
            </a:r>
          </a:p>
          <a:p>
            <a:endParaRPr lang="hu-HU" sz="2000" b="1" dirty="0"/>
          </a:p>
          <a:p>
            <a:pPr>
              <a:defRPr/>
            </a:pP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4667"/>
          <a:stretch/>
        </p:blipFill>
        <p:spPr>
          <a:xfrm>
            <a:off x="6928884" y="2301284"/>
            <a:ext cx="5263116" cy="45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3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1484" y="324464"/>
            <a:ext cx="110612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</a:rPr>
              <a:t>A Holdistennők szerepe a különböző kultúrákban</a:t>
            </a:r>
          </a:p>
          <a:p>
            <a:endParaRPr lang="hu-HU" sz="2000" dirty="0"/>
          </a:p>
          <a:p>
            <a:pPr>
              <a:defRPr/>
            </a:pPr>
            <a:r>
              <a:rPr lang="hu-HU" sz="2000" b="1" dirty="0"/>
              <a:t>A Hold a legősibb jelképek egyike. Bolygónk életadója.</a:t>
            </a:r>
          </a:p>
          <a:p>
            <a:pPr>
              <a:defRPr/>
            </a:pPr>
            <a:r>
              <a:rPr lang="hu-HU" sz="2000" b="1" dirty="0"/>
              <a:t>Hármasság (</a:t>
            </a:r>
            <a:r>
              <a:rPr lang="pt-BR" sz="2000" b="1" dirty="0"/>
              <a:t>Diana – Hecate – Luna</a:t>
            </a:r>
            <a:r>
              <a:rPr lang="hu-HU" sz="2000" b="1" dirty="0" smtClean="0"/>
              <a:t>)</a:t>
            </a:r>
          </a:p>
          <a:p>
            <a:pPr>
              <a:defRPr/>
            </a:pPr>
            <a:endParaRPr lang="hu-HU" sz="2000" b="1" dirty="0"/>
          </a:p>
          <a:p>
            <a:pPr algn="ctr" fontAlgn="t"/>
            <a:r>
              <a:rPr lang="hu-HU" sz="2800" b="1" dirty="0">
                <a:solidFill>
                  <a:srgbClr val="0070C0"/>
                </a:solidFill>
              </a:rPr>
              <a:t>Egyiptom</a:t>
            </a:r>
            <a:endParaRPr lang="hu-HU" sz="2800" dirty="0">
              <a:solidFill>
                <a:srgbClr val="0070C0"/>
              </a:solidFill>
            </a:endParaRPr>
          </a:p>
          <a:p>
            <a:endParaRPr lang="hu-HU" sz="2000" b="1" u="sng" dirty="0" smtClean="0"/>
          </a:p>
          <a:p>
            <a:r>
              <a:rPr lang="hu-HU" sz="2000" b="1" u="sng" dirty="0" err="1" smtClean="0"/>
              <a:t>Hekat</a:t>
            </a:r>
            <a:endParaRPr lang="hu-HU" sz="2000" dirty="0"/>
          </a:p>
          <a:p>
            <a:r>
              <a:rPr lang="hu-HU" sz="2000" b="1" dirty="0"/>
              <a:t>A pokolban, a halál istennője, aki a mágián és a varázsláson uralkodott. </a:t>
            </a:r>
            <a:endParaRPr lang="hu-HU" sz="2000" dirty="0"/>
          </a:p>
          <a:p>
            <a:endParaRPr lang="hu-HU" sz="2000" b="1" u="sng" dirty="0" smtClean="0"/>
          </a:p>
          <a:p>
            <a:r>
              <a:rPr lang="hu-HU" sz="2000" b="1" u="sng" dirty="0" smtClean="0"/>
              <a:t>Isis</a:t>
            </a:r>
            <a:endParaRPr lang="hu-HU" sz="2000" u="sng" dirty="0"/>
          </a:p>
          <a:p>
            <a:r>
              <a:rPr lang="hu-HU" sz="2000" b="1" dirty="0"/>
              <a:t>A Holdat személyesítette meg</a:t>
            </a:r>
            <a:r>
              <a:rPr lang="hu-HU" sz="2000" b="1" dirty="0" smtClean="0"/>
              <a:t>.</a:t>
            </a:r>
          </a:p>
          <a:p>
            <a:endParaRPr lang="hu-HU" sz="2000" b="1" dirty="0"/>
          </a:p>
          <a:p>
            <a:r>
              <a:rPr lang="hu-HU" sz="2000" b="1" dirty="0" smtClean="0"/>
              <a:t>A Hold Hórusz Szeme, </a:t>
            </a:r>
            <a:r>
              <a:rPr lang="hu-HU" sz="2000" b="1" dirty="0"/>
              <a:t>a Nap </a:t>
            </a:r>
            <a:r>
              <a:rPr lang="hu-HU" sz="2000" b="1" dirty="0" smtClean="0"/>
              <a:t>Osiris Szeme volt. </a:t>
            </a:r>
          </a:p>
          <a:p>
            <a:endParaRPr lang="hu-HU" sz="2000" b="1" dirty="0"/>
          </a:p>
          <a:p>
            <a:pPr algn="ctr" fontAlgn="t"/>
            <a:endParaRPr lang="hu-HU" sz="2000" b="1" dirty="0" smtClean="0"/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1" t="31208" r="601"/>
          <a:stretch/>
        </p:blipFill>
        <p:spPr>
          <a:xfrm>
            <a:off x="8178051" y="3008143"/>
            <a:ext cx="4013949" cy="384985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921911" y="4748405"/>
            <a:ext cx="87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Ízisz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61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09600" y="187286"/>
            <a:ext cx="1093735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hu-HU" sz="2800" b="1" dirty="0" smtClean="0">
                <a:solidFill>
                  <a:srgbClr val="0070C0"/>
                </a:solidFill>
              </a:rPr>
              <a:t>Görögország</a:t>
            </a:r>
            <a:endParaRPr lang="hu-HU" sz="2800" dirty="0" smtClean="0">
              <a:solidFill>
                <a:srgbClr val="0070C0"/>
              </a:solidFill>
            </a:endParaRPr>
          </a:p>
          <a:p>
            <a:endParaRPr lang="hu-HU" b="1" dirty="0" smtClean="0"/>
          </a:p>
          <a:p>
            <a:r>
              <a:rPr lang="hu-HU" sz="2000" b="1" dirty="0" err="1" smtClean="0"/>
              <a:t>Luna</a:t>
            </a:r>
            <a:r>
              <a:rPr lang="hu-HU" sz="2000" b="1" dirty="0" smtClean="0"/>
              <a:t> az égen Artemiszként, a Földön Diánaként jelent meg.</a:t>
            </a:r>
          </a:p>
          <a:p>
            <a:r>
              <a:rPr lang="hu-HU" sz="2000" b="1" dirty="0" smtClean="0"/>
              <a:t>(Őrködött a gyermekszületés és az élet felett).</a:t>
            </a:r>
          </a:p>
          <a:p>
            <a:r>
              <a:rPr lang="hu-HU" b="1" dirty="0" smtClean="0"/>
              <a:t> 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4" y="1688582"/>
            <a:ext cx="4381649" cy="306416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48" y="1688582"/>
            <a:ext cx="6341152" cy="516941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284318" y="5730827"/>
            <a:ext cx="153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Artemisz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61425" y="4857064"/>
            <a:ext cx="105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Diána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3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5655</Words>
  <Application>Microsoft Office PowerPoint</Application>
  <PresentationFormat>Szélesvásznú</PresentationFormat>
  <Paragraphs>827</Paragraphs>
  <Slides>64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Office-téma</vt:lpstr>
      <vt:lpstr>A jelképrendszer fejlődése 2.</vt:lpstr>
      <vt:lpstr>PowerPoint bemutató</vt:lpstr>
      <vt:lpstr>PowerPoint bemutató</vt:lpstr>
      <vt:lpstr>IX. A Hold, Deus Lunus, Phoebe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X. Fa, Kígyó, Krokodil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XI. Demon est deus inversus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XII. A Teremtő Istenek származástana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XIII. A hét teremtés </vt:lpstr>
      <vt:lpstr>A Teremtés szintjeinek indiai leírása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XIV. A négy elem </vt:lpstr>
      <vt:lpstr>PowerPoint bemutató</vt:lpstr>
      <vt:lpstr>PowerPoint bemutató</vt:lpstr>
      <vt:lpstr>PowerPoint bemutató</vt:lpstr>
      <vt:lpstr>XV. Kwan-Shi-Yin és Kwan-Yin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jelképrendszer fejlődése 2.</dc:title>
  <dc:creator>FJ</dc:creator>
  <cp:lastModifiedBy>FJ</cp:lastModifiedBy>
  <cp:revision>185</cp:revision>
  <dcterms:created xsi:type="dcterms:W3CDTF">2016-04-14T19:32:40Z</dcterms:created>
  <dcterms:modified xsi:type="dcterms:W3CDTF">2016-04-20T22:00:55Z</dcterms:modified>
</cp:coreProperties>
</file>