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6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7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8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9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0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1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4" r:id="rId1"/>
    <p:sldMasterId id="2147483867" r:id="rId2"/>
    <p:sldMasterId id="2147483885" r:id="rId3"/>
    <p:sldMasterId id="2147483915" r:id="rId4"/>
    <p:sldMasterId id="2147483933" r:id="rId5"/>
    <p:sldMasterId id="2147483951" r:id="rId6"/>
    <p:sldMasterId id="2147484095" r:id="rId7"/>
    <p:sldMasterId id="2147484113" r:id="rId8"/>
    <p:sldMasterId id="2147484149" r:id="rId9"/>
    <p:sldMasterId id="2147484167" r:id="rId10"/>
    <p:sldMasterId id="2147484203" r:id="rId11"/>
    <p:sldMasterId id="2147484221" r:id="rId12"/>
  </p:sldMasterIdLst>
  <p:notesMasterIdLst>
    <p:notesMasterId r:id="rId53"/>
  </p:notesMasterIdLst>
  <p:handoutMasterIdLst>
    <p:handoutMasterId r:id="rId54"/>
  </p:handoutMasterIdLst>
  <p:sldIdLst>
    <p:sldId id="645" r:id="rId13"/>
    <p:sldId id="262" r:id="rId14"/>
    <p:sldId id="328" r:id="rId15"/>
    <p:sldId id="655" r:id="rId16"/>
    <p:sldId id="656" r:id="rId17"/>
    <p:sldId id="657" r:id="rId18"/>
    <p:sldId id="658" r:id="rId19"/>
    <p:sldId id="659" r:id="rId20"/>
    <p:sldId id="660" r:id="rId21"/>
    <p:sldId id="661" r:id="rId22"/>
    <p:sldId id="662" r:id="rId23"/>
    <p:sldId id="663" r:id="rId24"/>
    <p:sldId id="664" r:id="rId25"/>
    <p:sldId id="665" r:id="rId26"/>
    <p:sldId id="666" r:id="rId27"/>
    <p:sldId id="667" r:id="rId28"/>
    <p:sldId id="668" r:id="rId29"/>
    <p:sldId id="670" r:id="rId30"/>
    <p:sldId id="669" r:id="rId31"/>
    <p:sldId id="671" r:id="rId32"/>
    <p:sldId id="672" r:id="rId33"/>
    <p:sldId id="673" r:id="rId34"/>
    <p:sldId id="674" r:id="rId35"/>
    <p:sldId id="675" r:id="rId36"/>
    <p:sldId id="676" r:id="rId37"/>
    <p:sldId id="677" r:id="rId38"/>
    <p:sldId id="678" r:id="rId39"/>
    <p:sldId id="681" r:id="rId40"/>
    <p:sldId id="682" r:id="rId41"/>
    <p:sldId id="683" r:id="rId42"/>
    <p:sldId id="684" r:id="rId43"/>
    <p:sldId id="679" r:id="rId44"/>
    <p:sldId id="686" r:id="rId45"/>
    <p:sldId id="687" r:id="rId46"/>
    <p:sldId id="688" r:id="rId47"/>
    <p:sldId id="685" r:id="rId48"/>
    <p:sldId id="690" r:id="rId49"/>
    <p:sldId id="689" r:id="rId50"/>
    <p:sldId id="680" r:id="rId51"/>
    <p:sldId id="289" r:id="rId52"/>
  </p:sldIdLst>
  <p:sldSz cx="9144000" cy="6858000" type="screen4x3"/>
  <p:notesSz cx="6797675" cy="9926638"/>
  <p:defaultTextStyle>
    <a:defPPr>
      <a:defRPr lang="hu-HU"/>
    </a:defPPr>
    <a:lvl1pPr algn="l" rtl="0" fontAlgn="base">
      <a:lnSpc>
        <a:spcPct val="90000"/>
      </a:lnSpc>
      <a:spcBef>
        <a:spcPct val="20000"/>
      </a:spcBef>
      <a:spcAft>
        <a:spcPct val="0"/>
      </a:spcAft>
      <a:buClr>
        <a:schemeClr val="tx2"/>
      </a:buClr>
      <a:buSzPct val="75000"/>
      <a:buFont typeface="Wingdings" panose="05000000000000000000" pitchFamily="2" charset="2"/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lnSpc>
        <a:spcPct val="90000"/>
      </a:lnSpc>
      <a:spcBef>
        <a:spcPct val="20000"/>
      </a:spcBef>
      <a:spcAft>
        <a:spcPct val="0"/>
      </a:spcAft>
      <a:buClr>
        <a:schemeClr val="tx2"/>
      </a:buClr>
      <a:buSzPct val="75000"/>
      <a:buFont typeface="Wingdings" panose="05000000000000000000" pitchFamily="2" charset="2"/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lnSpc>
        <a:spcPct val="90000"/>
      </a:lnSpc>
      <a:spcBef>
        <a:spcPct val="20000"/>
      </a:spcBef>
      <a:spcAft>
        <a:spcPct val="0"/>
      </a:spcAft>
      <a:buClr>
        <a:schemeClr val="tx2"/>
      </a:buClr>
      <a:buSzPct val="75000"/>
      <a:buFont typeface="Wingdings" panose="05000000000000000000" pitchFamily="2" charset="2"/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lnSpc>
        <a:spcPct val="90000"/>
      </a:lnSpc>
      <a:spcBef>
        <a:spcPct val="20000"/>
      </a:spcBef>
      <a:spcAft>
        <a:spcPct val="0"/>
      </a:spcAft>
      <a:buClr>
        <a:schemeClr val="tx2"/>
      </a:buClr>
      <a:buSzPct val="75000"/>
      <a:buFont typeface="Wingdings" panose="05000000000000000000" pitchFamily="2" charset="2"/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lnSpc>
        <a:spcPct val="90000"/>
      </a:lnSpc>
      <a:spcBef>
        <a:spcPct val="20000"/>
      </a:spcBef>
      <a:spcAft>
        <a:spcPct val="0"/>
      </a:spcAft>
      <a:buClr>
        <a:schemeClr val="tx2"/>
      </a:buClr>
      <a:buSzPct val="75000"/>
      <a:buFont typeface="Wingdings" panose="05000000000000000000" pitchFamily="2" charset="2"/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CC"/>
    <a:srgbClr val="FFFFCC"/>
    <a:srgbClr val="546D7E"/>
    <a:srgbClr val="588A5A"/>
    <a:srgbClr val="FFFF99"/>
    <a:srgbClr val="FFCCFF"/>
    <a:srgbClr val="6699FF"/>
    <a:srgbClr val="99FF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6398" autoAdjust="0"/>
  </p:normalViewPr>
  <p:slideViewPr>
    <p:cSldViewPr>
      <p:cViewPr varScale="1">
        <p:scale>
          <a:sx n="68" d="100"/>
          <a:sy n="68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ADCF91FA-8434-40F3-9BB5-60888A326B1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endParaRPr lang="hu-HU" altLang="hu-HU"/>
          </a:p>
        </p:txBody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B872FF4E-4E83-4A8C-9A78-A7F528B19B2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endParaRPr lang="hu-HU" altLang="hu-HU"/>
          </a:p>
        </p:txBody>
      </p:sp>
      <p:sp>
        <p:nvSpPr>
          <p:cNvPr id="173060" name="Rectangle 4">
            <a:extLst>
              <a:ext uri="{FF2B5EF4-FFF2-40B4-BE49-F238E27FC236}">
                <a16:creationId xmlns:a16="http://schemas.microsoft.com/office/drawing/2014/main" id="{CE3921DA-A0DB-47C3-8893-99A341B76AA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endParaRPr lang="hu-HU" altLang="hu-HU"/>
          </a:p>
        </p:txBody>
      </p:sp>
      <p:sp>
        <p:nvSpPr>
          <p:cNvPr id="173061" name="Rectangle 5">
            <a:extLst>
              <a:ext uri="{FF2B5EF4-FFF2-40B4-BE49-F238E27FC236}">
                <a16:creationId xmlns:a16="http://schemas.microsoft.com/office/drawing/2014/main" id="{CBE83F6A-4DBB-4F55-8E99-0A6C485073A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fld id="{62EF6F0E-2CF4-46F9-9FA2-12C0A0B43617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0FFD51CE-9940-475A-88C7-C32B753DCA4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endParaRPr lang="hu-HU" altLang="hu-HU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DA738D9-2B5C-48A4-87C9-FB657BBBB604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4813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endParaRPr lang="hu-HU" altLang="hu-HU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83E2B27B-F333-4F87-8B5F-33BF30C2C73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4113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12332E20-5A07-498C-8269-C81C79099E3F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59D474FE-C9D2-4433-A510-1B1B9F779778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endParaRPr lang="hu-HU" altLang="hu-HU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F050680B-3E60-42EE-B71D-F6ADAA1EE98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8163"/>
            <a:ext cx="294481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200">
                <a:latin typeface="Arial" panose="020B0604020202020204" pitchFamily="34" charset="0"/>
              </a:defRPr>
            </a:lvl1pPr>
          </a:lstStyle>
          <a:p>
            <a:fld id="{F6632DE4-22CE-461C-B2C0-9122D1FF7AAF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4066" name="Group 2">
            <a:extLst>
              <a:ext uri="{FF2B5EF4-FFF2-40B4-BE49-F238E27FC236}">
                <a16:creationId xmlns:a16="http://schemas.microsoft.com/office/drawing/2014/main" id="{673C97A8-3F9F-40C0-B5EC-28C031FC4F0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344067" name="Rectangle 3">
              <a:extLst>
                <a:ext uri="{FF2B5EF4-FFF2-40B4-BE49-F238E27FC236}">
                  <a16:creationId xmlns:a16="http://schemas.microsoft.com/office/drawing/2014/main" id="{DF109AE4-52EF-4F93-BAA9-E75CC25F4CC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4068" name="Rectangle 4">
              <a:extLst>
                <a:ext uri="{FF2B5EF4-FFF2-40B4-BE49-F238E27FC236}">
                  <a16:creationId xmlns:a16="http://schemas.microsoft.com/office/drawing/2014/main" id="{DB2393BD-6E39-419C-BD0D-957CB21185F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4069" name="Rectangle 5">
              <a:extLst>
                <a:ext uri="{FF2B5EF4-FFF2-40B4-BE49-F238E27FC236}">
                  <a16:creationId xmlns:a16="http://schemas.microsoft.com/office/drawing/2014/main" id="{C7E0EDFC-FDF4-44E5-B2A2-5D2826CDB96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4070" name="Rectangle 6">
              <a:extLst>
                <a:ext uri="{FF2B5EF4-FFF2-40B4-BE49-F238E27FC236}">
                  <a16:creationId xmlns:a16="http://schemas.microsoft.com/office/drawing/2014/main" id="{5140DA21-1EFE-4F80-A106-D5474521830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4071" name="Rectangle 7">
              <a:extLst>
                <a:ext uri="{FF2B5EF4-FFF2-40B4-BE49-F238E27FC236}">
                  <a16:creationId xmlns:a16="http://schemas.microsoft.com/office/drawing/2014/main" id="{371815F1-8EE2-4461-B8A9-8D9A507547D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4072" name="Rectangle 8">
              <a:extLst>
                <a:ext uri="{FF2B5EF4-FFF2-40B4-BE49-F238E27FC236}">
                  <a16:creationId xmlns:a16="http://schemas.microsoft.com/office/drawing/2014/main" id="{0D9C7159-FBAF-4B49-875A-839579A45C1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4073" name="Rectangle 9">
              <a:extLst>
                <a:ext uri="{FF2B5EF4-FFF2-40B4-BE49-F238E27FC236}">
                  <a16:creationId xmlns:a16="http://schemas.microsoft.com/office/drawing/2014/main" id="{A92EF910-5C8C-4375-B98E-CBD4C35FCF6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4074" name="Rectangle 10">
              <a:extLst>
                <a:ext uri="{FF2B5EF4-FFF2-40B4-BE49-F238E27FC236}">
                  <a16:creationId xmlns:a16="http://schemas.microsoft.com/office/drawing/2014/main" id="{C1E8CBF9-2D31-457B-BF74-1B73A6C3639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4075" name="Rectangle 11">
              <a:extLst>
                <a:ext uri="{FF2B5EF4-FFF2-40B4-BE49-F238E27FC236}">
                  <a16:creationId xmlns:a16="http://schemas.microsoft.com/office/drawing/2014/main" id="{585788AB-BD21-4FB6-8922-DB5B54069D2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4076" name="Rectangle 12">
              <a:extLst>
                <a:ext uri="{FF2B5EF4-FFF2-40B4-BE49-F238E27FC236}">
                  <a16:creationId xmlns:a16="http://schemas.microsoft.com/office/drawing/2014/main" id="{BB9573A8-A59F-4F08-9F85-263E2313632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4077" name="Rectangle 13">
              <a:extLst>
                <a:ext uri="{FF2B5EF4-FFF2-40B4-BE49-F238E27FC236}">
                  <a16:creationId xmlns:a16="http://schemas.microsoft.com/office/drawing/2014/main" id="{1C348A4A-6101-48BD-B547-DEE0729A4E0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4078" name="Rectangle 14">
              <a:extLst>
                <a:ext uri="{FF2B5EF4-FFF2-40B4-BE49-F238E27FC236}">
                  <a16:creationId xmlns:a16="http://schemas.microsoft.com/office/drawing/2014/main" id="{A93384D8-3976-40FA-8231-FDF6FB24317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4079" name="Rectangle 15">
              <a:extLst>
                <a:ext uri="{FF2B5EF4-FFF2-40B4-BE49-F238E27FC236}">
                  <a16:creationId xmlns:a16="http://schemas.microsoft.com/office/drawing/2014/main" id="{545C3DA6-DFD5-4B18-A165-200EB9172F5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4080" name="Rectangle 16">
              <a:extLst>
                <a:ext uri="{FF2B5EF4-FFF2-40B4-BE49-F238E27FC236}">
                  <a16:creationId xmlns:a16="http://schemas.microsoft.com/office/drawing/2014/main" id="{E95E6153-81FC-4D43-8FD2-FAF9C788F6D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4081" name="Rectangle 17">
              <a:extLst>
                <a:ext uri="{FF2B5EF4-FFF2-40B4-BE49-F238E27FC236}">
                  <a16:creationId xmlns:a16="http://schemas.microsoft.com/office/drawing/2014/main" id="{CFCCAC6B-431A-4D11-96B0-82F90DADAA62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4082" name="Rectangle 18">
              <a:extLst>
                <a:ext uri="{FF2B5EF4-FFF2-40B4-BE49-F238E27FC236}">
                  <a16:creationId xmlns:a16="http://schemas.microsoft.com/office/drawing/2014/main" id="{6B4115E8-55E7-48AF-9C4E-913E4263DCF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4083" name="Rectangle 19">
              <a:extLst>
                <a:ext uri="{FF2B5EF4-FFF2-40B4-BE49-F238E27FC236}">
                  <a16:creationId xmlns:a16="http://schemas.microsoft.com/office/drawing/2014/main" id="{230410A3-DC65-43E2-A6ED-1BD2E0BC10FE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4084" name="Rectangle 20">
              <a:extLst>
                <a:ext uri="{FF2B5EF4-FFF2-40B4-BE49-F238E27FC236}">
                  <a16:creationId xmlns:a16="http://schemas.microsoft.com/office/drawing/2014/main" id="{8DC5B847-C983-46F5-BD6C-CBC03AA10453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4085" name="Rectangle 21">
              <a:extLst>
                <a:ext uri="{FF2B5EF4-FFF2-40B4-BE49-F238E27FC236}">
                  <a16:creationId xmlns:a16="http://schemas.microsoft.com/office/drawing/2014/main" id="{6CBFAA91-0B77-4452-A94E-D8473D6656A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4086" name="Freeform 22">
              <a:extLst>
                <a:ext uri="{FF2B5EF4-FFF2-40B4-BE49-F238E27FC236}">
                  <a16:creationId xmlns:a16="http://schemas.microsoft.com/office/drawing/2014/main" id="{D96AA44B-E9D3-4483-8185-7257863C40DD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11E8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44087" name="Freeform 23">
              <a:extLst>
                <a:ext uri="{FF2B5EF4-FFF2-40B4-BE49-F238E27FC236}">
                  <a16:creationId xmlns:a16="http://schemas.microsoft.com/office/drawing/2014/main" id="{E9A9DD6E-1AF9-4905-A84F-6BE85F4332E7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44088" name="Rectangle 24">
            <a:extLst>
              <a:ext uri="{FF2B5EF4-FFF2-40B4-BE49-F238E27FC236}">
                <a16:creationId xmlns:a16="http://schemas.microsoft.com/office/drawing/2014/main" id="{C3428F76-F547-46A6-8DE4-D9816F8420B3}"/>
              </a:ext>
            </a:extLst>
          </p:cNvPr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u-HU" altLang="hu-HU" noProof="0"/>
              <a:t>Mintacím szerkesztése</a:t>
            </a:r>
          </a:p>
        </p:txBody>
      </p:sp>
      <p:sp>
        <p:nvSpPr>
          <p:cNvPr id="344089" name="Rectangle 25">
            <a:extLst>
              <a:ext uri="{FF2B5EF4-FFF2-40B4-BE49-F238E27FC236}">
                <a16:creationId xmlns:a16="http://schemas.microsoft.com/office/drawing/2014/main" id="{3CDF07D0-92B8-4A38-8A0A-E737F1965F27}"/>
              </a:ext>
            </a:extLst>
          </p:cNvPr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hu-HU" altLang="hu-HU" noProof="0"/>
              <a:t>Alcím mintájának szerkesztése</a:t>
            </a:r>
          </a:p>
        </p:txBody>
      </p:sp>
      <p:sp>
        <p:nvSpPr>
          <p:cNvPr id="344090" name="Rectangle 26">
            <a:extLst>
              <a:ext uri="{FF2B5EF4-FFF2-40B4-BE49-F238E27FC236}">
                <a16:creationId xmlns:a16="http://schemas.microsoft.com/office/drawing/2014/main" id="{DB21F6F7-164B-4BB6-8927-8F076A659DD1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344091" name="Rectangle 27">
            <a:extLst>
              <a:ext uri="{FF2B5EF4-FFF2-40B4-BE49-F238E27FC236}">
                <a16:creationId xmlns:a16="http://schemas.microsoft.com/office/drawing/2014/main" id="{C75F13DD-C983-4BA7-B37D-20FF049D07E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344092" name="Rectangle 28">
            <a:extLst>
              <a:ext uri="{FF2B5EF4-FFF2-40B4-BE49-F238E27FC236}">
                <a16:creationId xmlns:a16="http://schemas.microsoft.com/office/drawing/2014/main" id="{91E60770-10D4-440B-9193-5C0AA9AFC50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5A91F7A5-FBEF-44A9-8DD1-0F51573A235D}" type="slidenum">
              <a:rPr lang="hu-HU" altLang="hu-HU"/>
              <a:pPr/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B3B8C02-3495-4B32-8229-B06086C6C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F3324B1F-4DEB-42A9-B6C3-A558B65434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7636D28-E653-426D-8EF9-8464A9E3406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EB046CAF-48A8-4242-A39D-BC823B934B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19D4A5-9833-4825-A14A-6C9A6C767052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6B1D66D2-1887-491C-82A6-095713E6661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57332159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34232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3760092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302969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70868989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588921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849320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4149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66265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48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183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93DC1243-1D49-45B5-8637-D88493C6AE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9B62454E-C539-49F1-96DF-3EFFCD0EE8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9F868F41-9F93-457C-BCDF-3D15D9D4E6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AC86A735-2458-4C9F-8A1B-0CEE66853D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CAE95B5-7E4B-43F2-890E-ECFC7BAABEFD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907D33E5-FCCD-432F-B9BE-685CD48B624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6413458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38390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5728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790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61587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0405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60173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583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3592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8194210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643467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1803405"/>
            <a:ext cx="7086600" cy="1825096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632201"/>
            <a:ext cx="7086600" cy="685800"/>
          </a:xfrm>
        </p:spPr>
        <p:txBody>
          <a:bodyPr>
            <a:normAutofit/>
          </a:bodyPr>
          <a:lstStyle>
            <a:lvl1pPr marL="0" indent="0" algn="l">
              <a:buNone/>
              <a:defRPr sz="15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1" y="4314328"/>
            <a:ext cx="218313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028700" y="4323846"/>
            <a:ext cx="4800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0574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0992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675025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08624122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2133667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7778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77340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5475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46392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6361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144476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395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82730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45731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56936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6475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0924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22353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8604464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85087629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474819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38556124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268486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753534"/>
            <a:ext cx="8115299" cy="2801935"/>
          </a:xfrm>
        </p:spPr>
        <p:txBody>
          <a:bodyPr anchor="b">
            <a:normAutofit/>
          </a:bodyPr>
          <a:lstStyle>
            <a:lvl1pPr algn="r">
              <a:defRPr sz="3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50" y="3641726"/>
            <a:ext cx="7867650" cy="955675"/>
          </a:xfrm>
        </p:spPr>
        <p:txBody>
          <a:bodyPr>
            <a:normAutofit/>
          </a:bodyPr>
          <a:lstStyle>
            <a:lvl1pPr marL="0" indent="0" algn="r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2"/>
            <a:ext cx="5243619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93565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8731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82660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33451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11372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44020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64198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02439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86061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0716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399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0" y="2194560"/>
            <a:ext cx="4000500" cy="40241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2194560"/>
            <a:ext cx="4000500" cy="40241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04383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38124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4732865"/>
            <a:ext cx="7772400" cy="566738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4401" y="932112"/>
            <a:ext cx="6858000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/>
            </a:lvl1pPr>
          </a:lstStyle>
          <a:p>
            <a:pPr marL="0" lvl="0" indent="0" algn="ctr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5299603"/>
            <a:ext cx="77724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9336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21746619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88671" y="3352800"/>
            <a:ext cx="6876133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2266" y="4343400"/>
            <a:ext cx="77724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63892100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291648"/>
            <a:ext cx="7772401" cy="1468800"/>
          </a:xfrm>
        </p:spPr>
        <p:txBody>
          <a:bodyPr anchor="b">
            <a:normAutofit/>
          </a:bodyPr>
          <a:lstStyle>
            <a:lvl1pPr algn="l">
              <a:defRPr sz="28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60448"/>
            <a:ext cx="7772402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21345835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1796" y="71811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735800" y="275167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9115" y="609602"/>
            <a:ext cx="7091297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57200" y="3886200"/>
            <a:ext cx="7772401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775200"/>
            <a:ext cx="7772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52205425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440" y="609602"/>
            <a:ext cx="7772401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64440" y="3505200"/>
            <a:ext cx="777240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4439" y="4343400"/>
            <a:ext cx="7772401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49393446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83443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2978" y="609600"/>
            <a:ext cx="1676621" cy="5181601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990184" cy="518160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99845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3987975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457950" cy="12954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7" y="2183802"/>
            <a:ext cx="3809993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1" y="3132667"/>
            <a:ext cx="3983831" cy="308601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183802"/>
            <a:ext cx="3829050" cy="823912"/>
          </a:xfrm>
        </p:spPr>
        <p:txBody>
          <a:bodyPr anchor="b">
            <a:norm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3132667"/>
            <a:ext cx="4000500" cy="308601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481350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3128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07850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62500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01377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76994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44045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84006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43683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54680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81928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47673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636747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3422586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83296096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69173512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41399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05970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252390451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81588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44595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118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71631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399168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3605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413839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57070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16498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08199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49728414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54562174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96493536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évkártya idéze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3057534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3086100" cy="160020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686" y="746760"/>
            <a:ext cx="4882964" cy="5471925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3086100" cy="309448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556500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gaz vagy ham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hu-HU"/>
              <a:t>Mintaszöveg szerkesztése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86965301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06228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7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C9CF1CF-7C56-49DC-A72B-4A20F9C05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43FF0DE-0BA6-4479-BD75-256307FD30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42D80AF0-8000-4714-A4AE-5F3232BF2C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E2E6630-C114-4EDB-B11E-649420734A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F5E443E-CCFF-4671-BFB7-B516F94429B4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96D16166-0A5A-49F9-910B-692593DA109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55630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524000"/>
            <a:ext cx="5154930" cy="1600200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895928" y="751242"/>
            <a:ext cx="2733722" cy="5467443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3124200"/>
            <a:ext cx="5154930" cy="309448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5274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33" y="4697361"/>
            <a:ext cx="8116526" cy="819355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1295" y="941440"/>
            <a:ext cx="8116380" cy="347816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5516716"/>
            <a:ext cx="8115300" cy="701969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341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753533"/>
            <a:ext cx="8115300" cy="2802467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9134"/>
            <a:ext cx="7597887" cy="999067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8400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604495"/>
          </a:xfrm>
        </p:spPr>
        <p:txBody>
          <a:bodyPr anchor="ctr"/>
          <a:lstStyle>
            <a:lvl1pPr algn="l"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365557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1" y="3959863"/>
            <a:ext cx="7613650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9942"/>
            <a:ext cx="524361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57188" y="93345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38173" y="270129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1274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71" y="1124702"/>
            <a:ext cx="7609640" cy="2511835"/>
          </a:xfrm>
        </p:spPr>
        <p:txBody>
          <a:bodyPr anchor="b"/>
          <a:lstStyle>
            <a:lvl1pPr algn="l">
              <a:defRPr sz="24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8350" y="3648316"/>
            <a:ext cx="7608491" cy="999885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860839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14350" y="378884"/>
            <a:ext cx="524361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7066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30386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0" y="2202080"/>
            <a:ext cx="2592324" cy="617320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49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76600" y="2201333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275144" y="2904067"/>
            <a:ext cx="2592324" cy="331461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8850" y="2192866"/>
            <a:ext cx="2592324" cy="626534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6038851" y="2904565"/>
            <a:ext cx="2592324" cy="3314132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99058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457949" cy="12954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6463" y="4191001"/>
            <a:ext cx="2588687" cy="68276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6463" y="2362200"/>
            <a:ext cx="2588687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6463" y="4873765"/>
            <a:ext cx="2588687" cy="134492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80698" y="4191001"/>
            <a:ext cx="2586701" cy="68276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80697" y="2362200"/>
            <a:ext cx="258670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80699" y="4873764"/>
            <a:ext cx="2586701" cy="134492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037299" y="4191001"/>
            <a:ext cx="2592352" cy="682765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037391" y="2362200"/>
            <a:ext cx="2585909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6037299" y="4873762"/>
            <a:ext cx="2589334" cy="1344921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83874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2194560"/>
            <a:ext cx="8115300" cy="40241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8304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9144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745067"/>
            <a:ext cx="154305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8350" y="745068"/>
            <a:ext cx="6153151" cy="390313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860839" y="379942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4350" y="381001"/>
            <a:ext cx="524361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146839" y="381001"/>
            <a:ext cx="482811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6292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hu-H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96BADA-9F69-45AA-ABC4-5063EC1790B2}" type="slidenum">
              <a:rPr lang="hu-HU" altLang="hu-HU" smtClean="0"/>
              <a:pPr/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477255407"/>
      </p:ext>
    </p:extLst>
  </p:cSld>
  <p:clrMapOvr>
    <a:masterClrMapping/>
  </p:clrMapOvr>
  <p:transition spd="slow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75C5CA11-CDEC-433E-9174-4A9AE7319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E925533-9DAE-4A1E-8429-407241BFD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7061F85-68A3-4364-A93E-B2CD8DE007F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99DB255B-782D-454C-81CB-BD44A14EE3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B3C1A24-AD3D-4F83-9C3F-7FD2A7910835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6" name="Dátum helye 5">
            <a:extLst>
              <a:ext uri="{FF2B5EF4-FFF2-40B4-BE49-F238E27FC236}">
                <a16:creationId xmlns:a16="http://schemas.microsoft.com/office/drawing/2014/main" id="{E33744AC-6A83-43D1-8535-3D3D3C3BB7A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52345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655643-D020-4861-AA5D-231AC8EB6CB1}" type="slidenum">
              <a:rPr lang="hu-HU" altLang="hu-HU" smtClean="0"/>
              <a:pPr/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932632457"/>
      </p:ext>
    </p:extLst>
  </p:cSld>
  <p:clrMapOvr>
    <a:masterClrMapping/>
  </p:clrMapOvr>
  <p:transition spd="slow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5BCC3C-FA94-4D96-B7DC-D068CE5CE8C9}" type="slidenum">
              <a:rPr lang="hu-HU" altLang="hu-HU" smtClean="0"/>
              <a:pPr/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2142796821"/>
      </p:ext>
    </p:extLst>
  </p:cSld>
  <p:clrMapOvr>
    <a:masterClrMapping/>
  </p:clrMapOvr>
  <p:transition spd="slow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62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362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216D3B-E6AD-48FE-8A4C-82FEE09D8222}" type="slidenum">
              <a:rPr lang="hu-HU" altLang="hu-HU" smtClean="0"/>
              <a:pPr/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2573010880"/>
      </p:ext>
    </p:extLst>
  </p:cSld>
  <p:clrMapOvr>
    <a:masterClrMapping/>
  </p:clrMapOvr>
  <p:transition spd="slow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E6B88-B6C4-49E3-BFEA-5AF460B7E510}" type="slidenum">
              <a:rPr lang="hu-HU" altLang="hu-HU" smtClean="0"/>
              <a:pPr/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713238815"/>
      </p:ext>
    </p:extLst>
  </p:cSld>
  <p:clrMapOvr>
    <a:masterClrMapping/>
  </p:clrMapOvr>
  <p:transition spd="slow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57BC96-8286-4B84-A0DD-0CA823157D5C}" type="slidenum">
              <a:rPr lang="hu-HU" altLang="hu-HU" smtClean="0"/>
              <a:pPr/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2850305700"/>
      </p:ext>
    </p:extLst>
  </p:cSld>
  <p:clrMapOvr>
    <a:masterClrMapping/>
  </p:clrMapOvr>
  <p:transition spd="slow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90F790-E088-46DE-8E4D-97EF5303291C}" type="slidenum">
              <a:rPr lang="hu-HU" altLang="hu-HU" smtClean="0"/>
              <a:pPr/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134735516"/>
      </p:ext>
    </p:extLst>
  </p:cSld>
  <p:clrMapOvr>
    <a:masterClrMapping/>
  </p:clrMapOvr>
  <p:transition spd="slow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934381-72FF-49F5-979E-1B117CD689D1}" type="slidenum">
              <a:rPr lang="hu-HU" altLang="hu-HU" smtClean="0"/>
              <a:pPr/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619991897"/>
      </p:ext>
    </p:extLst>
  </p:cSld>
  <p:clrMapOvr>
    <a:masterClrMapping/>
  </p:clrMapOvr>
  <p:transition spd="slow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E4EA10-606A-4E4C-B26E-37D8E286F920}" type="slidenum">
              <a:rPr lang="hu-HU" altLang="hu-HU" smtClean="0"/>
              <a:pPr/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285442256"/>
      </p:ext>
    </p:extLst>
  </p:cSld>
  <p:clrMapOvr>
    <a:masterClrMapping/>
  </p:clrMapOvr>
  <p:transition spd="slow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7B3CCF-96DE-4E6D-A5C0-C85812F62C18}" type="slidenum">
              <a:rPr lang="hu-HU" altLang="hu-HU" smtClean="0"/>
              <a:pPr/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933066229"/>
      </p:ext>
    </p:extLst>
  </p:cSld>
  <p:clrMapOvr>
    <a:masterClrMapping/>
  </p:clrMapOvr>
  <p:transition spd="slow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1981200" cy="5867400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endParaRPr lang="hu-H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791200" cy="586740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hu-H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D7640-2795-49AB-A5CD-C34874DC2393}" type="slidenum">
              <a:rPr lang="hu-HU" altLang="hu-HU" smtClean="0"/>
              <a:pPr/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1947619682"/>
      </p:ext>
    </p:extLst>
  </p:cSld>
  <p:clrMapOvr>
    <a:masterClrMapping/>
  </p:clrMapOvr>
  <p:transition spd="slow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95B0E8E-3C04-4E08-8C2F-92DB2CEE9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277773B2-B583-40AC-B556-94FC43CFA1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8C458BD-F8A9-4C64-809F-FF446D0CEE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A466ADE8-A736-4CE1-8D49-A62BE4A05E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31FDFDA-8539-4E9C-967C-3C9DAF2E6D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2E357F-A2C8-484B-82BB-EB86FD32EEA5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A4766C8F-9DE4-44AC-8142-0DA0152D3AB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41678817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5276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3251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2649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9535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2918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716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560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1940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7751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972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51C1B68-B989-4889-9A51-45F297B42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D0AD662-6631-4107-BAFE-48F58A783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49ED33E-1733-4343-9E3D-EAAE860037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DBC386BB-452A-4442-8DEC-E346679F7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FEB83A7C-B4F0-410D-AB4C-4353D0963D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Élőláb helye 6">
            <a:extLst>
              <a:ext uri="{FF2B5EF4-FFF2-40B4-BE49-F238E27FC236}">
                <a16:creationId xmlns:a16="http://schemas.microsoft.com/office/drawing/2014/main" id="{5DA5FAA0-D06C-4408-BBA4-FE421475C4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8" name="Dia számának helye 7">
            <a:extLst>
              <a:ext uri="{FF2B5EF4-FFF2-40B4-BE49-F238E27FC236}">
                <a16:creationId xmlns:a16="http://schemas.microsoft.com/office/drawing/2014/main" id="{358CFF85-1DD1-49A3-8467-9575A86492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30A170-C6B9-4713-A25D-92096C642429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9" name="Dátum helye 8">
            <a:extLst>
              <a:ext uri="{FF2B5EF4-FFF2-40B4-BE49-F238E27FC236}">
                <a16:creationId xmlns:a16="http://schemas.microsoft.com/office/drawing/2014/main" id="{D274525A-2F29-4E02-96FC-F5E0481DE30C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984645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3369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565983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0515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8230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6556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4525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83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8427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3416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66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41B544C-F47F-42C6-89FB-256C12DEF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FEBDEBF7-7B02-46FC-AB14-15A58562A9C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794830F-BC77-4AA8-88C0-7EC0E9DD7E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97235CE-4F4B-480F-9172-F9AFEED9271C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14279C3-A729-452B-A099-C5C2081CB3A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1921647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4246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14628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8817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9454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00841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2547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8731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032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06753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954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láb helye 1">
            <a:extLst>
              <a:ext uri="{FF2B5EF4-FFF2-40B4-BE49-F238E27FC236}">
                <a16:creationId xmlns:a16="http://schemas.microsoft.com/office/drawing/2014/main" id="{84DFC56E-4622-4215-BAF8-55DE253BA6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3" name="Dia számának helye 2">
            <a:extLst>
              <a:ext uri="{FF2B5EF4-FFF2-40B4-BE49-F238E27FC236}">
                <a16:creationId xmlns:a16="http://schemas.microsoft.com/office/drawing/2014/main" id="{9B1DE6E3-1C39-4B6A-A43C-15EBE14127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FCD5520-39E2-4FB4-A471-146E983A8F40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80144AD-DD53-4EFF-9CCE-52BC8A42DE3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77549967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9502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8590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03244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1178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803405"/>
            <a:ext cx="73152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632201"/>
            <a:ext cx="73152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32170" y="4323845"/>
            <a:ext cx="2297429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914400" y="4323846"/>
            <a:ext cx="48806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7900" y="1430867"/>
            <a:ext cx="21717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7161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88702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4"/>
            <a:ext cx="7955280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3641726"/>
            <a:ext cx="7955281" cy="1354134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3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13147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4360" y="2194560"/>
            <a:ext cx="3910579" cy="40690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099" y="2194560"/>
            <a:ext cx="3907540" cy="4069080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1157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1700" y="762000"/>
            <a:ext cx="6377940" cy="12954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279" y="2183802"/>
            <a:ext cx="3683659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359" y="3132667"/>
            <a:ext cx="3910579" cy="31309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69018" y="2183802"/>
            <a:ext cx="368062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2098" y="3132667"/>
            <a:ext cx="3907541" cy="313097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0110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033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29D2B36-D5A8-4886-B3BE-9172FA6FD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791E10DA-5490-4C64-94CA-9E4DA7576C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A3A9C72-3E16-405D-9983-28B6B282D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97036B6-DCC6-43AF-8421-08C9C22D26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DC74431-92AC-42E4-BB90-9348B336A3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539BD46-0C6F-4873-BD2A-50003D621602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80415F8F-4783-4AE1-8517-F110B528AEE2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74061916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67312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30861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746760"/>
            <a:ext cx="4663440" cy="5516880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308610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5299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1524000"/>
            <a:ext cx="407573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77524" y="751242"/>
            <a:ext cx="3674234" cy="5512398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3124200"/>
            <a:ext cx="4075730" cy="313944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6934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55" y="4697361"/>
            <a:ext cx="7956482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94355" y="977035"/>
            <a:ext cx="7950260" cy="340697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5516716"/>
            <a:ext cx="7955280" cy="746924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97884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753533"/>
            <a:ext cx="795528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649134"/>
            <a:ext cx="7772400" cy="1330852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915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51" y="753534"/>
            <a:ext cx="7613650" cy="2756234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977899" y="3509768"/>
            <a:ext cx="7194552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74597"/>
            <a:ext cx="7778752" cy="821265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9438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31458" y="80772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46733" y="302133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38430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24702"/>
            <a:ext cx="7774782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92" y="3648316"/>
            <a:ext cx="7773608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562176" y="378884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4360" y="378884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6108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171701" y="762000"/>
            <a:ext cx="6377939" cy="130386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94361" y="2202080"/>
            <a:ext cx="2560320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9436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02237" y="2201333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00781" y="2904068"/>
            <a:ext cx="2560320" cy="335957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89319" y="2192866"/>
            <a:ext cx="2560320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89320" y="2904564"/>
            <a:ext cx="2560320" cy="335907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48034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71702" y="762000"/>
            <a:ext cx="6381984" cy="12954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94360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94360" y="2331720"/>
            <a:ext cx="2560320" cy="15073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94360" y="4796103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291873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291872" y="2331720"/>
            <a:ext cx="2560320" cy="1509862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290858" y="4796102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93365" y="4113340"/>
            <a:ext cx="2560320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93364" y="2331721"/>
            <a:ext cx="2560320" cy="1508919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93272" y="4796100"/>
            <a:ext cx="2560320" cy="146753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3240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2194560"/>
            <a:ext cx="7955280" cy="4069080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159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2ABD88-2A1A-43BA-9D57-391937B77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3DEA5CD5-227C-45EF-8A0C-6305767CA1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B57B6F5-10AE-405E-9617-277C6C9EC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2A748269-A17B-4ED9-8D84-FA2D15875B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DC4CAFC-FD3F-4973-ACD8-043BE4D829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53355D1-73B3-4B74-B9BC-140A5DACEAD4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638AD51A-6846-436B-9CCE-5B455BEF8B0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06873104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5862"/>
            <a:ext cx="9144000" cy="186213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06590" y="747183"/>
            <a:ext cx="1543050" cy="424867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4360" y="746126"/>
            <a:ext cx="6278035" cy="4249732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62176" y="381001"/>
            <a:ext cx="218313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94360" y="381001"/>
            <a:ext cx="48306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82466" y="381001"/>
            <a:ext cx="66717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3496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Title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775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973" y="1964267"/>
            <a:ext cx="5714228" cy="2421464"/>
          </a:xfrm>
        </p:spPr>
        <p:txBody>
          <a:bodyPr anchor="b">
            <a:normAutofit/>
          </a:bodyPr>
          <a:lstStyle>
            <a:lvl1pPr algn="r">
              <a:defRPr sz="4400">
                <a:effectLst/>
              </a:defRPr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973" y="4385733"/>
            <a:ext cx="5714228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52311" y="5870576"/>
            <a:ext cx="1212173" cy="3778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973" y="5870576"/>
            <a:ext cx="3932137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40685" y="5870576"/>
            <a:ext cx="417516" cy="3778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16491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8764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3308581"/>
            <a:ext cx="77724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4777381"/>
            <a:ext cx="777240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09664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1" y="2142068"/>
            <a:ext cx="3813048" cy="3649134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6553" y="2142068"/>
            <a:ext cx="3813048" cy="3649133"/>
          </a:xfrm>
        </p:spPr>
        <p:txBody>
          <a:bodyPr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10904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480" y="2218267"/>
            <a:ext cx="354060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1120" y="2218267"/>
            <a:ext cx="351848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6552" y="2870201"/>
            <a:ext cx="3813048" cy="2920998"/>
          </a:xfrm>
        </p:spPr>
        <p:txBody>
          <a:bodyPr anchor="t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4979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609601"/>
            <a:ext cx="7772400" cy="1456267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2486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42047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718" y="1557868"/>
            <a:ext cx="2862910" cy="1439332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6144" y="609601"/>
            <a:ext cx="4627975" cy="5181600"/>
          </a:xfrm>
        </p:spPr>
        <p:txBody>
          <a:bodyPr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1718" y="2997200"/>
            <a:ext cx="2862910" cy="184573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90040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6" y="0"/>
            <a:ext cx="91186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128" y="1735672"/>
            <a:ext cx="4097204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29200" y="914400"/>
            <a:ext cx="3200400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>
              <a:buNone/>
            </a:pPr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2128" y="3107272"/>
            <a:ext cx="4097204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2/19/2020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2936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042" name="Group 2">
            <a:extLst>
              <a:ext uri="{FF2B5EF4-FFF2-40B4-BE49-F238E27FC236}">
                <a16:creationId xmlns:a16="http://schemas.microsoft.com/office/drawing/2014/main" id="{CBDC571E-EFC5-42C1-89F5-4E21364E1B1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59875" cy="6858000"/>
            <a:chOff x="0" y="0"/>
            <a:chExt cx="5770" cy="4320"/>
          </a:xfrm>
        </p:grpSpPr>
        <p:sp>
          <p:nvSpPr>
            <p:cNvPr id="343043" name="Rectangle 3">
              <a:extLst>
                <a:ext uri="{FF2B5EF4-FFF2-40B4-BE49-F238E27FC236}">
                  <a16:creationId xmlns:a16="http://schemas.microsoft.com/office/drawing/2014/main" id="{BAAFBE33-5ADD-4456-9FF7-9A2F92A3A25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5232" y="1"/>
              <a:ext cx="528" cy="431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tint val="94118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3044" name="Rectangle 4">
              <a:extLst>
                <a:ext uri="{FF2B5EF4-FFF2-40B4-BE49-F238E27FC236}">
                  <a16:creationId xmlns:a16="http://schemas.microsoft.com/office/drawing/2014/main" id="{B127CC6D-5887-438C-AA15-F9CA13BBE08B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056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3045" name="Rectangle 5">
              <a:extLst>
                <a:ext uri="{FF2B5EF4-FFF2-40B4-BE49-F238E27FC236}">
                  <a16:creationId xmlns:a16="http://schemas.microsoft.com/office/drawing/2014/main" id="{9E19371B-5523-4544-9DE6-E9F0C9BB0A7F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728" y="0"/>
              <a:ext cx="432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3046" name="Rectangle 6">
              <a:extLst>
                <a:ext uri="{FF2B5EF4-FFF2-40B4-BE49-F238E27FC236}">
                  <a16:creationId xmlns:a16="http://schemas.microsoft.com/office/drawing/2014/main" id="{37D5FBF6-0507-4532-B3C0-800903EF40C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256" y="0"/>
              <a:ext cx="240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3047" name="Rectangle 7">
              <a:extLst>
                <a:ext uri="{FF2B5EF4-FFF2-40B4-BE49-F238E27FC236}">
                  <a16:creationId xmlns:a16="http://schemas.microsoft.com/office/drawing/2014/main" id="{7D4578DE-12AA-4665-9756-0232F74D946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344" y="0"/>
              <a:ext cx="38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3048" name="Rectangle 8">
              <a:extLst>
                <a:ext uri="{FF2B5EF4-FFF2-40B4-BE49-F238E27FC236}">
                  <a16:creationId xmlns:a16="http://schemas.microsoft.com/office/drawing/2014/main" id="{8B9E6C86-89D4-43B8-96F5-53C649434AD0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80" y="0"/>
              <a:ext cx="576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3049" name="Rectangle 9">
              <a:extLst>
                <a:ext uri="{FF2B5EF4-FFF2-40B4-BE49-F238E27FC236}">
                  <a16:creationId xmlns:a16="http://schemas.microsoft.com/office/drawing/2014/main" id="{CF19481D-D89D-4CDF-AE06-87E8167D0FF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88" y="0"/>
              <a:ext cx="19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8470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3050" name="Rectangle 10">
              <a:extLst>
                <a:ext uri="{FF2B5EF4-FFF2-40B4-BE49-F238E27FC236}">
                  <a16:creationId xmlns:a16="http://schemas.microsoft.com/office/drawing/2014/main" id="{17B09702-474B-446C-8BC8-6D27544F7AE5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0" y="0"/>
              <a:ext cx="288" cy="432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3051" name="Rectangle 11">
              <a:extLst>
                <a:ext uri="{FF2B5EF4-FFF2-40B4-BE49-F238E27FC236}">
                  <a16:creationId xmlns:a16="http://schemas.microsoft.com/office/drawing/2014/main" id="{69803526-3A9D-4784-9227-F189739529D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160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3052" name="Rectangle 12">
              <a:extLst>
                <a:ext uri="{FF2B5EF4-FFF2-40B4-BE49-F238E27FC236}">
                  <a16:creationId xmlns:a16="http://schemas.microsoft.com/office/drawing/2014/main" id="{1A31D867-BAC6-4174-8520-51ED86DBF0DA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784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3053" name="Rectangle 13">
              <a:extLst>
                <a:ext uri="{FF2B5EF4-FFF2-40B4-BE49-F238E27FC236}">
                  <a16:creationId xmlns:a16="http://schemas.microsoft.com/office/drawing/2014/main" id="{E4F6CDCB-FB5F-46FB-8799-B18D4C741F04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1248" y="0"/>
              <a:ext cx="144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3054" name="Rectangle 14">
              <a:extLst>
                <a:ext uri="{FF2B5EF4-FFF2-40B4-BE49-F238E27FC236}">
                  <a16:creationId xmlns:a16="http://schemas.microsoft.com/office/drawing/2014/main" id="{07D8D660-9DC7-49FE-BB1A-CB5AE5B9D7A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300" y="0"/>
              <a:ext cx="252" cy="43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3055" name="Rectangle 15">
              <a:extLst>
                <a:ext uri="{FF2B5EF4-FFF2-40B4-BE49-F238E27FC236}">
                  <a16:creationId xmlns:a16="http://schemas.microsoft.com/office/drawing/2014/main" id="{5DC73B56-8112-4FA3-8244-1D892E11CAD8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656" y="0"/>
              <a:ext cx="14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3056" name="Rectangle 16">
              <a:extLst>
                <a:ext uri="{FF2B5EF4-FFF2-40B4-BE49-F238E27FC236}">
                  <a16:creationId xmlns:a16="http://schemas.microsoft.com/office/drawing/2014/main" id="{362F6117-D4B0-4A29-9B86-D0132456D337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608" y="0"/>
              <a:ext cx="67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3057" name="Rectangle 17">
              <a:extLst>
                <a:ext uri="{FF2B5EF4-FFF2-40B4-BE49-F238E27FC236}">
                  <a16:creationId xmlns:a16="http://schemas.microsoft.com/office/drawing/2014/main" id="{613AF339-61AD-43B1-927B-16DE2B7EE911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504" y="0"/>
              <a:ext cx="624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3058" name="Rectangle 18">
              <a:extLst>
                <a:ext uri="{FF2B5EF4-FFF2-40B4-BE49-F238E27FC236}">
                  <a16:creationId xmlns:a16="http://schemas.microsoft.com/office/drawing/2014/main" id="{018E4E15-BCEC-48CD-A8DC-3D88AADA17DD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3840" y="0"/>
              <a:ext cx="528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3059" name="Rectangle 19">
              <a:extLst>
                <a:ext uri="{FF2B5EF4-FFF2-40B4-BE49-F238E27FC236}">
                  <a16:creationId xmlns:a16="http://schemas.microsoft.com/office/drawing/2014/main" id="{2347BC3F-6049-452E-9C91-F7F0F5291D9C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4368" y="0"/>
              <a:ext cx="240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2">
                    <a:gamma/>
                    <a:shade val="96863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3060" name="Rectangle 20">
              <a:extLst>
                <a:ext uri="{FF2B5EF4-FFF2-40B4-BE49-F238E27FC236}">
                  <a16:creationId xmlns:a16="http://schemas.microsoft.com/office/drawing/2014/main" id="{0427901A-131A-4F0D-B2AE-1FBE57BC8A16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680" y="0"/>
              <a:ext cx="152" cy="43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3061" name="Rectangle 21">
              <a:extLst>
                <a:ext uri="{FF2B5EF4-FFF2-40B4-BE49-F238E27FC236}">
                  <a16:creationId xmlns:a16="http://schemas.microsoft.com/office/drawing/2014/main" id="{01A7C470-FFCF-489F-A008-45809B6A3699}"/>
                </a:ext>
              </a:extLst>
            </p:cNvPr>
            <p:cNvSpPr>
              <a:spLocks noChangeArrowheads="1"/>
            </p:cNvSpPr>
            <p:nvPr userDrawn="1"/>
          </p:nvSpPr>
          <p:spPr bwMode="hidden">
            <a:xfrm>
              <a:off x="2366" y="0"/>
              <a:ext cx="336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43062" name="Freeform 22">
              <a:extLst>
                <a:ext uri="{FF2B5EF4-FFF2-40B4-BE49-F238E27FC236}">
                  <a16:creationId xmlns:a16="http://schemas.microsoft.com/office/drawing/2014/main" id="{9B91B7C6-E7D0-4AB1-81A3-B6BF26F96472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1" y="3875"/>
              <a:ext cx="5760" cy="445"/>
            </a:xfrm>
            <a:custGeom>
              <a:avLst/>
              <a:gdLst>
                <a:gd name="T0" fmla="*/ 5700 w 5760"/>
                <a:gd name="T1" fmla="*/ 86 h 445"/>
                <a:gd name="T2" fmla="*/ 5508 w 5760"/>
                <a:gd name="T3" fmla="*/ 86 h 445"/>
                <a:gd name="T4" fmla="*/ 5454 w 5760"/>
                <a:gd name="T5" fmla="*/ 76 h 445"/>
                <a:gd name="T6" fmla="*/ 5448 w 5760"/>
                <a:gd name="T7" fmla="*/ 65 h 445"/>
                <a:gd name="T8" fmla="*/ 5442 w 5760"/>
                <a:gd name="T9" fmla="*/ 44 h 445"/>
                <a:gd name="T10" fmla="*/ 5414 w 5760"/>
                <a:gd name="T11" fmla="*/ 18 h 445"/>
                <a:gd name="T12" fmla="*/ 5332 w 5760"/>
                <a:gd name="T13" fmla="*/ 7 h 445"/>
                <a:gd name="T14" fmla="*/ 5051 w 5760"/>
                <a:gd name="T15" fmla="*/ 22 h 445"/>
                <a:gd name="T16" fmla="*/ 4986 w 5760"/>
                <a:gd name="T17" fmla="*/ 55 h 445"/>
                <a:gd name="T18" fmla="*/ 4854 w 5760"/>
                <a:gd name="T19" fmla="*/ 102 h 445"/>
                <a:gd name="T20" fmla="*/ 4740 w 5760"/>
                <a:gd name="T21" fmla="*/ 112 h 445"/>
                <a:gd name="T22" fmla="*/ 4662 w 5760"/>
                <a:gd name="T23" fmla="*/ 91 h 445"/>
                <a:gd name="T24" fmla="*/ 4598 w 5760"/>
                <a:gd name="T25" fmla="*/ 25 h 445"/>
                <a:gd name="T26" fmla="*/ 4514 w 5760"/>
                <a:gd name="T27" fmla="*/ 9 h 445"/>
                <a:gd name="T28" fmla="*/ 4410 w 5760"/>
                <a:gd name="T29" fmla="*/ 39 h 445"/>
                <a:gd name="T30" fmla="*/ 4236 w 5760"/>
                <a:gd name="T31" fmla="*/ 81 h 445"/>
                <a:gd name="T32" fmla="*/ 4020 w 5760"/>
                <a:gd name="T33" fmla="*/ 102 h 445"/>
                <a:gd name="T34" fmla="*/ 3810 w 5760"/>
                <a:gd name="T35" fmla="*/ 102 h 445"/>
                <a:gd name="T36" fmla="*/ 3654 w 5760"/>
                <a:gd name="T37" fmla="*/ 76 h 445"/>
                <a:gd name="T38" fmla="*/ 3594 w 5760"/>
                <a:gd name="T39" fmla="*/ 50 h 445"/>
                <a:gd name="T40" fmla="*/ 3528 w 5760"/>
                <a:gd name="T41" fmla="*/ 44 h 445"/>
                <a:gd name="T42" fmla="*/ 3480 w 5760"/>
                <a:gd name="T43" fmla="*/ 55 h 445"/>
                <a:gd name="T44" fmla="*/ 3420 w 5760"/>
                <a:gd name="T45" fmla="*/ 76 h 445"/>
                <a:gd name="T46" fmla="*/ 3048 w 5760"/>
                <a:gd name="T47" fmla="*/ 112 h 445"/>
                <a:gd name="T48" fmla="*/ 2844 w 5760"/>
                <a:gd name="T49" fmla="*/ 128 h 445"/>
                <a:gd name="T50" fmla="*/ 2742 w 5760"/>
                <a:gd name="T51" fmla="*/ 117 h 445"/>
                <a:gd name="T52" fmla="*/ 2710 w 5760"/>
                <a:gd name="T53" fmla="*/ 56 h 445"/>
                <a:gd name="T54" fmla="*/ 2658 w 5760"/>
                <a:gd name="T55" fmla="*/ 50 h 445"/>
                <a:gd name="T56" fmla="*/ 2558 w 5760"/>
                <a:gd name="T57" fmla="*/ 95 h 445"/>
                <a:gd name="T58" fmla="*/ 2444 w 5760"/>
                <a:gd name="T59" fmla="*/ 109 h 445"/>
                <a:gd name="T60" fmla="*/ 2322 w 5760"/>
                <a:gd name="T61" fmla="*/ 91 h 445"/>
                <a:gd name="T62" fmla="*/ 2274 w 5760"/>
                <a:gd name="T63" fmla="*/ 70 h 445"/>
                <a:gd name="T64" fmla="*/ 2185 w 5760"/>
                <a:gd name="T65" fmla="*/ 3 h 445"/>
                <a:gd name="T66" fmla="*/ 2048 w 5760"/>
                <a:gd name="T67" fmla="*/ 64 h 445"/>
                <a:gd name="T68" fmla="*/ 1794 w 5760"/>
                <a:gd name="T69" fmla="*/ 102 h 445"/>
                <a:gd name="T70" fmla="*/ 1560 w 5760"/>
                <a:gd name="T71" fmla="*/ 91 h 445"/>
                <a:gd name="T72" fmla="*/ 1482 w 5760"/>
                <a:gd name="T73" fmla="*/ 76 h 445"/>
                <a:gd name="T74" fmla="*/ 1428 w 5760"/>
                <a:gd name="T75" fmla="*/ 50 h 445"/>
                <a:gd name="T76" fmla="*/ 1374 w 5760"/>
                <a:gd name="T77" fmla="*/ 44 h 445"/>
                <a:gd name="T78" fmla="*/ 1308 w 5760"/>
                <a:gd name="T79" fmla="*/ 55 h 445"/>
                <a:gd name="T80" fmla="*/ 1140 w 5760"/>
                <a:gd name="T81" fmla="*/ 107 h 445"/>
                <a:gd name="T82" fmla="*/ 948 w 5760"/>
                <a:gd name="T83" fmla="*/ 143 h 445"/>
                <a:gd name="T84" fmla="*/ 708 w 5760"/>
                <a:gd name="T85" fmla="*/ 138 h 445"/>
                <a:gd name="T86" fmla="*/ 534 w 5760"/>
                <a:gd name="T87" fmla="*/ 96 h 445"/>
                <a:gd name="T88" fmla="*/ 444 w 5760"/>
                <a:gd name="T89" fmla="*/ 55 h 445"/>
                <a:gd name="T90" fmla="*/ 396 w 5760"/>
                <a:gd name="T91" fmla="*/ 34 h 445"/>
                <a:gd name="T92" fmla="*/ 378 w 5760"/>
                <a:gd name="T93" fmla="*/ 39 h 445"/>
                <a:gd name="T94" fmla="*/ 342 w 5760"/>
                <a:gd name="T95" fmla="*/ 70 h 445"/>
                <a:gd name="T96" fmla="*/ 288 w 5760"/>
                <a:gd name="T97" fmla="*/ 96 h 445"/>
                <a:gd name="T98" fmla="*/ 192 w 5760"/>
                <a:gd name="T99" fmla="*/ 112 h 445"/>
                <a:gd name="T100" fmla="*/ 90 w 5760"/>
                <a:gd name="T101" fmla="*/ 112 h 445"/>
                <a:gd name="T102" fmla="*/ 0 w 5760"/>
                <a:gd name="T103" fmla="*/ 96 h 445"/>
                <a:gd name="T104" fmla="*/ 5760 w 5760"/>
                <a:gd name="T105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760" h="445">
                  <a:moveTo>
                    <a:pt x="5760" y="445"/>
                  </a:moveTo>
                  <a:lnTo>
                    <a:pt x="5760" y="76"/>
                  </a:lnTo>
                  <a:lnTo>
                    <a:pt x="5730" y="81"/>
                  </a:lnTo>
                  <a:lnTo>
                    <a:pt x="5700" y="86"/>
                  </a:lnTo>
                  <a:lnTo>
                    <a:pt x="5646" y="91"/>
                  </a:lnTo>
                  <a:lnTo>
                    <a:pt x="5592" y="91"/>
                  </a:lnTo>
                  <a:lnTo>
                    <a:pt x="5544" y="91"/>
                  </a:lnTo>
                  <a:lnTo>
                    <a:pt x="5508" y="86"/>
                  </a:lnTo>
                  <a:lnTo>
                    <a:pt x="5490" y="86"/>
                  </a:lnTo>
                  <a:lnTo>
                    <a:pt x="5478" y="81"/>
                  </a:lnTo>
                  <a:lnTo>
                    <a:pt x="5466" y="76"/>
                  </a:lnTo>
                  <a:lnTo>
                    <a:pt x="5454" y="76"/>
                  </a:lnTo>
                  <a:lnTo>
                    <a:pt x="5454" y="70"/>
                  </a:lnTo>
                  <a:lnTo>
                    <a:pt x="5454" y="70"/>
                  </a:lnTo>
                  <a:lnTo>
                    <a:pt x="5448" y="70"/>
                  </a:lnTo>
                  <a:lnTo>
                    <a:pt x="5448" y="65"/>
                  </a:lnTo>
                  <a:lnTo>
                    <a:pt x="5448" y="60"/>
                  </a:lnTo>
                  <a:lnTo>
                    <a:pt x="5448" y="55"/>
                  </a:lnTo>
                  <a:lnTo>
                    <a:pt x="5442" y="50"/>
                  </a:lnTo>
                  <a:lnTo>
                    <a:pt x="5442" y="44"/>
                  </a:lnTo>
                  <a:lnTo>
                    <a:pt x="5436" y="39"/>
                  </a:lnTo>
                  <a:lnTo>
                    <a:pt x="5424" y="34"/>
                  </a:lnTo>
                  <a:lnTo>
                    <a:pt x="5418" y="29"/>
                  </a:lnTo>
                  <a:lnTo>
                    <a:pt x="5414" y="18"/>
                  </a:lnTo>
                  <a:lnTo>
                    <a:pt x="5401" y="16"/>
                  </a:lnTo>
                  <a:lnTo>
                    <a:pt x="5386" y="10"/>
                  </a:lnTo>
                  <a:lnTo>
                    <a:pt x="5368" y="7"/>
                  </a:lnTo>
                  <a:lnTo>
                    <a:pt x="5332" y="7"/>
                  </a:lnTo>
                  <a:lnTo>
                    <a:pt x="5246" y="10"/>
                  </a:lnTo>
                  <a:lnTo>
                    <a:pt x="5144" y="7"/>
                  </a:lnTo>
                  <a:lnTo>
                    <a:pt x="5090" y="16"/>
                  </a:lnTo>
                  <a:lnTo>
                    <a:pt x="5051" y="22"/>
                  </a:lnTo>
                  <a:lnTo>
                    <a:pt x="5036" y="30"/>
                  </a:lnTo>
                  <a:lnTo>
                    <a:pt x="5022" y="39"/>
                  </a:lnTo>
                  <a:lnTo>
                    <a:pt x="5010" y="44"/>
                  </a:lnTo>
                  <a:lnTo>
                    <a:pt x="4986" y="55"/>
                  </a:lnTo>
                  <a:lnTo>
                    <a:pt x="4950" y="70"/>
                  </a:lnTo>
                  <a:lnTo>
                    <a:pt x="4920" y="86"/>
                  </a:lnTo>
                  <a:lnTo>
                    <a:pt x="4884" y="96"/>
                  </a:lnTo>
                  <a:lnTo>
                    <a:pt x="4854" y="102"/>
                  </a:lnTo>
                  <a:lnTo>
                    <a:pt x="4824" y="107"/>
                  </a:lnTo>
                  <a:lnTo>
                    <a:pt x="4794" y="112"/>
                  </a:lnTo>
                  <a:lnTo>
                    <a:pt x="4764" y="112"/>
                  </a:lnTo>
                  <a:lnTo>
                    <a:pt x="4740" y="112"/>
                  </a:lnTo>
                  <a:lnTo>
                    <a:pt x="4716" y="107"/>
                  </a:lnTo>
                  <a:lnTo>
                    <a:pt x="4698" y="102"/>
                  </a:lnTo>
                  <a:lnTo>
                    <a:pt x="4674" y="96"/>
                  </a:lnTo>
                  <a:lnTo>
                    <a:pt x="4662" y="91"/>
                  </a:lnTo>
                  <a:lnTo>
                    <a:pt x="4644" y="86"/>
                  </a:lnTo>
                  <a:lnTo>
                    <a:pt x="4631" y="66"/>
                  </a:lnTo>
                  <a:lnTo>
                    <a:pt x="4617" y="42"/>
                  </a:lnTo>
                  <a:lnTo>
                    <a:pt x="4598" y="25"/>
                  </a:lnTo>
                  <a:lnTo>
                    <a:pt x="4584" y="13"/>
                  </a:lnTo>
                  <a:lnTo>
                    <a:pt x="4565" y="4"/>
                  </a:lnTo>
                  <a:lnTo>
                    <a:pt x="4535" y="3"/>
                  </a:lnTo>
                  <a:lnTo>
                    <a:pt x="4514" y="9"/>
                  </a:lnTo>
                  <a:lnTo>
                    <a:pt x="4494" y="18"/>
                  </a:lnTo>
                  <a:lnTo>
                    <a:pt x="4471" y="23"/>
                  </a:lnTo>
                  <a:lnTo>
                    <a:pt x="4440" y="29"/>
                  </a:lnTo>
                  <a:lnTo>
                    <a:pt x="4410" y="39"/>
                  </a:lnTo>
                  <a:lnTo>
                    <a:pt x="4374" y="50"/>
                  </a:lnTo>
                  <a:lnTo>
                    <a:pt x="4332" y="60"/>
                  </a:lnTo>
                  <a:lnTo>
                    <a:pt x="4284" y="76"/>
                  </a:lnTo>
                  <a:lnTo>
                    <a:pt x="4236" y="81"/>
                  </a:lnTo>
                  <a:lnTo>
                    <a:pt x="4183" y="91"/>
                  </a:lnTo>
                  <a:lnTo>
                    <a:pt x="4128" y="96"/>
                  </a:lnTo>
                  <a:lnTo>
                    <a:pt x="4074" y="102"/>
                  </a:lnTo>
                  <a:lnTo>
                    <a:pt x="4020" y="102"/>
                  </a:lnTo>
                  <a:lnTo>
                    <a:pt x="3966" y="102"/>
                  </a:lnTo>
                  <a:lnTo>
                    <a:pt x="3912" y="102"/>
                  </a:lnTo>
                  <a:lnTo>
                    <a:pt x="3858" y="102"/>
                  </a:lnTo>
                  <a:lnTo>
                    <a:pt x="3810" y="102"/>
                  </a:lnTo>
                  <a:lnTo>
                    <a:pt x="3762" y="96"/>
                  </a:lnTo>
                  <a:lnTo>
                    <a:pt x="3726" y="91"/>
                  </a:lnTo>
                  <a:lnTo>
                    <a:pt x="3684" y="81"/>
                  </a:lnTo>
                  <a:lnTo>
                    <a:pt x="3654" y="76"/>
                  </a:lnTo>
                  <a:lnTo>
                    <a:pt x="3642" y="70"/>
                  </a:lnTo>
                  <a:lnTo>
                    <a:pt x="3630" y="65"/>
                  </a:lnTo>
                  <a:lnTo>
                    <a:pt x="3612" y="60"/>
                  </a:lnTo>
                  <a:lnTo>
                    <a:pt x="3594" y="50"/>
                  </a:lnTo>
                  <a:lnTo>
                    <a:pt x="3576" y="50"/>
                  </a:lnTo>
                  <a:lnTo>
                    <a:pt x="3558" y="44"/>
                  </a:lnTo>
                  <a:lnTo>
                    <a:pt x="3540" y="44"/>
                  </a:lnTo>
                  <a:lnTo>
                    <a:pt x="3528" y="44"/>
                  </a:lnTo>
                  <a:lnTo>
                    <a:pt x="3516" y="50"/>
                  </a:lnTo>
                  <a:lnTo>
                    <a:pt x="3504" y="50"/>
                  </a:lnTo>
                  <a:lnTo>
                    <a:pt x="3492" y="55"/>
                  </a:lnTo>
                  <a:lnTo>
                    <a:pt x="3480" y="55"/>
                  </a:lnTo>
                  <a:lnTo>
                    <a:pt x="3468" y="65"/>
                  </a:lnTo>
                  <a:lnTo>
                    <a:pt x="3456" y="70"/>
                  </a:lnTo>
                  <a:lnTo>
                    <a:pt x="3450" y="70"/>
                  </a:lnTo>
                  <a:lnTo>
                    <a:pt x="3420" y="76"/>
                  </a:lnTo>
                  <a:lnTo>
                    <a:pt x="3330" y="81"/>
                  </a:lnTo>
                  <a:lnTo>
                    <a:pt x="3204" y="91"/>
                  </a:lnTo>
                  <a:lnTo>
                    <a:pt x="3126" y="102"/>
                  </a:lnTo>
                  <a:lnTo>
                    <a:pt x="3048" y="112"/>
                  </a:lnTo>
                  <a:lnTo>
                    <a:pt x="2970" y="123"/>
                  </a:lnTo>
                  <a:lnTo>
                    <a:pt x="2904" y="128"/>
                  </a:lnTo>
                  <a:lnTo>
                    <a:pt x="2868" y="128"/>
                  </a:lnTo>
                  <a:lnTo>
                    <a:pt x="2844" y="128"/>
                  </a:lnTo>
                  <a:lnTo>
                    <a:pt x="2814" y="128"/>
                  </a:lnTo>
                  <a:lnTo>
                    <a:pt x="2790" y="128"/>
                  </a:lnTo>
                  <a:lnTo>
                    <a:pt x="2766" y="123"/>
                  </a:lnTo>
                  <a:lnTo>
                    <a:pt x="2742" y="117"/>
                  </a:lnTo>
                  <a:lnTo>
                    <a:pt x="2724" y="112"/>
                  </a:lnTo>
                  <a:lnTo>
                    <a:pt x="2706" y="107"/>
                  </a:lnTo>
                  <a:lnTo>
                    <a:pt x="2704" y="83"/>
                  </a:lnTo>
                  <a:lnTo>
                    <a:pt x="2710" y="56"/>
                  </a:lnTo>
                  <a:lnTo>
                    <a:pt x="2710" y="36"/>
                  </a:lnTo>
                  <a:lnTo>
                    <a:pt x="2696" y="25"/>
                  </a:lnTo>
                  <a:lnTo>
                    <a:pt x="2672" y="36"/>
                  </a:lnTo>
                  <a:lnTo>
                    <a:pt x="2658" y="50"/>
                  </a:lnTo>
                  <a:lnTo>
                    <a:pt x="2638" y="60"/>
                  </a:lnTo>
                  <a:lnTo>
                    <a:pt x="2614" y="76"/>
                  </a:lnTo>
                  <a:lnTo>
                    <a:pt x="2590" y="84"/>
                  </a:lnTo>
                  <a:lnTo>
                    <a:pt x="2558" y="95"/>
                  </a:lnTo>
                  <a:lnTo>
                    <a:pt x="2536" y="98"/>
                  </a:lnTo>
                  <a:lnTo>
                    <a:pt x="2508" y="102"/>
                  </a:lnTo>
                  <a:lnTo>
                    <a:pt x="2478" y="105"/>
                  </a:lnTo>
                  <a:lnTo>
                    <a:pt x="2444" y="109"/>
                  </a:lnTo>
                  <a:lnTo>
                    <a:pt x="2410" y="110"/>
                  </a:lnTo>
                  <a:lnTo>
                    <a:pt x="2374" y="107"/>
                  </a:lnTo>
                  <a:lnTo>
                    <a:pt x="2348" y="103"/>
                  </a:lnTo>
                  <a:lnTo>
                    <a:pt x="2322" y="91"/>
                  </a:lnTo>
                  <a:lnTo>
                    <a:pt x="2304" y="86"/>
                  </a:lnTo>
                  <a:lnTo>
                    <a:pt x="2292" y="81"/>
                  </a:lnTo>
                  <a:lnTo>
                    <a:pt x="2286" y="76"/>
                  </a:lnTo>
                  <a:lnTo>
                    <a:pt x="2274" y="70"/>
                  </a:lnTo>
                  <a:lnTo>
                    <a:pt x="2268" y="65"/>
                  </a:lnTo>
                  <a:lnTo>
                    <a:pt x="2246" y="18"/>
                  </a:lnTo>
                  <a:lnTo>
                    <a:pt x="2224" y="0"/>
                  </a:lnTo>
                  <a:lnTo>
                    <a:pt x="2185" y="3"/>
                  </a:lnTo>
                  <a:lnTo>
                    <a:pt x="2156" y="16"/>
                  </a:lnTo>
                  <a:lnTo>
                    <a:pt x="2126" y="22"/>
                  </a:lnTo>
                  <a:lnTo>
                    <a:pt x="2081" y="49"/>
                  </a:lnTo>
                  <a:lnTo>
                    <a:pt x="2048" y="64"/>
                  </a:lnTo>
                  <a:lnTo>
                    <a:pt x="2018" y="76"/>
                  </a:lnTo>
                  <a:lnTo>
                    <a:pt x="1986" y="96"/>
                  </a:lnTo>
                  <a:lnTo>
                    <a:pt x="1896" y="102"/>
                  </a:lnTo>
                  <a:lnTo>
                    <a:pt x="1794" y="102"/>
                  </a:lnTo>
                  <a:lnTo>
                    <a:pt x="1692" y="102"/>
                  </a:lnTo>
                  <a:lnTo>
                    <a:pt x="1644" y="102"/>
                  </a:lnTo>
                  <a:lnTo>
                    <a:pt x="1602" y="96"/>
                  </a:lnTo>
                  <a:lnTo>
                    <a:pt x="1560" y="91"/>
                  </a:lnTo>
                  <a:lnTo>
                    <a:pt x="1524" y="86"/>
                  </a:lnTo>
                  <a:lnTo>
                    <a:pt x="1506" y="86"/>
                  </a:lnTo>
                  <a:lnTo>
                    <a:pt x="1494" y="81"/>
                  </a:lnTo>
                  <a:lnTo>
                    <a:pt x="1482" y="76"/>
                  </a:lnTo>
                  <a:lnTo>
                    <a:pt x="1476" y="70"/>
                  </a:lnTo>
                  <a:lnTo>
                    <a:pt x="1458" y="65"/>
                  </a:lnTo>
                  <a:lnTo>
                    <a:pt x="1440" y="55"/>
                  </a:lnTo>
                  <a:lnTo>
                    <a:pt x="1428" y="50"/>
                  </a:lnTo>
                  <a:lnTo>
                    <a:pt x="1410" y="50"/>
                  </a:lnTo>
                  <a:lnTo>
                    <a:pt x="1398" y="44"/>
                  </a:lnTo>
                  <a:lnTo>
                    <a:pt x="1386" y="44"/>
                  </a:lnTo>
                  <a:lnTo>
                    <a:pt x="1374" y="44"/>
                  </a:lnTo>
                  <a:lnTo>
                    <a:pt x="1356" y="44"/>
                  </a:lnTo>
                  <a:lnTo>
                    <a:pt x="1344" y="44"/>
                  </a:lnTo>
                  <a:lnTo>
                    <a:pt x="1332" y="50"/>
                  </a:lnTo>
                  <a:lnTo>
                    <a:pt x="1308" y="55"/>
                  </a:lnTo>
                  <a:lnTo>
                    <a:pt x="1260" y="70"/>
                  </a:lnTo>
                  <a:lnTo>
                    <a:pt x="1218" y="86"/>
                  </a:lnTo>
                  <a:lnTo>
                    <a:pt x="1176" y="96"/>
                  </a:lnTo>
                  <a:lnTo>
                    <a:pt x="1140" y="107"/>
                  </a:lnTo>
                  <a:lnTo>
                    <a:pt x="1098" y="117"/>
                  </a:lnTo>
                  <a:lnTo>
                    <a:pt x="1062" y="128"/>
                  </a:lnTo>
                  <a:lnTo>
                    <a:pt x="1020" y="133"/>
                  </a:lnTo>
                  <a:lnTo>
                    <a:pt x="948" y="143"/>
                  </a:lnTo>
                  <a:lnTo>
                    <a:pt x="882" y="149"/>
                  </a:lnTo>
                  <a:lnTo>
                    <a:pt x="822" y="149"/>
                  </a:lnTo>
                  <a:lnTo>
                    <a:pt x="762" y="143"/>
                  </a:lnTo>
                  <a:lnTo>
                    <a:pt x="708" y="138"/>
                  </a:lnTo>
                  <a:lnTo>
                    <a:pt x="654" y="128"/>
                  </a:lnTo>
                  <a:lnTo>
                    <a:pt x="612" y="117"/>
                  </a:lnTo>
                  <a:lnTo>
                    <a:pt x="570" y="107"/>
                  </a:lnTo>
                  <a:lnTo>
                    <a:pt x="534" y="96"/>
                  </a:lnTo>
                  <a:lnTo>
                    <a:pt x="504" y="86"/>
                  </a:lnTo>
                  <a:lnTo>
                    <a:pt x="480" y="76"/>
                  </a:lnTo>
                  <a:lnTo>
                    <a:pt x="462" y="65"/>
                  </a:lnTo>
                  <a:lnTo>
                    <a:pt x="444" y="55"/>
                  </a:lnTo>
                  <a:lnTo>
                    <a:pt x="426" y="44"/>
                  </a:lnTo>
                  <a:lnTo>
                    <a:pt x="408" y="34"/>
                  </a:lnTo>
                  <a:lnTo>
                    <a:pt x="402" y="34"/>
                  </a:lnTo>
                  <a:lnTo>
                    <a:pt x="396" y="34"/>
                  </a:lnTo>
                  <a:lnTo>
                    <a:pt x="390" y="34"/>
                  </a:lnTo>
                  <a:lnTo>
                    <a:pt x="390" y="34"/>
                  </a:lnTo>
                  <a:lnTo>
                    <a:pt x="384" y="34"/>
                  </a:lnTo>
                  <a:lnTo>
                    <a:pt x="378" y="39"/>
                  </a:lnTo>
                  <a:lnTo>
                    <a:pt x="372" y="44"/>
                  </a:lnTo>
                  <a:lnTo>
                    <a:pt x="360" y="55"/>
                  </a:lnTo>
                  <a:lnTo>
                    <a:pt x="348" y="65"/>
                  </a:lnTo>
                  <a:lnTo>
                    <a:pt x="342" y="70"/>
                  </a:lnTo>
                  <a:lnTo>
                    <a:pt x="336" y="76"/>
                  </a:lnTo>
                  <a:lnTo>
                    <a:pt x="324" y="86"/>
                  </a:lnTo>
                  <a:lnTo>
                    <a:pt x="306" y="91"/>
                  </a:lnTo>
                  <a:lnTo>
                    <a:pt x="288" y="96"/>
                  </a:lnTo>
                  <a:lnTo>
                    <a:pt x="264" y="102"/>
                  </a:lnTo>
                  <a:lnTo>
                    <a:pt x="240" y="107"/>
                  </a:lnTo>
                  <a:lnTo>
                    <a:pt x="216" y="112"/>
                  </a:lnTo>
                  <a:lnTo>
                    <a:pt x="192" y="112"/>
                  </a:lnTo>
                  <a:lnTo>
                    <a:pt x="168" y="117"/>
                  </a:lnTo>
                  <a:lnTo>
                    <a:pt x="145" y="117"/>
                  </a:lnTo>
                  <a:lnTo>
                    <a:pt x="120" y="117"/>
                  </a:lnTo>
                  <a:lnTo>
                    <a:pt x="90" y="112"/>
                  </a:lnTo>
                  <a:lnTo>
                    <a:pt x="66" y="112"/>
                  </a:lnTo>
                  <a:lnTo>
                    <a:pt x="42" y="107"/>
                  </a:lnTo>
                  <a:lnTo>
                    <a:pt x="24" y="102"/>
                  </a:lnTo>
                  <a:lnTo>
                    <a:pt x="0" y="96"/>
                  </a:lnTo>
                  <a:lnTo>
                    <a:pt x="0" y="445"/>
                  </a:lnTo>
                  <a:lnTo>
                    <a:pt x="5760" y="445"/>
                  </a:lnTo>
                  <a:lnTo>
                    <a:pt x="5760" y="445"/>
                  </a:lnTo>
                  <a:lnTo>
                    <a:pt x="5760" y="445"/>
                  </a:lnTo>
                </a:path>
              </a:pathLst>
            </a:custGeom>
            <a:solidFill>
              <a:schemeClr val="accent2">
                <a:alpha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F11E8C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343063" name="Freeform 23">
              <a:extLst>
                <a:ext uri="{FF2B5EF4-FFF2-40B4-BE49-F238E27FC236}">
                  <a16:creationId xmlns:a16="http://schemas.microsoft.com/office/drawing/2014/main" id="{383385E5-9D33-49F2-839F-E8926C8882F1}"/>
                </a:ext>
              </a:extLst>
            </p:cNvPr>
            <p:cNvSpPr>
              <a:spLocks/>
            </p:cNvSpPr>
            <p:nvPr userDrawn="1"/>
          </p:nvSpPr>
          <p:spPr bwMode="hidden">
            <a:xfrm>
              <a:off x="0" y="3867"/>
              <a:ext cx="5770" cy="174"/>
            </a:xfrm>
            <a:custGeom>
              <a:avLst/>
              <a:gdLst>
                <a:gd name="T0" fmla="*/ 4993 w 5770"/>
                <a:gd name="T1" fmla="*/ 66 h 174"/>
                <a:gd name="T2" fmla="*/ 4771 w 5770"/>
                <a:gd name="T3" fmla="*/ 132 h 174"/>
                <a:gd name="T4" fmla="*/ 4640 w 5770"/>
                <a:gd name="T5" fmla="*/ 96 h 174"/>
                <a:gd name="T6" fmla="*/ 4598 w 5770"/>
                <a:gd name="T7" fmla="*/ 36 h 174"/>
                <a:gd name="T8" fmla="*/ 4478 w 5770"/>
                <a:gd name="T9" fmla="*/ 30 h 174"/>
                <a:gd name="T10" fmla="*/ 4186 w 5770"/>
                <a:gd name="T11" fmla="*/ 108 h 174"/>
                <a:gd name="T12" fmla="*/ 3815 w 5770"/>
                <a:gd name="T13" fmla="*/ 120 h 174"/>
                <a:gd name="T14" fmla="*/ 3617 w 5770"/>
                <a:gd name="T15" fmla="*/ 72 h 174"/>
                <a:gd name="T16" fmla="*/ 3510 w 5770"/>
                <a:gd name="T17" fmla="*/ 60 h 174"/>
                <a:gd name="T18" fmla="*/ 3336 w 5770"/>
                <a:gd name="T19" fmla="*/ 96 h 174"/>
                <a:gd name="T20" fmla="*/ 2846 w 5770"/>
                <a:gd name="T21" fmla="*/ 150 h 174"/>
                <a:gd name="T22" fmla="*/ 2703 w 5770"/>
                <a:gd name="T23" fmla="*/ 96 h 174"/>
                <a:gd name="T24" fmla="*/ 2619 w 5770"/>
                <a:gd name="T25" fmla="*/ 90 h 174"/>
                <a:gd name="T26" fmla="*/ 2416 w 5770"/>
                <a:gd name="T27" fmla="*/ 132 h 174"/>
                <a:gd name="T28" fmla="*/ 2278 w 5770"/>
                <a:gd name="T29" fmla="*/ 84 h 174"/>
                <a:gd name="T30" fmla="*/ 2151 w 5770"/>
                <a:gd name="T31" fmla="*/ 36 h 174"/>
                <a:gd name="T32" fmla="*/ 1947 w 5770"/>
                <a:gd name="T33" fmla="*/ 120 h 174"/>
                <a:gd name="T34" fmla="*/ 1525 w 5770"/>
                <a:gd name="T35" fmla="*/ 102 h 174"/>
                <a:gd name="T36" fmla="*/ 1429 w 5770"/>
                <a:gd name="T37" fmla="*/ 60 h 174"/>
                <a:gd name="T38" fmla="*/ 1333 w 5770"/>
                <a:gd name="T39" fmla="*/ 60 h 174"/>
                <a:gd name="T40" fmla="*/ 1058 w 5770"/>
                <a:gd name="T41" fmla="*/ 150 h 174"/>
                <a:gd name="T42" fmla="*/ 652 w 5770"/>
                <a:gd name="T43" fmla="*/ 150 h 174"/>
                <a:gd name="T44" fmla="*/ 442 w 5770"/>
                <a:gd name="T45" fmla="*/ 66 h 174"/>
                <a:gd name="T46" fmla="*/ 377 w 5770"/>
                <a:gd name="T47" fmla="*/ 48 h 174"/>
                <a:gd name="T48" fmla="*/ 305 w 5770"/>
                <a:gd name="T49" fmla="*/ 108 h 174"/>
                <a:gd name="T50" fmla="*/ 144 w 5770"/>
                <a:gd name="T51" fmla="*/ 138 h 174"/>
                <a:gd name="T52" fmla="*/ 0 w 5770"/>
                <a:gd name="T53" fmla="*/ 96 h 174"/>
                <a:gd name="T54" fmla="*/ 167 w 5770"/>
                <a:gd name="T55" fmla="*/ 120 h 174"/>
                <a:gd name="T56" fmla="*/ 323 w 5770"/>
                <a:gd name="T57" fmla="*/ 84 h 174"/>
                <a:gd name="T58" fmla="*/ 383 w 5770"/>
                <a:gd name="T59" fmla="*/ 24 h 174"/>
                <a:gd name="T60" fmla="*/ 460 w 5770"/>
                <a:gd name="T61" fmla="*/ 60 h 174"/>
                <a:gd name="T62" fmla="*/ 706 w 5770"/>
                <a:gd name="T63" fmla="*/ 144 h 174"/>
                <a:gd name="T64" fmla="*/ 1100 w 5770"/>
                <a:gd name="T65" fmla="*/ 120 h 174"/>
                <a:gd name="T66" fmla="*/ 1345 w 5770"/>
                <a:gd name="T67" fmla="*/ 36 h 174"/>
                <a:gd name="T68" fmla="*/ 1441 w 5770"/>
                <a:gd name="T69" fmla="*/ 48 h 174"/>
                <a:gd name="T70" fmla="*/ 1561 w 5770"/>
                <a:gd name="T71" fmla="*/ 90 h 174"/>
                <a:gd name="T72" fmla="*/ 1971 w 5770"/>
                <a:gd name="T73" fmla="*/ 96 h 174"/>
                <a:gd name="T74" fmla="*/ 2235 w 5770"/>
                <a:gd name="T75" fmla="*/ 3 h 174"/>
                <a:gd name="T76" fmla="*/ 2350 w 5770"/>
                <a:gd name="T77" fmla="*/ 102 h 174"/>
                <a:gd name="T78" fmla="*/ 2559 w 5770"/>
                <a:gd name="T79" fmla="*/ 96 h 174"/>
                <a:gd name="T80" fmla="*/ 2715 w 5770"/>
                <a:gd name="T81" fmla="*/ 24 h 174"/>
                <a:gd name="T82" fmla="*/ 2792 w 5770"/>
                <a:gd name="T83" fmla="*/ 132 h 174"/>
                <a:gd name="T84" fmla="*/ 3127 w 5770"/>
                <a:gd name="T85" fmla="*/ 102 h 174"/>
                <a:gd name="T86" fmla="*/ 3486 w 5770"/>
                <a:gd name="T87" fmla="*/ 48 h 174"/>
                <a:gd name="T88" fmla="*/ 3582 w 5770"/>
                <a:gd name="T89" fmla="*/ 42 h 174"/>
                <a:gd name="T90" fmla="*/ 3731 w 5770"/>
                <a:gd name="T91" fmla="*/ 90 h 174"/>
                <a:gd name="T92" fmla="*/ 4078 w 5770"/>
                <a:gd name="T93" fmla="*/ 102 h 174"/>
                <a:gd name="T94" fmla="*/ 4419 w 5770"/>
                <a:gd name="T95" fmla="*/ 30 h 174"/>
                <a:gd name="T96" fmla="*/ 4574 w 5770"/>
                <a:gd name="T97" fmla="*/ 6 h 174"/>
                <a:gd name="T98" fmla="*/ 4628 w 5770"/>
                <a:gd name="T99" fmla="*/ 60 h 174"/>
                <a:gd name="T100" fmla="*/ 4724 w 5770"/>
                <a:gd name="T101" fmla="*/ 108 h 174"/>
                <a:gd name="T102" fmla="*/ 4927 w 5770"/>
                <a:gd name="T103" fmla="*/ 84 h 174"/>
                <a:gd name="T104" fmla="*/ 5118 w 5770"/>
                <a:gd name="T105" fmla="*/ 14 h 174"/>
                <a:gd name="T106" fmla="*/ 5280 w 5770"/>
                <a:gd name="T107" fmla="*/ 9 h 174"/>
                <a:gd name="T108" fmla="*/ 5453 w 5770"/>
                <a:gd name="T109" fmla="*/ 36 h 174"/>
                <a:gd name="T110" fmla="*/ 5465 w 5770"/>
                <a:gd name="T111" fmla="*/ 72 h 174"/>
                <a:gd name="T112" fmla="*/ 5656 w 5770"/>
                <a:gd name="T113" fmla="*/ 90 h 174"/>
                <a:gd name="T114" fmla="*/ 5710 w 5770"/>
                <a:gd name="T115" fmla="*/ 102 h 174"/>
                <a:gd name="T116" fmla="*/ 5477 w 5770"/>
                <a:gd name="T117" fmla="*/ 90 h 174"/>
                <a:gd name="T118" fmla="*/ 5453 w 5770"/>
                <a:gd name="T119" fmla="*/ 60 h 174"/>
                <a:gd name="T120" fmla="*/ 5393 w 5770"/>
                <a:gd name="T121" fmla="*/ 30 h 174"/>
                <a:gd name="T122" fmla="*/ 5219 w 5770"/>
                <a:gd name="T123" fmla="*/ 2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770" h="174">
                  <a:moveTo>
                    <a:pt x="5151" y="24"/>
                  </a:moveTo>
                  <a:lnTo>
                    <a:pt x="5127" y="26"/>
                  </a:lnTo>
                  <a:lnTo>
                    <a:pt x="5082" y="30"/>
                  </a:lnTo>
                  <a:lnTo>
                    <a:pt x="5049" y="38"/>
                  </a:lnTo>
                  <a:lnTo>
                    <a:pt x="5029" y="48"/>
                  </a:lnTo>
                  <a:lnTo>
                    <a:pt x="5017" y="54"/>
                  </a:lnTo>
                  <a:lnTo>
                    <a:pt x="4993" y="66"/>
                  </a:lnTo>
                  <a:lnTo>
                    <a:pt x="4957" y="84"/>
                  </a:lnTo>
                  <a:lnTo>
                    <a:pt x="4927" y="102"/>
                  </a:lnTo>
                  <a:lnTo>
                    <a:pt x="4891" y="114"/>
                  </a:lnTo>
                  <a:lnTo>
                    <a:pt x="4861" y="120"/>
                  </a:lnTo>
                  <a:lnTo>
                    <a:pt x="4831" y="126"/>
                  </a:lnTo>
                  <a:lnTo>
                    <a:pt x="4801" y="132"/>
                  </a:lnTo>
                  <a:lnTo>
                    <a:pt x="4771" y="132"/>
                  </a:lnTo>
                  <a:lnTo>
                    <a:pt x="4748" y="132"/>
                  </a:lnTo>
                  <a:lnTo>
                    <a:pt x="4724" y="126"/>
                  </a:lnTo>
                  <a:lnTo>
                    <a:pt x="4706" y="120"/>
                  </a:lnTo>
                  <a:lnTo>
                    <a:pt x="4682" y="114"/>
                  </a:lnTo>
                  <a:lnTo>
                    <a:pt x="4670" y="108"/>
                  </a:lnTo>
                  <a:lnTo>
                    <a:pt x="4652" y="102"/>
                  </a:lnTo>
                  <a:lnTo>
                    <a:pt x="4640" y="96"/>
                  </a:lnTo>
                  <a:lnTo>
                    <a:pt x="4634" y="84"/>
                  </a:lnTo>
                  <a:lnTo>
                    <a:pt x="4628" y="78"/>
                  </a:lnTo>
                  <a:lnTo>
                    <a:pt x="4622" y="66"/>
                  </a:lnTo>
                  <a:lnTo>
                    <a:pt x="4616" y="54"/>
                  </a:lnTo>
                  <a:lnTo>
                    <a:pt x="4610" y="48"/>
                  </a:lnTo>
                  <a:lnTo>
                    <a:pt x="4604" y="42"/>
                  </a:lnTo>
                  <a:lnTo>
                    <a:pt x="4598" y="36"/>
                  </a:lnTo>
                  <a:lnTo>
                    <a:pt x="4586" y="30"/>
                  </a:lnTo>
                  <a:lnTo>
                    <a:pt x="4574" y="24"/>
                  </a:lnTo>
                  <a:lnTo>
                    <a:pt x="4562" y="18"/>
                  </a:lnTo>
                  <a:lnTo>
                    <a:pt x="4544" y="18"/>
                  </a:lnTo>
                  <a:lnTo>
                    <a:pt x="4526" y="18"/>
                  </a:lnTo>
                  <a:lnTo>
                    <a:pt x="4502" y="24"/>
                  </a:lnTo>
                  <a:lnTo>
                    <a:pt x="4478" y="30"/>
                  </a:lnTo>
                  <a:lnTo>
                    <a:pt x="4449" y="36"/>
                  </a:lnTo>
                  <a:lnTo>
                    <a:pt x="4419" y="48"/>
                  </a:lnTo>
                  <a:lnTo>
                    <a:pt x="4383" y="60"/>
                  </a:lnTo>
                  <a:lnTo>
                    <a:pt x="4341" y="72"/>
                  </a:lnTo>
                  <a:lnTo>
                    <a:pt x="4287" y="90"/>
                  </a:lnTo>
                  <a:lnTo>
                    <a:pt x="4239" y="96"/>
                  </a:lnTo>
                  <a:lnTo>
                    <a:pt x="4186" y="108"/>
                  </a:lnTo>
                  <a:lnTo>
                    <a:pt x="4132" y="114"/>
                  </a:lnTo>
                  <a:lnTo>
                    <a:pt x="4078" y="120"/>
                  </a:lnTo>
                  <a:lnTo>
                    <a:pt x="4024" y="120"/>
                  </a:lnTo>
                  <a:lnTo>
                    <a:pt x="3970" y="120"/>
                  </a:lnTo>
                  <a:lnTo>
                    <a:pt x="3916" y="120"/>
                  </a:lnTo>
                  <a:lnTo>
                    <a:pt x="3863" y="120"/>
                  </a:lnTo>
                  <a:lnTo>
                    <a:pt x="3815" y="120"/>
                  </a:lnTo>
                  <a:lnTo>
                    <a:pt x="3767" y="114"/>
                  </a:lnTo>
                  <a:lnTo>
                    <a:pt x="3731" y="108"/>
                  </a:lnTo>
                  <a:lnTo>
                    <a:pt x="3689" y="96"/>
                  </a:lnTo>
                  <a:lnTo>
                    <a:pt x="3659" y="90"/>
                  </a:lnTo>
                  <a:lnTo>
                    <a:pt x="3647" y="84"/>
                  </a:lnTo>
                  <a:lnTo>
                    <a:pt x="3635" y="78"/>
                  </a:lnTo>
                  <a:lnTo>
                    <a:pt x="3617" y="72"/>
                  </a:lnTo>
                  <a:lnTo>
                    <a:pt x="3600" y="60"/>
                  </a:lnTo>
                  <a:lnTo>
                    <a:pt x="3582" y="60"/>
                  </a:lnTo>
                  <a:lnTo>
                    <a:pt x="3564" y="54"/>
                  </a:lnTo>
                  <a:lnTo>
                    <a:pt x="3546" y="54"/>
                  </a:lnTo>
                  <a:lnTo>
                    <a:pt x="3534" y="54"/>
                  </a:lnTo>
                  <a:lnTo>
                    <a:pt x="3522" y="60"/>
                  </a:lnTo>
                  <a:lnTo>
                    <a:pt x="3510" y="60"/>
                  </a:lnTo>
                  <a:lnTo>
                    <a:pt x="3498" y="66"/>
                  </a:lnTo>
                  <a:lnTo>
                    <a:pt x="3486" y="66"/>
                  </a:lnTo>
                  <a:lnTo>
                    <a:pt x="3474" y="78"/>
                  </a:lnTo>
                  <a:lnTo>
                    <a:pt x="3462" y="84"/>
                  </a:lnTo>
                  <a:lnTo>
                    <a:pt x="3456" y="84"/>
                  </a:lnTo>
                  <a:lnTo>
                    <a:pt x="3426" y="90"/>
                  </a:lnTo>
                  <a:lnTo>
                    <a:pt x="3336" y="96"/>
                  </a:lnTo>
                  <a:lnTo>
                    <a:pt x="3205" y="108"/>
                  </a:lnTo>
                  <a:lnTo>
                    <a:pt x="3127" y="120"/>
                  </a:lnTo>
                  <a:lnTo>
                    <a:pt x="3049" y="132"/>
                  </a:lnTo>
                  <a:lnTo>
                    <a:pt x="2972" y="144"/>
                  </a:lnTo>
                  <a:lnTo>
                    <a:pt x="2906" y="150"/>
                  </a:lnTo>
                  <a:lnTo>
                    <a:pt x="2870" y="150"/>
                  </a:lnTo>
                  <a:lnTo>
                    <a:pt x="2846" y="150"/>
                  </a:lnTo>
                  <a:lnTo>
                    <a:pt x="2816" y="150"/>
                  </a:lnTo>
                  <a:lnTo>
                    <a:pt x="2792" y="150"/>
                  </a:lnTo>
                  <a:lnTo>
                    <a:pt x="2768" y="144"/>
                  </a:lnTo>
                  <a:lnTo>
                    <a:pt x="2744" y="138"/>
                  </a:lnTo>
                  <a:lnTo>
                    <a:pt x="2727" y="132"/>
                  </a:lnTo>
                  <a:lnTo>
                    <a:pt x="2709" y="126"/>
                  </a:lnTo>
                  <a:lnTo>
                    <a:pt x="2703" y="96"/>
                  </a:lnTo>
                  <a:lnTo>
                    <a:pt x="2703" y="78"/>
                  </a:lnTo>
                  <a:lnTo>
                    <a:pt x="2709" y="42"/>
                  </a:lnTo>
                  <a:lnTo>
                    <a:pt x="2697" y="36"/>
                  </a:lnTo>
                  <a:lnTo>
                    <a:pt x="2673" y="42"/>
                  </a:lnTo>
                  <a:lnTo>
                    <a:pt x="2661" y="60"/>
                  </a:lnTo>
                  <a:lnTo>
                    <a:pt x="2643" y="72"/>
                  </a:lnTo>
                  <a:lnTo>
                    <a:pt x="2619" y="90"/>
                  </a:lnTo>
                  <a:lnTo>
                    <a:pt x="2595" y="102"/>
                  </a:lnTo>
                  <a:lnTo>
                    <a:pt x="2559" y="114"/>
                  </a:lnTo>
                  <a:lnTo>
                    <a:pt x="2541" y="114"/>
                  </a:lnTo>
                  <a:lnTo>
                    <a:pt x="2511" y="120"/>
                  </a:lnTo>
                  <a:lnTo>
                    <a:pt x="2481" y="126"/>
                  </a:lnTo>
                  <a:lnTo>
                    <a:pt x="2446" y="126"/>
                  </a:lnTo>
                  <a:lnTo>
                    <a:pt x="2416" y="132"/>
                  </a:lnTo>
                  <a:lnTo>
                    <a:pt x="2380" y="126"/>
                  </a:lnTo>
                  <a:lnTo>
                    <a:pt x="2350" y="120"/>
                  </a:lnTo>
                  <a:lnTo>
                    <a:pt x="2326" y="108"/>
                  </a:lnTo>
                  <a:lnTo>
                    <a:pt x="2308" y="102"/>
                  </a:lnTo>
                  <a:lnTo>
                    <a:pt x="2296" y="96"/>
                  </a:lnTo>
                  <a:lnTo>
                    <a:pt x="2290" y="90"/>
                  </a:lnTo>
                  <a:lnTo>
                    <a:pt x="2278" y="84"/>
                  </a:lnTo>
                  <a:lnTo>
                    <a:pt x="2272" y="78"/>
                  </a:lnTo>
                  <a:lnTo>
                    <a:pt x="2250" y="57"/>
                  </a:lnTo>
                  <a:lnTo>
                    <a:pt x="2243" y="35"/>
                  </a:lnTo>
                  <a:lnTo>
                    <a:pt x="2228" y="18"/>
                  </a:lnTo>
                  <a:lnTo>
                    <a:pt x="2208" y="18"/>
                  </a:lnTo>
                  <a:lnTo>
                    <a:pt x="2172" y="24"/>
                  </a:lnTo>
                  <a:lnTo>
                    <a:pt x="2151" y="36"/>
                  </a:lnTo>
                  <a:lnTo>
                    <a:pt x="2127" y="51"/>
                  </a:lnTo>
                  <a:lnTo>
                    <a:pt x="2097" y="60"/>
                  </a:lnTo>
                  <a:lnTo>
                    <a:pt x="2073" y="72"/>
                  </a:lnTo>
                  <a:lnTo>
                    <a:pt x="2046" y="87"/>
                  </a:lnTo>
                  <a:lnTo>
                    <a:pt x="2007" y="102"/>
                  </a:lnTo>
                  <a:lnTo>
                    <a:pt x="1977" y="114"/>
                  </a:lnTo>
                  <a:lnTo>
                    <a:pt x="1947" y="120"/>
                  </a:lnTo>
                  <a:lnTo>
                    <a:pt x="1895" y="120"/>
                  </a:lnTo>
                  <a:lnTo>
                    <a:pt x="1794" y="120"/>
                  </a:lnTo>
                  <a:lnTo>
                    <a:pt x="1692" y="120"/>
                  </a:lnTo>
                  <a:lnTo>
                    <a:pt x="1644" y="120"/>
                  </a:lnTo>
                  <a:lnTo>
                    <a:pt x="1602" y="114"/>
                  </a:lnTo>
                  <a:lnTo>
                    <a:pt x="1561" y="108"/>
                  </a:lnTo>
                  <a:lnTo>
                    <a:pt x="1525" y="102"/>
                  </a:lnTo>
                  <a:lnTo>
                    <a:pt x="1507" y="102"/>
                  </a:lnTo>
                  <a:lnTo>
                    <a:pt x="1495" y="96"/>
                  </a:lnTo>
                  <a:lnTo>
                    <a:pt x="1483" y="90"/>
                  </a:lnTo>
                  <a:lnTo>
                    <a:pt x="1477" y="84"/>
                  </a:lnTo>
                  <a:lnTo>
                    <a:pt x="1459" y="78"/>
                  </a:lnTo>
                  <a:lnTo>
                    <a:pt x="1441" y="66"/>
                  </a:lnTo>
                  <a:lnTo>
                    <a:pt x="1429" y="60"/>
                  </a:lnTo>
                  <a:lnTo>
                    <a:pt x="1411" y="60"/>
                  </a:lnTo>
                  <a:lnTo>
                    <a:pt x="1399" y="54"/>
                  </a:lnTo>
                  <a:lnTo>
                    <a:pt x="1387" y="54"/>
                  </a:lnTo>
                  <a:lnTo>
                    <a:pt x="1375" y="54"/>
                  </a:lnTo>
                  <a:lnTo>
                    <a:pt x="1357" y="54"/>
                  </a:lnTo>
                  <a:lnTo>
                    <a:pt x="1345" y="54"/>
                  </a:lnTo>
                  <a:lnTo>
                    <a:pt x="1333" y="60"/>
                  </a:lnTo>
                  <a:lnTo>
                    <a:pt x="1309" y="66"/>
                  </a:lnTo>
                  <a:lnTo>
                    <a:pt x="1262" y="84"/>
                  </a:lnTo>
                  <a:lnTo>
                    <a:pt x="1220" y="102"/>
                  </a:lnTo>
                  <a:lnTo>
                    <a:pt x="1178" y="114"/>
                  </a:lnTo>
                  <a:lnTo>
                    <a:pt x="1142" y="126"/>
                  </a:lnTo>
                  <a:lnTo>
                    <a:pt x="1100" y="138"/>
                  </a:lnTo>
                  <a:lnTo>
                    <a:pt x="1058" y="150"/>
                  </a:lnTo>
                  <a:lnTo>
                    <a:pt x="1016" y="156"/>
                  </a:lnTo>
                  <a:lnTo>
                    <a:pt x="945" y="168"/>
                  </a:lnTo>
                  <a:lnTo>
                    <a:pt x="879" y="174"/>
                  </a:lnTo>
                  <a:lnTo>
                    <a:pt x="819" y="174"/>
                  </a:lnTo>
                  <a:lnTo>
                    <a:pt x="759" y="168"/>
                  </a:lnTo>
                  <a:lnTo>
                    <a:pt x="706" y="162"/>
                  </a:lnTo>
                  <a:lnTo>
                    <a:pt x="652" y="150"/>
                  </a:lnTo>
                  <a:lnTo>
                    <a:pt x="610" y="138"/>
                  </a:lnTo>
                  <a:lnTo>
                    <a:pt x="568" y="126"/>
                  </a:lnTo>
                  <a:lnTo>
                    <a:pt x="532" y="114"/>
                  </a:lnTo>
                  <a:lnTo>
                    <a:pt x="502" y="102"/>
                  </a:lnTo>
                  <a:lnTo>
                    <a:pt x="478" y="90"/>
                  </a:lnTo>
                  <a:lnTo>
                    <a:pt x="460" y="78"/>
                  </a:lnTo>
                  <a:lnTo>
                    <a:pt x="442" y="66"/>
                  </a:lnTo>
                  <a:lnTo>
                    <a:pt x="425" y="54"/>
                  </a:lnTo>
                  <a:lnTo>
                    <a:pt x="407" y="42"/>
                  </a:lnTo>
                  <a:lnTo>
                    <a:pt x="401" y="42"/>
                  </a:lnTo>
                  <a:lnTo>
                    <a:pt x="395" y="42"/>
                  </a:lnTo>
                  <a:lnTo>
                    <a:pt x="389" y="42"/>
                  </a:lnTo>
                  <a:lnTo>
                    <a:pt x="383" y="42"/>
                  </a:lnTo>
                  <a:lnTo>
                    <a:pt x="377" y="48"/>
                  </a:lnTo>
                  <a:lnTo>
                    <a:pt x="371" y="54"/>
                  </a:lnTo>
                  <a:lnTo>
                    <a:pt x="359" y="66"/>
                  </a:lnTo>
                  <a:lnTo>
                    <a:pt x="347" y="78"/>
                  </a:lnTo>
                  <a:lnTo>
                    <a:pt x="341" y="84"/>
                  </a:lnTo>
                  <a:lnTo>
                    <a:pt x="335" y="90"/>
                  </a:lnTo>
                  <a:lnTo>
                    <a:pt x="323" y="102"/>
                  </a:lnTo>
                  <a:lnTo>
                    <a:pt x="305" y="108"/>
                  </a:lnTo>
                  <a:lnTo>
                    <a:pt x="287" y="114"/>
                  </a:lnTo>
                  <a:lnTo>
                    <a:pt x="263" y="120"/>
                  </a:lnTo>
                  <a:lnTo>
                    <a:pt x="239" y="126"/>
                  </a:lnTo>
                  <a:lnTo>
                    <a:pt x="215" y="132"/>
                  </a:lnTo>
                  <a:lnTo>
                    <a:pt x="191" y="132"/>
                  </a:lnTo>
                  <a:lnTo>
                    <a:pt x="167" y="138"/>
                  </a:lnTo>
                  <a:lnTo>
                    <a:pt x="144" y="138"/>
                  </a:lnTo>
                  <a:lnTo>
                    <a:pt x="120" y="138"/>
                  </a:lnTo>
                  <a:lnTo>
                    <a:pt x="90" y="132"/>
                  </a:lnTo>
                  <a:lnTo>
                    <a:pt x="66" y="132"/>
                  </a:lnTo>
                  <a:lnTo>
                    <a:pt x="42" y="126"/>
                  </a:lnTo>
                  <a:lnTo>
                    <a:pt x="24" y="120"/>
                  </a:lnTo>
                  <a:lnTo>
                    <a:pt x="0" y="114"/>
                  </a:lnTo>
                  <a:lnTo>
                    <a:pt x="0" y="96"/>
                  </a:lnTo>
                  <a:lnTo>
                    <a:pt x="24" y="102"/>
                  </a:lnTo>
                  <a:lnTo>
                    <a:pt x="42" y="108"/>
                  </a:lnTo>
                  <a:lnTo>
                    <a:pt x="66" y="114"/>
                  </a:lnTo>
                  <a:lnTo>
                    <a:pt x="90" y="114"/>
                  </a:lnTo>
                  <a:lnTo>
                    <a:pt x="120" y="120"/>
                  </a:lnTo>
                  <a:lnTo>
                    <a:pt x="144" y="120"/>
                  </a:lnTo>
                  <a:lnTo>
                    <a:pt x="167" y="120"/>
                  </a:lnTo>
                  <a:lnTo>
                    <a:pt x="191" y="114"/>
                  </a:lnTo>
                  <a:lnTo>
                    <a:pt x="215" y="114"/>
                  </a:lnTo>
                  <a:lnTo>
                    <a:pt x="239" y="108"/>
                  </a:lnTo>
                  <a:lnTo>
                    <a:pt x="263" y="102"/>
                  </a:lnTo>
                  <a:lnTo>
                    <a:pt x="287" y="96"/>
                  </a:lnTo>
                  <a:lnTo>
                    <a:pt x="305" y="90"/>
                  </a:lnTo>
                  <a:lnTo>
                    <a:pt x="323" y="84"/>
                  </a:lnTo>
                  <a:lnTo>
                    <a:pt x="335" y="72"/>
                  </a:lnTo>
                  <a:lnTo>
                    <a:pt x="341" y="66"/>
                  </a:lnTo>
                  <a:lnTo>
                    <a:pt x="347" y="60"/>
                  </a:lnTo>
                  <a:lnTo>
                    <a:pt x="359" y="48"/>
                  </a:lnTo>
                  <a:lnTo>
                    <a:pt x="371" y="36"/>
                  </a:lnTo>
                  <a:lnTo>
                    <a:pt x="377" y="30"/>
                  </a:lnTo>
                  <a:lnTo>
                    <a:pt x="383" y="24"/>
                  </a:lnTo>
                  <a:lnTo>
                    <a:pt x="389" y="24"/>
                  </a:lnTo>
                  <a:lnTo>
                    <a:pt x="395" y="24"/>
                  </a:lnTo>
                  <a:lnTo>
                    <a:pt x="401" y="24"/>
                  </a:lnTo>
                  <a:lnTo>
                    <a:pt x="407" y="24"/>
                  </a:lnTo>
                  <a:lnTo>
                    <a:pt x="425" y="36"/>
                  </a:lnTo>
                  <a:lnTo>
                    <a:pt x="442" y="48"/>
                  </a:lnTo>
                  <a:lnTo>
                    <a:pt x="460" y="60"/>
                  </a:lnTo>
                  <a:lnTo>
                    <a:pt x="478" y="72"/>
                  </a:lnTo>
                  <a:lnTo>
                    <a:pt x="502" y="84"/>
                  </a:lnTo>
                  <a:lnTo>
                    <a:pt x="532" y="96"/>
                  </a:lnTo>
                  <a:lnTo>
                    <a:pt x="568" y="108"/>
                  </a:lnTo>
                  <a:lnTo>
                    <a:pt x="610" y="120"/>
                  </a:lnTo>
                  <a:lnTo>
                    <a:pt x="652" y="132"/>
                  </a:lnTo>
                  <a:lnTo>
                    <a:pt x="706" y="144"/>
                  </a:lnTo>
                  <a:lnTo>
                    <a:pt x="759" y="150"/>
                  </a:lnTo>
                  <a:lnTo>
                    <a:pt x="819" y="156"/>
                  </a:lnTo>
                  <a:lnTo>
                    <a:pt x="879" y="156"/>
                  </a:lnTo>
                  <a:lnTo>
                    <a:pt x="945" y="150"/>
                  </a:lnTo>
                  <a:lnTo>
                    <a:pt x="1016" y="138"/>
                  </a:lnTo>
                  <a:lnTo>
                    <a:pt x="1058" y="132"/>
                  </a:lnTo>
                  <a:lnTo>
                    <a:pt x="1100" y="120"/>
                  </a:lnTo>
                  <a:lnTo>
                    <a:pt x="1142" y="108"/>
                  </a:lnTo>
                  <a:lnTo>
                    <a:pt x="1178" y="96"/>
                  </a:lnTo>
                  <a:lnTo>
                    <a:pt x="1220" y="84"/>
                  </a:lnTo>
                  <a:lnTo>
                    <a:pt x="1262" y="66"/>
                  </a:lnTo>
                  <a:lnTo>
                    <a:pt x="1309" y="48"/>
                  </a:lnTo>
                  <a:lnTo>
                    <a:pt x="1333" y="42"/>
                  </a:lnTo>
                  <a:lnTo>
                    <a:pt x="1345" y="36"/>
                  </a:lnTo>
                  <a:lnTo>
                    <a:pt x="1357" y="36"/>
                  </a:lnTo>
                  <a:lnTo>
                    <a:pt x="1375" y="36"/>
                  </a:lnTo>
                  <a:lnTo>
                    <a:pt x="1387" y="36"/>
                  </a:lnTo>
                  <a:lnTo>
                    <a:pt x="1399" y="36"/>
                  </a:lnTo>
                  <a:lnTo>
                    <a:pt x="1411" y="42"/>
                  </a:lnTo>
                  <a:lnTo>
                    <a:pt x="1429" y="42"/>
                  </a:lnTo>
                  <a:lnTo>
                    <a:pt x="1441" y="48"/>
                  </a:lnTo>
                  <a:lnTo>
                    <a:pt x="1459" y="60"/>
                  </a:lnTo>
                  <a:lnTo>
                    <a:pt x="1477" y="66"/>
                  </a:lnTo>
                  <a:lnTo>
                    <a:pt x="1483" y="72"/>
                  </a:lnTo>
                  <a:lnTo>
                    <a:pt x="1495" y="78"/>
                  </a:lnTo>
                  <a:lnTo>
                    <a:pt x="1507" y="84"/>
                  </a:lnTo>
                  <a:lnTo>
                    <a:pt x="1525" y="84"/>
                  </a:lnTo>
                  <a:lnTo>
                    <a:pt x="1561" y="90"/>
                  </a:lnTo>
                  <a:lnTo>
                    <a:pt x="1602" y="96"/>
                  </a:lnTo>
                  <a:lnTo>
                    <a:pt x="1644" y="102"/>
                  </a:lnTo>
                  <a:lnTo>
                    <a:pt x="1692" y="102"/>
                  </a:lnTo>
                  <a:lnTo>
                    <a:pt x="1794" y="102"/>
                  </a:lnTo>
                  <a:lnTo>
                    <a:pt x="1895" y="102"/>
                  </a:lnTo>
                  <a:lnTo>
                    <a:pt x="1938" y="102"/>
                  </a:lnTo>
                  <a:lnTo>
                    <a:pt x="1971" y="96"/>
                  </a:lnTo>
                  <a:lnTo>
                    <a:pt x="2019" y="77"/>
                  </a:lnTo>
                  <a:lnTo>
                    <a:pt x="2063" y="57"/>
                  </a:lnTo>
                  <a:lnTo>
                    <a:pt x="2111" y="38"/>
                  </a:lnTo>
                  <a:lnTo>
                    <a:pt x="2145" y="18"/>
                  </a:lnTo>
                  <a:lnTo>
                    <a:pt x="2172" y="9"/>
                  </a:lnTo>
                  <a:lnTo>
                    <a:pt x="2202" y="0"/>
                  </a:lnTo>
                  <a:lnTo>
                    <a:pt x="2235" y="3"/>
                  </a:lnTo>
                  <a:lnTo>
                    <a:pt x="2250" y="24"/>
                  </a:lnTo>
                  <a:lnTo>
                    <a:pt x="2262" y="51"/>
                  </a:lnTo>
                  <a:lnTo>
                    <a:pt x="2290" y="72"/>
                  </a:lnTo>
                  <a:lnTo>
                    <a:pt x="2296" y="78"/>
                  </a:lnTo>
                  <a:lnTo>
                    <a:pt x="2308" y="84"/>
                  </a:lnTo>
                  <a:lnTo>
                    <a:pt x="2326" y="90"/>
                  </a:lnTo>
                  <a:lnTo>
                    <a:pt x="2350" y="102"/>
                  </a:lnTo>
                  <a:lnTo>
                    <a:pt x="2380" y="108"/>
                  </a:lnTo>
                  <a:lnTo>
                    <a:pt x="2416" y="114"/>
                  </a:lnTo>
                  <a:lnTo>
                    <a:pt x="2446" y="108"/>
                  </a:lnTo>
                  <a:lnTo>
                    <a:pt x="2481" y="108"/>
                  </a:lnTo>
                  <a:lnTo>
                    <a:pt x="2511" y="102"/>
                  </a:lnTo>
                  <a:lnTo>
                    <a:pt x="2541" y="96"/>
                  </a:lnTo>
                  <a:lnTo>
                    <a:pt x="2559" y="96"/>
                  </a:lnTo>
                  <a:lnTo>
                    <a:pt x="2595" y="84"/>
                  </a:lnTo>
                  <a:lnTo>
                    <a:pt x="2619" y="72"/>
                  </a:lnTo>
                  <a:lnTo>
                    <a:pt x="2643" y="54"/>
                  </a:lnTo>
                  <a:lnTo>
                    <a:pt x="2661" y="42"/>
                  </a:lnTo>
                  <a:lnTo>
                    <a:pt x="2673" y="24"/>
                  </a:lnTo>
                  <a:lnTo>
                    <a:pt x="2697" y="18"/>
                  </a:lnTo>
                  <a:lnTo>
                    <a:pt x="2715" y="24"/>
                  </a:lnTo>
                  <a:lnTo>
                    <a:pt x="2715" y="48"/>
                  </a:lnTo>
                  <a:lnTo>
                    <a:pt x="2709" y="78"/>
                  </a:lnTo>
                  <a:lnTo>
                    <a:pt x="2709" y="108"/>
                  </a:lnTo>
                  <a:lnTo>
                    <a:pt x="2727" y="114"/>
                  </a:lnTo>
                  <a:lnTo>
                    <a:pt x="2744" y="120"/>
                  </a:lnTo>
                  <a:lnTo>
                    <a:pt x="2768" y="126"/>
                  </a:lnTo>
                  <a:lnTo>
                    <a:pt x="2792" y="132"/>
                  </a:lnTo>
                  <a:lnTo>
                    <a:pt x="2816" y="132"/>
                  </a:lnTo>
                  <a:lnTo>
                    <a:pt x="2846" y="132"/>
                  </a:lnTo>
                  <a:lnTo>
                    <a:pt x="2870" y="132"/>
                  </a:lnTo>
                  <a:lnTo>
                    <a:pt x="2906" y="132"/>
                  </a:lnTo>
                  <a:lnTo>
                    <a:pt x="2972" y="126"/>
                  </a:lnTo>
                  <a:lnTo>
                    <a:pt x="3049" y="114"/>
                  </a:lnTo>
                  <a:lnTo>
                    <a:pt x="3127" y="102"/>
                  </a:lnTo>
                  <a:lnTo>
                    <a:pt x="3205" y="90"/>
                  </a:lnTo>
                  <a:lnTo>
                    <a:pt x="3336" y="78"/>
                  </a:lnTo>
                  <a:lnTo>
                    <a:pt x="3426" y="72"/>
                  </a:lnTo>
                  <a:lnTo>
                    <a:pt x="3456" y="66"/>
                  </a:lnTo>
                  <a:lnTo>
                    <a:pt x="3462" y="66"/>
                  </a:lnTo>
                  <a:lnTo>
                    <a:pt x="3474" y="60"/>
                  </a:lnTo>
                  <a:lnTo>
                    <a:pt x="3486" y="48"/>
                  </a:lnTo>
                  <a:lnTo>
                    <a:pt x="3498" y="48"/>
                  </a:lnTo>
                  <a:lnTo>
                    <a:pt x="3510" y="42"/>
                  </a:lnTo>
                  <a:lnTo>
                    <a:pt x="3522" y="42"/>
                  </a:lnTo>
                  <a:lnTo>
                    <a:pt x="3534" y="36"/>
                  </a:lnTo>
                  <a:lnTo>
                    <a:pt x="3546" y="36"/>
                  </a:lnTo>
                  <a:lnTo>
                    <a:pt x="3564" y="36"/>
                  </a:lnTo>
                  <a:lnTo>
                    <a:pt x="3582" y="42"/>
                  </a:lnTo>
                  <a:lnTo>
                    <a:pt x="3600" y="42"/>
                  </a:lnTo>
                  <a:lnTo>
                    <a:pt x="3617" y="54"/>
                  </a:lnTo>
                  <a:lnTo>
                    <a:pt x="3635" y="60"/>
                  </a:lnTo>
                  <a:lnTo>
                    <a:pt x="3647" y="66"/>
                  </a:lnTo>
                  <a:lnTo>
                    <a:pt x="3659" y="72"/>
                  </a:lnTo>
                  <a:lnTo>
                    <a:pt x="3689" y="78"/>
                  </a:lnTo>
                  <a:lnTo>
                    <a:pt x="3731" y="90"/>
                  </a:lnTo>
                  <a:lnTo>
                    <a:pt x="3767" y="96"/>
                  </a:lnTo>
                  <a:lnTo>
                    <a:pt x="3815" y="102"/>
                  </a:lnTo>
                  <a:lnTo>
                    <a:pt x="3863" y="102"/>
                  </a:lnTo>
                  <a:lnTo>
                    <a:pt x="3916" y="102"/>
                  </a:lnTo>
                  <a:lnTo>
                    <a:pt x="3970" y="102"/>
                  </a:lnTo>
                  <a:lnTo>
                    <a:pt x="4024" y="102"/>
                  </a:lnTo>
                  <a:lnTo>
                    <a:pt x="4078" y="102"/>
                  </a:lnTo>
                  <a:lnTo>
                    <a:pt x="4132" y="96"/>
                  </a:lnTo>
                  <a:lnTo>
                    <a:pt x="4186" y="90"/>
                  </a:lnTo>
                  <a:lnTo>
                    <a:pt x="4239" y="78"/>
                  </a:lnTo>
                  <a:lnTo>
                    <a:pt x="4287" y="72"/>
                  </a:lnTo>
                  <a:lnTo>
                    <a:pt x="4341" y="54"/>
                  </a:lnTo>
                  <a:lnTo>
                    <a:pt x="4383" y="42"/>
                  </a:lnTo>
                  <a:lnTo>
                    <a:pt x="4419" y="30"/>
                  </a:lnTo>
                  <a:lnTo>
                    <a:pt x="4449" y="18"/>
                  </a:lnTo>
                  <a:lnTo>
                    <a:pt x="4478" y="12"/>
                  </a:lnTo>
                  <a:lnTo>
                    <a:pt x="4502" y="6"/>
                  </a:lnTo>
                  <a:lnTo>
                    <a:pt x="4526" y="0"/>
                  </a:lnTo>
                  <a:lnTo>
                    <a:pt x="4544" y="0"/>
                  </a:lnTo>
                  <a:lnTo>
                    <a:pt x="4562" y="0"/>
                  </a:lnTo>
                  <a:lnTo>
                    <a:pt x="4574" y="6"/>
                  </a:lnTo>
                  <a:lnTo>
                    <a:pt x="4586" y="12"/>
                  </a:lnTo>
                  <a:lnTo>
                    <a:pt x="4598" y="18"/>
                  </a:lnTo>
                  <a:lnTo>
                    <a:pt x="4604" y="24"/>
                  </a:lnTo>
                  <a:lnTo>
                    <a:pt x="4610" y="30"/>
                  </a:lnTo>
                  <a:lnTo>
                    <a:pt x="4616" y="36"/>
                  </a:lnTo>
                  <a:lnTo>
                    <a:pt x="4622" y="48"/>
                  </a:lnTo>
                  <a:lnTo>
                    <a:pt x="4628" y="60"/>
                  </a:lnTo>
                  <a:lnTo>
                    <a:pt x="4634" y="66"/>
                  </a:lnTo>
                  <a:lnTo>
                    <a:pt x="4640" y="78"/>
                  </a:lnTo>
                  <a:lnTo>
                    <a:pt x="4652" y="84"/>
                  </a:lnTo>
                  <a:lnTo>
                    <a:pt x="4670" y="90"/>
                  </a:lnTo>
                  <a:lnTo>
                    <a:pt x="4682" y="96"/>
                  </a:lnTo>
                  <a:lnTo>
                    <a:pt x="4706" y="102"/>
                  </a:lnTo>
                  <a:lnTo>
                    <a:pt x="4724" y="108"/>
                  </a:lnTo>
                  <a:lnTo>
                    <a:pt x="4748" y="114"/>
                  </a:lnTo>
                  <a:lnTo>
                    <a:pt x="4771" y="114"/>
                  </a:lnTo>
                  <a:lnTo>
                    <a:pt x="4801" y="114"/>
                  </a:lnTo>
                  <a:lnTo>
                    <a:pt x="4831" y="108"/>
                  </a:lnTo>
                  <a:lnTo>
                    <a:pt x="4861" y="102"/>
                  </a:lnTo>
                  <a:lnTo>
                    <a:pt x="4891" y="96"/>
                  </a:lnTo>
                  <a:lnTo>
                    <a:pt x="4927" y="84"/>
                  </a:lnTo>
                  <a:lnTo>
                    <a:pt x="4957" y="66"/>
                  </a:lnTo>
                  <a:lnTo>
                    <a:pt x="4993" y="48"/>
                  </a:lnTo>
                  <a:lnTo>
                    <a:pt x="5017" y="36"/>
                  </a:lnTo>
                  <a:lnTo>
                    <a:pt x="5029" y="30"/>
                  </a:lnTo>
                  <a:lnTo>
                    <a:pt x="5061" y="24"/>
                  </a:lnTo>
                  <a:lnTo>
                    <a:pt x="5091" y="17"/>
                  </a:lnTo>
                  <a:lnTo>
                    <a:pt x="5118" y="14"/>
                  </a:lnTo>
                  <a:lnTo>
                    <a:pt x="5145" y="9"/>
                  </a:lnTo>
                  <a:lnTo>
                    <a:pt x="5175" y="9"/>
                  </a:lnTo>
                  <a:lnTo>
                    <a:pt x="5199" y="8"/>
                  </a:lnTo>
                  <a:lnTo>
                    <a:pt x="5219" y="9"/>
                  </a:lnTo>
                  <a:lnTo>
                    <a:pt x="5238" y="9"/>
                  </a:lnTo>
                  <a:lnTo>
                    <a:pt x="5258" y="11"/>
                  </a:lnTo>
                  <a:lnTo>
                    <a:pt x="5280" y="9"/>
                  </a:lnTo>
                  <a:lnTo>
                    <a:pt x="5304" y="11"/>
                  </a:lnTo>
                  <a:lnTo>
                    <a:pt x="5327" y="8"/>
                  </a:lnTo>
                  <a:lnTo>
                    <a:pt x="5351" y="8"/>
                  </a:lnTo>
                  <a:lnTo>
                    <a:pt x="5390" y="9"/>
                  </a:lnTo>
                  <a:lnTo>
                    <a:pt x="5435" y="24"/>
                  </a:lnTo>
                  <a:lnTo>
                    <a:pt x="5447" y="30"/>
                  </a:lnTo>
                  <a:lnTo>
                    <a:pt x="5453" y="36"/>
                  </a:lnTo>
                  <a:lnTo>
                    <a:pt x="5453" y="42"/>
                  </a:lnTo>
                  <a:lnTo>
                    <a:pt x="5459" y="48"/>
                  </a:lnTo>
                  <a:lnTo>
                    <a:pt x="5459" y="54"/>
                  </a:lnTo>
                  <a:lnTo>
                    <a:pt x="5459" y="60"/>
                  </a:lnTo>
                  <a:lnTo>
                    <a:pt x="5459" y="66"/>
                  </a:lnTo>
                  <a:lnTo>
                    <a:pt x="5465" y="66"/>
                  </a:lnTo>
                  <a:lnTo>
                    <a:pt x="5465" y="72"/>
                  </a:lnTo>
                  <a:lnTo>
                    <a:pt x="5477" y="72"/>
                  </a:lnTo>
                  <a:lnTo>
                    <a:pt x="5489" y="78"/>
                  </a:lnTo>
                  <a:lnTo>
                    <a:pt x="5501" y="84"/>
                  </a:lnTo>
                  <a:lnTo>
                    <a:pt x="5519" y="84"/>
                  </a:lnTo>
                  <a:lnTo>
                    <a:pt x="5555" y="90"/>
                  </a:lnTo>
                  <a:lnTo>
                    <a:pt x="5603" y="90"/>
                  </a:lnTo>
                  <a:lnTo>
                    <a:pt x="5656" y="90"/>
                  </a:lnTo>
                  <a:lnTo>
                    <a:pt x="5710" y="84"/>
                  </a:lnTo>
                  <a:lnTo>
                    <a:pt x="5740" y="78"/>
                  </a:lnTo>
                  <a:lnTo>
                    <a:pt x="5770" y="72"/>
                  </a:lnTo>
                  <a:lnTo>
                    <a:pt x="5770" y="90"/>
                  </a:lnTo>
                  <a:lnTo>
                    <a:pt x="5770" y="90"/>
                  </a:lnTo>
                  <a:lnTo>
                    <a:pt x="5740" y="96"/>
                  </a:lnTo>
                  <a:lnTo>
                    <a:pt x="5710" y="102"/>
                  </a:lnTo>
                  <a:lnTo>
                    <a:pt x="5656" y="108"/>
                  </a:lnTo>
                  <a:lnTo>
                    <a:pt x="5603" y="108"/>
                  </a:lnTo>
                  <a:lnTo>
                    <a:pt x="5555" y="108"/>
                  </a:lnTo>
                  <a:lnTo>
                    <a:pt x="5519" y="102"/>
                  </a:lnTo>
                  <a:lnTo>
                    <a:pt x="5501" y="102"/>
                  </a:lnTo>
                  <a:lnTo>
                    <a:pt x="5489" y="96"/>
                  </a:lnTo>
                  <a:lnTo>
                    <a:pt x="5477" y="90"/>
                  </a:lnTo>
                  <a:lnTo>
                    <a:pt x="5465" y="90"/>
                  </a:lnTo>
                  <a:lnTo>
                    <a:pt x="5465" y="84"/>
                  </a:lnTo>
                  <a:lnTo>
                    <a:pt x="5459" y="84"/>
                  </a:lnTo>
                  <a:lnTo>
                    <a:pt x="5459" y="78"/>
                  </a:lnTo>
                  <a:lnTo>
                    <a:pt x="5459" y="72"/>
                  </a:lnTo>
                  <a:lnTo>
                    <a:pt x="5459" y="66"/>
                  </a:lnTo>
                  <a:lnTo>
                    <a:pt x="5453" y="60"/>
                  </a:lnTo>
                  <a:lnTo>
                    <a:pt x="5453" y="54"/>
                  </a:lnTo>
                  <a:lnTo>
                    <a:pt x="5447" y="48"/>
                  </a:lnTo>
                  <a:lnTo>
                    <a:pt x="5435" y="42"/>
                  </a:lnTo>
                  <a:lnTo>
                    <a:pt x="5429" y="36"/>
                  </a:lnTo>
                  <a:lnTo>
                    <a:pt x="5423" y="36"/>
                  </a:lnTo>
                  <a:lnTo>
                    <a:pt x="5405" y="30"/>
                  </a:lnTo>
                  <a:lnTo>
                    <a:pt x="5393" y="30"/>
                  </a:lnTo>
                  <a:lnTo>
                    <a:pt x="5370" y="23"/>
                  </a:lnTo>
                  <a:lnTo>
                    <a:pt x="5346" y="24"/>
                  </a:lnTo>
                  <a:lnTo>
                    <a:pt x="5325" y="27"/>
                  </a:lnTo>
                  <a:lnTo>
                    <a:pt x="5298" y="29"/>
                  </a:lnTo>
                  <a:lnTo>
                    <a:pt x="5270" y="29"/>
                  </a:lnTo>
                  <a:lnTo>
                    <a:pt x="5247" y="26"/>
                  </a:lnTo>
                  <a:lnTo>
                    <a:pt x="5219" y="24"/>
                  </a:lnTo>
                  <a:lnTo>
                    <a:pt x="5199" y="21"/>
                  </a:lnTo>
                  <a:lnTo>
                    <a:pt x="5174" y="24"/>
                  </a:lnTo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accent2">
                    <a:gamma/>
                    <a:tint val="96863"/>
                    <a:invGamma/>
                  </a:schemeClr>
                </a:gs>
                <a:gs pos="100000">
                  <a:schemeClr val="accent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43064" name="Rectangle 24">
            <a:extLst>
              <a:ext uri="{FF2B5EF4-FFF2-40B4-BE49-F238E27FC236}">
                <a16:creationId xmlns:a16="http://schemas.microsoft.com/office/drawing/2014/main" id="{95BC1C14-E86B-4FF2-B52A-51591AD4B4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Mintacím szerkesztése</a:t>
            </a:r>
          </a:p>
        </p:txBody>
      </p:sp>
      <p:sp>
        <p:nvSpPr>
          <p:cNvPr id="343065" name="Rectangle 25">
            <a:extLst>
              <a:ext uri="{FF2B5EF4-FFF2-40B4-BE49-F238E27FC236}">
                <a16:creationId xmlns:a16="http://schemas.microsoft.com/office/drawing/2014/main" id="{4C60C36A-09FE-4840-B273-BE8582440E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/>
              <a:t>Mintaszöveg szerkesztése</a:t>
            </a:r>
          </a:p>
          <a:p>
            <a:pPr lvl="1"/>
            <a:r>
              <a:rPr lang="hu-HU" altLang="hu-HU"/>
              <a:t>Második szint</a:t>
            </a:r>
          </a:p>
          <a:p>
            <a:pPr lvl="2"/>
            <a:r>
              <a:rPr lang="hu-HU" altLang="hu-HU"/>
              <a:t>Harmadik szint</a:t>
            </a:r>
          </a:p>
          <a:p>
            <a:pPr lvl="3"/>
            <a:r>
              <a:rPr lang="hu-HU" altLang="hu-HU"/>
              <a:t>Negyedik szint</a:t>
            </a:r>
          </a:p>
          <a:p>
            <a:pPr lvl="4"/>
            <a:r>
              <a:rPr lang="hu-HU" altLang="hu-HU"/>
              <a:t>Ötödik szint</a:t>
            </a:r>
          </a:p>
        </p:txBody>
      </p:sp>
      <p:sp>
        <p:nvSpPr>
          <p:cNvPr id="343066" name="Rectangle 26">
            <a:extLst>
              <a:ext uri="{FF2B5EF4-FFF2-40B4-BE49-F238E27FC236}">
                <a16:creationId xmlns:a16="http://schemas.microsoft.com/office/drawing/2014/main" id="{9989956C-9803-494E-BB95-96CEE0A5793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hu-HU" altLang="hu-HU"/>
          </a:p>
        </p:txBody>
      </p:sp>
      <p:sp>
        <p:nvSpPr>
          <p:cNvPr id="343067" name="Rectangle 27">
            <a:extLst>
              <a:ext uri="{FF2B5EF4-FFF2-40B4-BE49-F238E27FC236}">
                <a16:creationId xmlns:a16="http://schemas.microsoft.com/office/drawing/2014/main" id="{F17B18BE-28FD-44AC-B061-EFA9B9241B1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2F4039F6-C036-47D6-87F1-ABB06A5FDF42}" type="slidenum">
              <a:rPr lang="hu-HU" altLang="hu-HU"/>
              <a:pPr/>
              <a:t>‹#›</a:t>
            </a:fld>
            <a:endParaRPr lang="hu-HU" altLang="hu-HU"/>
          </a:p>
        </p:txBody>
      </p:sp>
      <p:sp>
        <p:nvSpPr>
          <p:cNvPr id="343068" name="Rectangle 28">
            <a:extLst>
              <a:ext uri="{FF2B5EF4-FFF2-40B4-BE49-F238E27FC236}">
                <a16:creationId xmlns:a16="http://schemas.microsoft.com/office/drawing/2014/main" id="{C7FD46F9-DBBE-4B9A-8F1D-85265E355F5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endParaRPr lang="hu-HU" altLang="hu-H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5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2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l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80000"/>
        <a:buFont typeface="Wingdings" panose="05000000000000000000" pitchFamily="2" charset="2"/>
        <a:buChar char="l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l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12233991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68" r:id="rId1"/>
    <p:sldLayoutId id="2147484169" r:id="rId2"/>
    <p:sldLayoutId id="2147484170" r:id="rId3"/>
    <p:sldLayoutId id="2147484171" r:id="rId4"/>
    <p:sldLayoutId id="2147484172" r:id="rId5"/>
    <p:sldLayoutId id="2147484173" r:id="rId6"/>
    <p:sldLayoutId id="2147484174" r:id="rId7"/>
    <p:sldLayoutId id="2147484175" r:id="rId8"/>
    <p:sldLayoutId id="2147484176" r:id="rId9"/>
    <p:sldLayoutId id="2147484177" r:id="rId10"/>
    <p:sldLayoutId id="2147484178" r:id="rId11"/>
    <p:sldLayoutId id="2147484179" r:id="rId12"/>
    <p:sldLayoutId id="2147484180" r:id="rId13"/>
    <p:sldLayoutId id="2147484181" r:id="rId14"/>
    <p:sldLayoutId id="2147484182" r:id="rId15"/>
    <p:sldLayoutId id="2147484183" r:id="rId16"/>
    <p:sldLayoutId id="214748418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948541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  <p:sldLayoutId id="2147484215" r:id="rId12"/>
    <p:sldLayoutId id="2147484216" r:id="rId13"/>
    <p:sldLayoutId id="2147484217" r:id="rId14"/>
    <p:sldLayoutId id="2147484218" r:id="rId15"/>
    <p:sldLayoutId id="2147484219" r:id="rId16"/>
    <p:sldLayoutId id="214748422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98473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  <p:sldLayoutId id="2147484233" r:id="rId12"/>
    <p:sldLayoutId id="2147484234" r:id="rId13"/>
    <p:sldLayoutId id="2147484235" r:id="rId14"/>
    <p:sldLayoutId id="2147484236" r:id="rId15"/>
    <p:sldLayoutId id="2147484237" r:id="rId16"/>
    <p:sldLayoutId id="2147484238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45795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2194561"/>
            <a:ext cx="81153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46520" y="6356351"/>
            <a:ext cx="21831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2/19/2020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355846"/>
            <a:ext cx="58293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2510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  <p:sldLayoutId id="2147483880" r:id="rId13"/>
    <p:sldLayoutId id="2147483881" r:id="rId14"/>
    <p:sldLayoutId id="2147483882" r:id="rId15"/>
    <p:sldLayoutId id="2147483883" r:id="rId16"/>
    <p:sldLayoutId id="2147483884" r:id="rId17"/>
  </p:sldLayoutIdLst>
  <p:txStyles>
    <p:titleStyle>
      <a:lvl1pPr algn="r" defTabSz="685800" rtl="0" eaLnBrk="1" latinLnBrk="0" hangingPunct="1">
        <a:lnSpc>
          <a:spcPct val="90000"/>
        </a:lnSpc>
        <a:spcBef>
          <a:spcPct val="0"/>
        </a:spcBef>
        <a:buNone/>
        <a:defRPr sz="3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dirty="0"/>
              <a:t>Mintacím szerkesztése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362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dirty="0"/>
              <a:t>Mintaszöveg szerkesztése</a:t>
            </a:r>
          </a:p>
          <a:p>
            <a:pPr lvl="1"/>
            <a:r>
              <a:rPr lang="hu-HU" altLang="hu-HU" dirty="0"/>
              <a:t>Második szint</a:t>
            </a:r>
          </a:p>
          <a:p>
            <a:pPr lvl="2"/>
            <a:r>
              <a:rPr lang="hu-HU" altLang="hu-HU" dirty="0"/>
              <a:t>Harmadik szint</a:t>
            </a:r>
          </a:p>
          <a:p>
            <a:pPr lvl="3"/>
            <a:r>
              <a:rPr lang="hu-HU" altLang="hu-HU" dirty="0"/>
              <a:t>Negyedik szint</a:t>
            </a:r>
          </a:p>
          <a:p>
            <a:pPr lvl="4"/>
            <a:r>
              <a:rPr lang="hu-HU" altLang="hu-HU" dirty="0"/>
              <a:t>Ötödik szint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endParaRPr lang="hu-HU" altLang="hu-HU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hu-HU" altLang="hu-HU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2A975181-7A8F-4375-B064-EBFC4B29E7C1}" type="slidenum">
              <a:rPr lang="hu-HU" altLang="hu-HU" smtClean="0"/>
              <a:pPr/>
              <a:t>‹#›</a:t>
            </a:fld>
            <a:endParaRPr lang="hu-HU" altLang="hu-HU" dirty="0"/>
          </a:p>
        </p:txBody>
      </p:sp>
    </p:spTree>
    <p:extLst>
      <p:ext uri="{BB962C8B-B14F-4D97-AF65-F5344CB8AC3E}">
        <p14:creationId xmlns:p14="http://schemas.microsoft.com/office/powerpoint/2010/main" val="360370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transition spd="slow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0586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  <p:sldLayoutId id="2147483927" r:id="rId12"/>
    <p:sldLayoutId id="2147483928" r:id="rId13"/>
    <p:sldLayoutId id="2147483929" r:id="rId14"/>
    <p:sldLayoutId id="2147483930" r:id="rId15"/>
    <p:sldLayoutId id="2147483931" r:id="rId16"/>
    <p:sldLayoutId id="2147483932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707542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  <p:sldLayoutId id="2147483948" r:id="rId15"/>
    <p:sldLayoutId id="2147483949" r:id="rId16"/>
    <p:sldLayoutId id="2147483950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810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71700" y="764373"/>
            <a:ext cx="637794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4360" y="2194560"/>
            <a:ext cx="7955280" cy="4069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12230" y="6356351"/>
            <a:ext cx="21374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4360" y="6355846"/>
            <a:ext cx="56807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72250" y="381001"/>
            <a:ext cx="19773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2629732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  <p:sldLayoutId id="2147483964" r:id="rId13"/>
    <p:sldLayoutId id="2147483965" r:id="rId14"/>
    <p:sldLayoutId id="2147483966" r:id="rId15"/>
    <p:sldLayoutId id="2147483967" r:id="rId16"/>
    <p:sldLayoutId id="2147483968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820350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08" r:id="rId13"/>
    <p:sldLayoutId id="2147484109" r:id="rId14"/>
    <p:sldLayoutId id="2147484110" r:id="rId15"/>
    <p:sldLayoutId id="2147484111" r:id="rId16"/>
    <p:sldLayoutId id="214748411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13528053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  <p:sldLayoutId id="2147484125" r:id="rId12"/>
    <p:sldLayoutId id="2147484126" r:id="rId13"/>
    <p:sldLayoutId id="2147484127" r:id="rId14"/>
    <p:sldLayoutId id="2147484128" r:id="rId15"/>
    <p:sldLayoutId id="2147484129" r:id="rId16"/>
    <p:sldLayoutId id="214748413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09601"/>
            <a:ext cx="7772400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42068"/>
            <a:ext cx="7772400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23712" y="5870576"/>
            <a:ext cx="1212173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u-HU" alt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5870576"/>
            <a:ext cx="5990311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hu-HU" alt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2085" y="5870576"/>
            <a:ext cx="417516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F4039F6-C036-47D6-87F1-ABB06A5FDF42}" type="slidenum">
              <a:rPr lang="hu-HU" altLang="hu-HU" smtClean="0"/>
              <a:pPr/>
              <a:t>‹#›</a:t>
            </a:fld>
            <a:endParaRPr lang="hu-HU" altLang="hu-HU"/>
          </a:p>
        </p:txBody>
      </p:sp>
    </p:spTree>
    <p:extLst>
      <p:ext uri="{BB962C8B-B14F-4D97-AF65-F5344CB8AC3E}">
        <p14:creationId xmlns:p14="http://schemas.microsoft.com/office/powerpoint/2010/main" val="33612606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50" r:id="rId1"/>
    <p:sldLayoutId id="2147484151" r:id="rId2"/>
    <p:sldLayoutId id="2147484152" r:id="rId3"/>
    <p:sldLayoutId id="2147484153" r:id="rId4"/>
    <p:sldLayoutId id="2147484154" r:id="rId5"/>
    <p:sldLayoutId id="2147484155" r:id="rId6"/>
    <p:sldLayoutId id="2147484156" r:id="rId7"/>
    <p:sldLayoutId id="2147484157" r:id="rId8"/>
    <p:sldLayoutId id="2147484158" r:id="rId9"/>
    <p:sldLayoutId id="2147484159" r:id="rId10"/>
    <p:sldLayoutId id="2147484160" r:id="rId11"/>
    <p:sldLayoutId id="2147484161" r:id="rId12"/>
    <p:sldLayoutId id="2147484162" r:id="rId13"/>
    <p:sldLayoutId id="2147484163" r:id="rId14"/>
    <p:sldLayoutId id="2147484164" r:id="rId15"/>
    <p:sldLayoutId id="2147484165" r:id="rId16"/>
    <p:sldLayoutId id="2147484166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1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5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5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ozofia.hu/" TargetMode="External"/><Relationship Id="rId2" Type="http://schemas.openxmlformats.org/officeDocument/2006/relationships/hyperlink" Target="mailto:info@teozofia.hu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33" y="450352"/>
            <a:ext cx="7939668" cy="596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8058" y="993846"/>
            <a:ext cx="18161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54407" y="3777702"/>
            <a:ext cx="18161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96943" y="961368"/>
            <a:ext cx="18161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194394" y="3877899"/>
            <a:ext cx="1816100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54186" y="2091618"/>
            <a:ext cx="6035627" cy="27084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2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+mn-cs"/>
              </a:rPr>
              <a:t>A Teozófiai Társulat küldetése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+mn-cs"/>
              </a:rPr>
              <a:t>Az emberiség szolgálata</a:t>
            </a:r>
            <a:br>
              <a:rPr kumimoji="0" lang="hu-HU" sz="24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hu-HU" sz="24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+mn-cs"/>
              </a:rPr>
              <a:t> az Időtlen Bölcsesség egyre mélyebb megértésén,</a:t>
            </a:r>
            <a:br>
              <a:rPr kumimoji="0" lang="hu-HU" sz="24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hu-HU" sz="24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+mn-cs"/>
              </a:rPr>
              <a:t>minden élet egységének felismerésén és </a:t>
            </a:r>
            <a:br>
              <a:rPr kumimoji="0" lang="hu-HU" sz="24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hu-HU" sz="24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+mn-cs"/>
              </a:rPr>
              <a:t>a spirituális önfejlesztés gyakorlati alkalmazásán</a:t>
            </a:r>
            <a:br>
              <a:rPr kumimoji="0" lang="hu-HU" sz="24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hu-HU" sz="2400" b="0" i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ea typeface="+mn-ea"/>
                <a:cs typeface="+mn-cs"/>
              </a:rPr>
              <a:t>keresztül.</a:t>
            </a:r>
            <a:endParaRPr kumimoji="0" lang="en-US" sz="2400" b="0" i="1" u="none" strike="noStrike" kern="1200" cap="none" spc="0" normalizeH="0" baseline="0" noProof="0" dirty="0">
              <a:ln w="11430"/>
              <a:solidFill>
                <a:srgbClr val="0000CC"/>
              </a:solidFill>
              <a:effectLst/>
              <a:uLnTx/>
              <a:uFillTx/>
              <a:latin typeface="Accord Heavy SF" panose="020BE200000000000000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E99155B9-6320-4AB5-A815-8A2754562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6856214"/>
          </a:xfrm>
          <a:prstGeom prst="rect">
            <a:avLst/>
          </a:prstGeom>
        </p:spPr>
      </p:pic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602" y="82294"/>
            <a:ext cx="8450138" cy="65916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altLang="hu-HU" b="1" dirty="0">
                <a:latin typeface="+mn-lt"/>
              </a:rPr>
              <a:t>A SZOBROK KIFARAGÁSA</a:t>
            </a:r>
            <a:endParaRPr lang="en-US" altLang="hu-HU" b="1" dirty="0">
              <a:latin typeface="+mn-lt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7C3B2583-2B81-4A09-9F88-FFCEA214AF69}"/>
              </a:ext>
            </a:extLst>
          </p:cNvPr>
          <p:cNvSpPr/>
          <p:nvPr/>
        </p:nvSpPr>
        <p:spPr>
          <a:xfrm>
            <a:off x="-375955" y="4428034"/>
            <a:ext cx="4929658" cy="23476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marR="0" lvl="0" indent="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valaha készült legnagyobb szobor, az El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Gigante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21,6 m hosszú, 270 tonna.</a:t>
            </a:r>
          </a:p>
          <a:p>
            <a:pPr marL="457200" marR="0" lvl="0" indent="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230 szobor emelvényen, egy emelvényen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15 szobor.</a:t>
            </a:r>
          </a:p>
          <a:p>
            <a:pPr marL="457200" marR="0" lvl="0" indent="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  <a:tabLst/>
              <a:defRPr/>
            </a:pPr>
            <a:r>
              <a:rPr lang="hu-HU" sz="2000" b="1" dirty="0">
                <a:solidFill>
                  <a:prstClr val="white"/>
                </a:solidFill>
                <a:latin typeface="Calibri" panose="020F0502020204030204"/>
              </a:rPr>
              <a:t>A legmagasabb a </a:t>
            </a:r>
            <a:r>
              <a:rPr lang="hu-HU" sz="2000" b="1" dirty="0" err="1">
                <a:solidFill>
                  <a:prstClr val="white"/>
                </a:solidFill>
                <a:latin typeface="Calibri" panose="020F0502020204030204"/>
              </a:rPr>
              <a:t>Paro</a:t>
            </a:r>
            <a:r>
              <a:rPr lang="hu-HU" sz="2000" b="1" dirty="0">
                <a:solidFill>
                  <a:prstClr val="white"/>
                </a:solidFill>
                <a:latin typeface="Calibri" panose="020F0502020204030204"/>
              </a:rPr>
              <a:t>, 82 tonna.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0" indent="0" algn="l" defTabSz="4572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prstClr val="white"/>
              </a:buClr>
              <a:buSzPct val="100000"/>
              <a:buFont typeface="Arial"/>
              <a:buChar char="•"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ép 6" descr="rano15">
            <a:extLst>
              <a:ext uri="{FF2B5EF4-FFF2-40B4-BE49-F238E27FC236}">
                <a16:creationId xmlns:a16="http://schemas.microsoft.com/office/drawing/2014/main" id="{A17E6D3E-5CD3-42BE-942A-5D7E208C662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4716016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13FCDEB4-5F6B-4B35-B1C8-39DFF68959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0484" y="694493"/>
            <a:ext cx="4187256" cy="530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61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E99155B9-6320-4AB5-A815-8A2754562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6856214"/>
          </a:xfrm>
          <a:prstGeom prst="rect">
            <a:avLst/>
          </a:prstGeom>
        </p:spPr>
      </p:pic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602" y="82294"/>
            <a:ext cx="8450138" cy="65916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altLang="hu-HU" b="1" dirty="0">
                <a:latin typeface="+mn-lt"/>
              </a:rPr>
              <a:t>A SZOBROK MEGJELENÉSE</a:t>
            </a:r>
            <a:endParaRPr lang="en-US" altLang="hu-HU" b="1" dirty="0">
              <a:latin typeface="+mn-lt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7C3B2583-2B81-4A09-9F88-FFCEA214AF69}"/>
              </a:ext>
            </a:extLst>
          </p:cNvPr>
          <p:cNvSpPr/>
          <p:nvPr/>
        </p:nvSpPr>
        <p:spPr>
          <a:xfrm>
            <a:off x="-358849" y="1124744"/>
            <a:ext cx="4929658" cy="40324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lvl="0" defTabSz="457200">
              <a:spcBef>
                <a:spcPts val="0"/>
              </a:spcBef>
              <a:spcAft>
                <a:spcPts val="1000"/>
              </a:spcAft>
              <a:buClr>
                <a:prstClr val="white"/>
              </a:buClr>
              <a:buSzPct val="100000"/>
              <a:defRPr/>
            </a:pPr>
            <a:r>
              <a:rPr lang="hu-HU" sz="2400" b="1" dirty="0"/>
              <a:t>Összességükben gőgös megvetést és parancsoló akaratot fejeznek ki, ez a győztes harcosok és a birodalomépítők kifejezése… Bár az összes szobornak dölyfös és elszánt arckifejezést adtak, az soha nem egyezik meg két arcon, mindegyik úgy néz ki, mintha egyéni portrénak szánták volna.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Kép 7" descr="moai2">
            <a:extLst>
              <a:ext uri="{FF2B5EF4-FFF2-40B4-BE49-F238E27FC236}">
                <a16:creationId xmlns:a16="http://schemas.microsoft.com/office/drawing/2014/main" id="{B9A13204-8B84-4436-A152-373FF8117546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05" y="741454"/>
            <a:ext cx="4060313" cy="54958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3907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E99155B9-6320-4AB5-A815-8A2754562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6856214"/>
          </a:xfrm>
          <a:prstGeom prst="rect">
            <a:avLst/>
          </a:prstGeom>
        </p:spPr>
      </p:pic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602" y="82294"/>
            <a:ext cx="8450138" cy="65916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altLang="hu-HU" b="1" dirty="0">
                <a:latin typeface="+mn-lt"/>
              </a:rPr>
              <a:t>kőfaragás</a:t>
            </a:r>
            <a:endParaRPr lang="en-US" altLang="hu-HU" b="1" dirty="0">
              <a:latin typeface="+mn-lt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1FB80103-FBD5-41B1-BE9F-C292373F7B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0199" y="774449"/>
            <a:ext cx="3743801" cy="536847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E87D92FB-74B6-4CF7-BE7B-AD05B7728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20" y="539157"/>
            <a:ext cx="3853611" cy="2950561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56A8B6E5-4F2F-49AF-8E0C-FC0BEB337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645024"/>
            <a:ext cx="5425502" cy="313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510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E99155B9-6320-4AB5-A815-8A2754562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6856214"/>
          </a:xfrm>
          <a:prstGeom prst="rect">
            <a:avLst/>
          </a:prstGeom>
        </p:spPr>
      </p:pic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602" y="82294"/>
            <a:ext cx="8450138" cy="65916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altLang="hu-HU" b="1" dirty="0">
                <a:latin typeface="+mn-lt"/>
              </a:rPr>
              <a:t>kőfaragás</a:t>
            </a:r>
            <a:endParaRPr lang="en-US" altLang="hu-HU" b="1" dirty="0">
              <a:latin typeface="+mn-lt"/>
            </a:endParaRPr>
          </a:p>
        </p:txBody>
      </p:sp>
      <p:pic>
        <p:nvPicPr>
          <p:cNvPr id="7" name="Kép 6" descr="rano4">
            <a:extLst>
              <a:ext uri="{FF2B5EF4-FFF2-40B4-BE49-F238E27FC236}">
                <a16:creationId xmlns:a16="http://schemas.microsoft.com/office/drawing/2014/main" id="{5F49E2CD-4EEE-4739-B802-F56663CE84D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17"/>
            <a:ext cx="4587484" cy="260525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2308C9A1-A9CD-4E04-A909-295B8E83574C}"/>
              </a:ext>
            </a:extLst>
          </p:cNvPr>
          <p:cNvSpPr/>
          <p:nvPr/>
        </p:nvSpPr>
        <p:spPr>
          <a:xfrm>
            <a:off x="116355" y="4121811"/>
            <a:ext cx="30243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ea typeface="Times New Roman" panose="02020603050405020304" pitchFamily="18" charset="0"/>
              </a:rPr>
              <a:t>A kőfejtő mind belső, mind külső lejtői lábának közelében a munkások álló helyzetbe emelték a szobrokat lyukakban vagy teraszokon, és a szobrászok befejezték a hátaik faragását. </a:t>
            </a:r>
            <a:endParaRPr lang="hu-HU" sz="2000" b="1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651789F0-371A-4269-9A0D-2F288E781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2293" y="2140384"/>
            <a:ext cx="6029325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12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3932" y="0"/>
            <a:ext cx="8118574" cy="84533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hu-HU" altLang="hu-HU" sz="6000" b="1" dirty="0">
                <a:latin typeface="+mn-lt"/>
              </a:rPr>
              <a:t>A szobrok mozgatása</a:t>
            </a:r>
            <a:endParaRPr lang="en-US" altLang="hu-HU" sz="6000" b="1" dirty="0">
              <a:latin typeface="+mn-lt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6C23DDE1-4E42-45AE-9961-F9D19B43B807}"/>
              </a:ext>
            </a:extLst>
          </p:cNvPr>
          <p:cNvSpPr/>
          <p:nvPr/>
        </p:nvSpPr>
        <p:spPr>
          <a:xfrm>
            <a:off x="31304" y="858315"/>
            <a:ext cx="8933183" cy="4561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ea typeface="Times New Roman" panose="02020603050405020304" pitchFamily="18" charset="0"/>
              </a:rPr>
              <a:t>- A szigetlakóknak van egy legendájuk, hogy a </a:t>
            </a:r>
            <a:r>
              <a:rPr lang="hu-HU" sz="2400" b="1" i="1" dirty="0" err="1">
                <a:ea typeface="Times New Roman" panose="02020603050405020304" pitchFamily="18" charset="0"/>
              </a:rPr>
              <a:t>mana</a:t>
            </a:r>
            <a:r>
              <a:rPr lang="hu-HU" sz="2400" b="1" dirty="0">
                <a:ea typeface="Times New Roman" panose="02020603050405020304" pitchFamily="18" charset="0"/>
              </a:rPr>
              <a:t> vagyis elmeerő segítségével vitték a szobrokat az emelvényekre és állították fel azokat. Vagy </a:t>
            </a:r>
            <a:r>
              <a:rPr lang="hu-HU" sz="2400" b="1" dirty="0" err="1">
                <a:ea typeface="Times New Roman" panose="02020603050405020304" pitchFamily="18" charset="0"/>
              </a:rPr>
              <a:t>Makemake</a:t>
            </a:r>
            <a:r>
              <a:rPr lang="hu-HU" sz="2400" b="1" dirty="0">
                <a:ea typeface="Times New Roman" panose="02020603050405020304" pitchFamily="18" charset="0"/>
              </a:rPr>
              <a:t> isten, vagy a papok vagy főnökök parancsolták meg nekik, hogy a levegőn keresztül menjenek vagy lebegjenek.</a:t>
            </a:r>
          </a:p>
          <a:p>
            <a:r>
              <a:rPr lang="hu-HU" sz="2400" b="1" dirty="0"/>
              <a:t>- A vulkán függőleges oldalán van valami furcsa. Innen a szobrokat több tucat más szobor teteje fölött anélkül vitték le, hogy bármilyen jelet hagytak volna. Viszont 10-20 tonnák mozgatása egyáltalán nem gyerekjáték… A bennszülöttek azt mondják, hogy a Húsvét-szigeten minden meghalt, amikor a </a:t>
            </a:r>
            <a:r>
              <a:rPr lang="hu-HU" sz="2400" b="1" dirty="0" err="1"/>
              <a:t>mana</a:t>
            </a:r>
            <a:r>
              <a:rPr lang="hu-HU" sz="2400" b="1" dirty="0"/>
              <a:t> elhagyta.</a:t>
            </a:r>
          </a:p>
          <a:p>
            <a:r>
              <a:rPr lang="hu-HU" sz="2400" b="1" dirty="0"/>
              <a:t>- Minden modern főáramú kutató úgy hiszi, hogy csak az izomerő elegendő a szobrok </a:t>
            </a:r>
            <a:r>
              <a:rPr lang="hu-HU" sz="2400" b="1" dirty="0" err="1"/>
              <a:t>ahu</a:t>
            </a:r>
            <a:r>
              <a:rPr lang="hu-HU" sz="2400" b="1" dirty="0"/>
              <a:t>-hoz szállítására, ami néha több, mint 20 km-re van, és ottani felállítására. 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612971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3932" y="0"/>
            <a:ext cx="8118574" cy="845333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r>
              <a:rPr lang="hu-HU" altLang="hu-HU" sz="6000" b="1" dirty="0">
                <a:latin typeface="+mn-lt"/>
              </a:rPr>
              <a:t>A szobrok mozgatása</a:t>
            </a:r>
            <a:endParaRPr lang="en-US" altLang="hu-HU" sz="6000" b="1" dirty="0">
              <a:latin typeface="+mn-lt"/>
            </a:endParaRPr>
          </a:p>
        </p:txBody>
      </p:sp>
      <p:pic>
        <p:nvPicPr>
          <p:cNvPr id="4" name="Kép 3" descr="moai12">
            <a:extLst>
              <a:ext uri="{FF2B5EF4-FFF2-40B4-BE49-F238E27FC236}">
                <a16:creationId xmlns:a16="http://schemas.microsoft.com/office/drawing/2014/main" id="{BB26873F-34BC-4EF9-9212-3484CD83358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0" y="845332"/>
            <a:ext cx="4683765" cy="3015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 descr="moai13">
            <a:extLst>
              <a:ext uri="{FF2B5EF4-FFF2-40B4-BE49-F238E27FC236}">
                <a16:creationId xmlns:a16="http://schemas.microsoft.com/office/drawing/2014/main" id="{3DFB9B61-C81C-4817-B3D2-084B2B10DCA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0" y="3861046"/>
            <a:ext cx="4827782" cy="2996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 descr="moai4">
            <a:extLst>
              <a:ext uri="{FF2B5EF4-FFF2-40B4-BE49-F238E27FC236}">
                <a16:creationId xmlns:a16="http://schemas.microsoft.com/office/drawing/2014/main" id="{304DE4DF-9548-4FDA-A2FC-FD7D01937BB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946" y="845332"/>
            <a:ext cx="3934541" cy="33757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8557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75656" y="-2163"/>
            <a:ext cx="7488832" cy="622851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hu-HU" altLang="hu-HU" sz="3400" b="1" dirty="0">
                <a:latin typeface="+mn-lt"/>
              </a:rPr>
              <a:t>A szobrok és a fejdíszek  felemelése</a:t>
            </a:r>
            <a:endParaRPr lang="en-US" altLang="hu-HU" sz="3400" b="1" dirty="0">
              <a:latin typeface="+mn-lt"/>
            </a:endParaRPr>
          </a:p>
        </p:txBody>
      </p:sp>
      <p:pic>
        <p:nvPicPr>
          <p:cNvPr id="8" name="Kép 7" descr="moai6">
            <a:extLst>
              <a:ext uri="{FF2B5EF4-FFF2-40B4-BE49-F238E27FC236}">
                <a16:creationId xmlns:a16="http://schemas.microsoft.com/office/drawing/2014/main" id="{6EB608A3-FBE3-48D5-A860-DECC1A0BCAB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049" y="620688"/>
            <a:ext cx="4326927" cy="2448272"/>
          </a:xfrm>
          <a:prstGeom prst="roundRect">
            <a:avLst>
              <a:gd name="adj" fmla="val 4380"/>
            </a:avLst>
          </a:prstGeom>
          <a:noFill/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Kép 8" descr="punapau1">
            <a:extLst>
              <a:ext uri="{FF2B5EF4-FFF2-40B4-BE49-F238E27FC236}">
                <a16:creationId xmlns:a16="http://schemas.microsoft.com/office/drawing/2014/main" id="{7374A2A3-BF9B-4B1A-9421-BE86B161DC7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630627"/>
            <a:ext cx="3528392" cy="258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Kép 9" descr="pukao1">
            <a:extLst>
              <a:ext uri="{FF2B5EF4-FFF2-40B4-BE49-F238E27FC236}">
                <a16:creationId xmlns:a16="http://schemas.microsoft.com/office/drawing/2014/main" id="{CDD393BA-50FB-4B4D-B5BE-08CBEFA573E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092675"/>
            <a:ext cx="2448272" cy="376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Kép 10" descr="pukao2">
            <a:extLst>
              <a:ext uri="{FF2B5EF4-FFF2-40B4-BE49-F238E27FC236}">
                <a16:creationId xmlns:a16="http://schemas.microsoft.com/office/drawing/2014/main" id="{DA66FD9A-327E-4A64-A3C7-7EDE68F4A6CE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212977"/>
            <a:ext cx="2448272" cy="3612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Kép 11" descr="pukao3">
            <a:extLst>
              <a:ext uri="{FF2B5EF4-FFF2-40B4-BE49-F238E27FC236}">
                <a16:creationId xmlns:a16="http://schemas.microsoft.com/office/drawing/2014/main" id="{6AFC8B6C-4E25-4B9D-ACA8-B197187CE2AB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227833"/>
            <a:ext cx="1728192" cy="35975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4832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6">
                <a:lumMod val="75000"/>
              </a:schemeClr>
            </a:gs>
            <a:gs pos="69000">
              <a:srgbClr val="588A5A"/>
            </a:gs>
            <a:gs pos="97000">
              <a:srgbClr val="546D7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75656" y="-2163"/>
            <a:ext cx="7488832" cy="76686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hu-HU" altLang="hu-HU" b="1" dirty="0">
                <a:latin typeface="+mn-lt"/>
              </a:rPr>
              <a:t>AZ EMELVÉNYEK</a:t>
            </a:r>
            <a:endParaRPr lang="en-US" altLang="hu-HU" b="1" dirty="0">
              <a:latin typeface="+mn-lt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F42E82D6-BA0B-4CEE-AD33-AFA7A9F016AF}"/>
              </a:ext>
            </a:extLst>
          </p:cNvPr>
          <p:cNvSpPr/>
          <p:nvPr/>
        </p:nvSpPr>
        <p:spPr>
          <a:xfrm>
            <a:off x="144556" y="980728"/>
            <a:ext cx="8819932" cy="5767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FFFFCC"/>
                </a:solidFill>
                <a:ea typeface="Times New Roman" panose="02020603050405020304" pitchFamily="18" charset="0"/>
              </a:rPr>
              <a:t>A Húsvét-szigeten legalább 313 ünnepi emelvény vagy </a:t>
            </a:r>
            <a:r>
              <a:rPr lang="hu-HU" sz="2400" b="1" dirty="0" err="1">
                <a:solidFill>
                  <a:srgbClr val="FFFFCC"/>
                </a:solidFill>
                <a:ea typeface="Times New Roman" panose="02020603050405020304" pitchFamily="18" charset="0"/>
              </a:rPr>
              <a:t>ahu</a:t>
            </a:r>
            <a:r>
              <a:rPr lang="hu-HU" sz="2400" b="1" dirty="0">
                <a:solidFill>
                  <a:srgbClr val="FFFFCC"/>
                </a:solidFill>
                <a:ea typeface="Times New Roman" panose="02020603050405020304" pitchFamily="18" charset="0"/>
              </a:rPr>
              <a:t> van – nyitott templomi szentély, amiket az istenek vagy istenné tett ősök tiszteletére emeltek. Néhányat a sziget </a:t>
            </a:r>
            <a:r>
              <a:rPr lang="hu-HU" sz="2400" b="1" dirty="0" err="1">
                <a:solidFill>
                  <a:srgbClr val="FFFFCC"/>
                </a:solidFill>
                <a:ea typeface="Times New Roman" panose="02020603050405020304" pitchFamily="18" charset="0"/>
              </a:rPr>
              <a:t>belsejében</a:t>
            </a:r>
            <a:r>
              <a:rPr lang="hu-HU" sz="2400" b="1" dirty="0">
                <a:solidFill>
                  <a:srgbClr val="FFFFCC"/>
                </a:solidFill>
                <a:ea typeface="Times New Roman" panose="02020603050405020304" pitchFamily="18" charset="0"/>
              </a:rPr>
              <a:t> építettek, de a legtöbb a part körül helyezkedik el, általában védett öblökben Ezek kőművességgel lecsiszolt sziklakövekből építették, amihez nem használtak habarcsot. </a:t>
            </a:r>
          </a:p>
          <a:p>
            <a:r>
              <a:rPr lang="hu-HU" sz="2400" b="1" dirty="0">
                <a:solidFill>
                  <a:srgbClr val="FFFFCC"/>
                </a:solidFill>
              </a:rPr>
              <a:t>Néhány </a:t>
            </a:r>
            <a:r>
              <a:rPr lang="hu-HU" sz="2400" b="1" dirty="0" err="1">
                <a:solidFill>
                  <a:srgbClr val="FFFFCC"/>
                </a:solidFill>
              </a:rPr>
              <a:t>ahu</a:t>
            </a:r>
            <a:r>
              <a:rPr lang="hu-HU" sz="2400" b="1" dirty="0">
                <a:solidFill>
                  <a:srgbClr val="FFFFCC"/>
                </a:solidFill>
              </a:rPr>
              <a:t> meglehetősen kicsi, de mások a komoly közösségi mérnökség jelentős darabjai, a hosszúságuk 150 m vagy több, maximum 7 m magasak. Néhányhoz 300-500 tonna követ kellett oda szállítani, míg a </a:t>
            </a:r>
            <a:r>
              <a:rPr lang="hu-HU" sz="2400" b="1" dirty="0" err="1">
                <a:solidFill>
                  <a:srgbClr val="FFFFCC"/>
                </a:solidFill>
              </a:rPr>
              <a:t>Tahai</a:t>
            </a:r>
            <a:r>
              <a:rPr lang="hu-HU" sz="2400" b="1" dirty="0">
                <a:solidFill>
                  <a:srgbClr val="FFFFCC"/>
                </a:solidFill>
              </a:rPr>
              <a:t> komplexumhoz, amit 3 struktúra alkot, 23,000 m</a:t>
            </a:r>
            <a:r>
              <a:rPr lang="hu-HU" sz="2400" b="1" baseline="30000" dirty="0">
                <a:solidFill>
                  <a:srgbClr val="FFFFCC"/>
                </a:solidFill>
              </a:rPr>
              <a:t>3</a:t>
            </a:r>
            <a:r>
              <a:rPr lang="hu-HU" sz="2400" b="1" dirty="0">
                <a:solidFill>
                  <a:srgbClr val="FFFFCC"/>
                </a:solidFill>
              </a:rPr>
              <a:t> kő és kitöltő föld kellett, aminek a becsült tömege 2000 tonna.</a:t>
            </a:r>
          </a:p>
          <a:p>
            <a:r>
              <a:rPr lang="hu-HU" sz="2400" b="1" dirty="0">
                <a:solidFill>
                  <a:srgbClr val="FFFFCC"/>
                </a:solidFill>
              </a:rPr>
              <a:t>Radiokarbon kor-meghatározás alapján a legrégibb építmény i.sz. 690-re tehető. Az emelvényépítésről azt gondolják, hogy 1200-ra vált mániává, és ez eltartott a XVI. századig.</a:t>
            </a:r>
          </a:p>
          <a:p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38880392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6">
                <a:lumMod val="75000"/>
              </a:schemeClr>
            </a:gs>
            <a:gs pos="69000">
              <a:srgbClr val="588A5A"/>
            </a:gs>
            <a:gs pos="97000">
              <a:srgbClr val="546D7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75656" y="-2163"/>
            <a:ext cx="7488832" cy="76686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hu-HU" altLang="hu-HU" b="1" dirty="0">
                <a:latin typeface="+mn-lt"/>
              </a:rPr>
              <a:t>AZ EMELVÉNYEK</a:t>
            </a:r>
            <a:endParaRPr lang="en-US" altLang="hu-HU" b="1" dirty="0">
              <a:latin typeface="+mn-lt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223B4104-4685-407E-B6B8-A4F8BB40C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4744"/>
            <a:ext cx="5381625" cy="267797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896FBA57-B434-4E86-8774-FABDC4434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1625" y="2080819"/>
            <a:ext cx="3762375" cy="4752975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4EFCE10-27F5-48AB-9073-D82C942FC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645024"/>
            <a:ext cx="362902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422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6">
                <a:lumMod val="75000"/>
              </a:schemeClr>
            </a:gs>
            <a:gs pos="69000">
              <a:srgbClr val="588A5A"/>
            </a:gs>
            <a:gs pos="97000">
              <a:srgbClr val="546D7E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75656" y="-2163"/>
            <a:ext cx="7488832" cy="76686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hu-HU" altLang="hu-HU" b="1" dirty="0">
                <a:latin typeface="+mn-lt"/>
              </a:rPr>
              <a:t>AZ EMELVÉNYEK</a:t>
            </a:r>
            <a:endParaRPr lang="en-US" altLang="hu-HU" b="1" dirty="0">
              <a:latin typeface="+mn-lt"/>
            </a:endParaRPr>
          </a:p>
        </p:txBody>
      </p:sp>
      <p:pic>
        <p:nvPicPr>
          <p:cNvPr id="7" name="Kép 6" descr="anakena2">
            <a:extLst>
              <a:ext uri="{FF2B5EF4-FFF2-40B4-BE49-F238E27FC236}">
                <a16:creationId xmlns:a16="http://schemas.microsoft.com/office/drawing/2014/main" id="{C7E35B1C-E55A-42F9-B081-3ECF0DD5A0F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3888432" cy="532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Kép 7" descr="tiwanaku1">
            <a:extLst>
              <a:ext uri="{FF2B5EF4-FFF2-40B4-BE49-F238E27FC236}">
                <a16:creationId xmlns:a16="http://schemas.microsoft.com/office/drawing/2014/main" id="{B71ACCE5-9229-4B6B-92F3-F856F80C4B1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28800"/>
            <a:ext cx="5148064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3256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8903C195-7E34-4D59-9DF9-0C2A43E94E9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139952" y="93662"/>
            <a:ext cx="4878635" cy="5423570"/>
          </a:xfrm>
        </p:spPr>
        <p:txBody>
          <a:bodyPr/>
          <a:lstStyle/>
          <a:p>
            <a:r>
              <a:rPr lang="hu-HU" altLang="hu-HU" sz="4600" b="1" dirty="0"/>
              <a:t>A HÚSVÉT-SZIGET LEMÚRIA MARADVÁNYA?</a:t>
            </a:r>
          </a:p>
        </p:txBody>
      </p:sp>
      <p:pic>
        <p:nvPicPr>
          <p:cNvPr id="5" name="Kép 4" descr="rano10">
            <a:extLst>
              <a:ext uri="{FF2B5EF4-FFF2-40B4-BE49-F238E27FC236}">
                <a16:creationId xmlns:a16="http://schemas.microsoft.com/office/drawing/2014/main" id="{F24DD502-6BC7-487A-A65F-41BE8B17CD2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8" y="16970"/>
            <a:ext cx="4268620" cy="67473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66BD7576-AF15-4E52-9B69-A56E592F3490}"/>
              </a:ext>
            </a:extLst>
          </p:cNvPr>
          <p:cNvSpPr txBox="1"/>
          <p:nvPr/>
        </p:nvSpPr>
        <p:spPr>
          <a:xfrm>
            <a:off x="4283968" y="5085184"/>
            <a:ext cx="4844684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FFC000"/>
                </a:solidFill>
              </a:rPr>
              <a:t>David </a:t>
            </a:r>
            <a:r>
              <a:rPr lang="hu-HU" sz="2400" b="1" dirty="0" err="1">
                <a:solidFill>
                  <a:srgbClr val="FFC000"/>
                </a:solidFill>
              </a:rPr>
              <a:t>Pratt</a:t>
            </a:r>
            <a:r>
              <a:rPr lang="hu-HU" sz="2400" b="1" dirty="0">
                <a:solidFill>
                  <a:srgbClr val="FFC000"/>
                </a:solidFill>
              </a:rPr>
              <a:t>: Húsvét-sziget, a rejtélyek földje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</a:schemeClr>
            </a:gs>
            <a:gs pos="23000">
              <a:schemeClr val="accent6">
                <a:lumMod val="75000"/>
              </a:schemeClr>
            </a:gs>
            <a:gs pos="69000">
              <a:srgbClr val="0070C0"/>
            </a:gs>
            <a:gs pos="97000">
              <a:srgbClr val="0000CC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75656" y="-2163"/>
            <a:ext cx="7488832" cy="76686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hu-HU" altLang="hu-HU" sz="4800" b="1" dirty="0">
                <a:latin typeface="+mn-lt"/>
              </a:rPr>
              <a:t>HARE PAENGA</a:t>
            </a:r>
            <a:endParaRPr lang="en-US" altLang="hu-HU" sz="4800" b="1" dirty="0">
              <a:latin typeface="+mn-lt"/>
            </a:endParaRPr>
          </a:p>
        </p:txBody>
      </p:sp>
      <p:pic>
        <p:nvPicPr>
          <p:cNvPr id="5" name="Kép 4" descr="paenga">
            <a:extLst>
              <a:ext uri="{FF2B5EF4-FFF2-40B4-BE49-F238E27FC236}">
                <a16:creationId xmlns:a16="http://schemas.microsoft.com/office/drawing/2014/main" id="{F4D71BFA-4353-479F-9A87-35A9DC3B35A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3779912" cy="511256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C7CA3FC3-27CE-4BD0-9794-96268A5AFCCA}"/>
              </a:ext>
            </a:extLst>
          </p:cNvPr>
          <p:cNvSpPr/>
          <p:nvPr/>
        </p:nvSpPr>
        <p:spPr>
          <a:xfrm>
            <a:off x="3920560" y="786448"/>
            <a:ext cx="5043928" cy="6075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u-HU" sz="2400" b="1" dirty="0">
                <a:ea typeface="Times New Roman" panose="02020603050405020304" pitchFamily="18" charset="0"/>
              </a:rPr>
              <a:t>Hosszú, keskeny házak, amik egy felfordított kenura emlékeztetnek, egyszerű keskeny bejárattal az egyik oldal közepén. Az alapköveit bazaltból vágták ki. A csúcsíves végeket megfelelő alakúvá tételéhez a blokkokat helyes görbületűre kellett vágni. A kövek 0.5 – 2.5 m hosszúak, 20 – 30 cm szélesek, és legalább 50 cm magasak, a legnagyobb eléri a 10 tonnát. Kis lyukakat véstek a felső felületükre, amelyekbe a szigetlakók vékony faágakat helyeztek, hogy tartsák a boltíves nádtetőt. A lakóik száma rendkívül változatos volt, egyesekben száznál is többen lakhattak, de másokban csak féltucatnyian.</a:t>
            </a:r>
          </a:p>
        </p:txBody>
      </p:sp>
    </p:spTree>
    <p:extLst>
      <p:ext uri="{BB962C8B-B14F-4D97-AF65-F5344CB8AC3E}">
        <p14:creationId xmlns:p14="http://schemas.microsoft.com/office/powerpoint/2010/main" val="14547257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</a:schemeClr>
            </a:gs>
            <a:gs pos="23000">
              <a:schemeClr val="accent6">
                <a:lumMod val="75000"/>
              </a:schemeClr>
            </a:gs>
            <a:gs pos="69000">
              <a:srgbClr val="0070C0"/>
            </a:gs>
            <a:gs pos="97000">
              <a:srgbClr val="0000CC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75656" y="-2163"/>
            <a:ext cx="7488832" cy="76686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hu-HU" altLang="hu-HU" sz="4800" b="1" dirty="0">
                <a:latin typeface="+mn-lt"/>
              </a:rPr>
              <a:t>A RONGORONGO</a:t>
            </a:r>
            <a:endParaRPr lang="en-US" altLang="hu-HU" sz="4800" b="1" dirty="0">
              <a:latin typeface="+mn-lt"/>
            </a:endParaRPr>
          </a:p>
        </p:txBody>
      </p:sp>
      <p:pic>
        <p:nvPicPr>
          <p:cNvPr id="6" name="Kép 5" descr="rongorongo1">
            <a:extLst>
              <a:ext uri="{FF2B5EF4-FFF2-40B4-BE49-F238E27FC236}">
                <a16:creationId xmlns:a16="http://schemas.microsoft.com/office/drawing/2014/main" id="{B1F84227-B3E3-4A23-B8D4-B11EFA39E1B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1435"/>
            <a:ext cx="5760640" cy="2658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ép 6" descr="rongorongo5">
            <a:extLst>
              <a:ext uri="{FF2B5EF4-FFF2-40B4-BE49-F238E27FC236}">
                <a16:creationId xmlns:a16="http://schemas.microsoft.com/office/drawing/2014/main" id="{65B9EB7E-DE0C-4711-9AD7-53F7070DB12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5256584" cy="315754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730EDDF2-9943-4F23-A44A-CC2A107E8783}"/>
              </a:ext>
            </a:extLst>
          </p:cNvPr>
          <p:cNvSpPr txBox="1"/>
          <p:nvPr/>
        </p:nvSpPr>
        <p:spPr>
          <a:xfrm>
            <a:off x="5868144" y="764704"/>
            <a:ext cx="309634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hu-HU" sz="2000" b="1" dirty="0"/>
              <a:t>25 fatábla</a:t>
            </a:r>
          </a:p>
          <a:p>
            <a:pPr marL="285750" indent="-285750">
              <a:buFontTx/>
              <a:buChar char="-"/>
            </a:pPr>
            <a:r>
              <a:rPr lang="hu-HU" sz="2000" b="1" dirty="0"/>
              <a:t>Kb. 120 alapelem</a:t>
            </a:r>
          </a:p>
          <a:p>
            <a:pPr marL="285750" indent="-285750">
              <a:buFontTx/>
              <a:buChar char="-"/>
            </a:pPr>
            <a:r>
              <a:rPr lang="hu-HU" sz="2000" b="1" dirty="0"/>
              <a:t>1500-2000 összetett jel</a:t>
            </a:r>
          </a:p>
          <a:p>
            <a:pPr marL="285750" indent="-285750">
              <a:buFontTx/>
              <a:buChar char="-"/>
            </a:pPr>
            <a:r>
              <a:rPr lang="hu-HU" sz="2000" b="1" dirty="0"/>
              <a:t>Váltakozó sorok</a:t>
            </a:r>
          </a:p>
          <a:p>
            <a:pPr marL="285750" indent="-285750">
              <a:buFontTx/>
              <a:buChar char="-"/>
            </a:pPr>
            <a:r>
              <a:rPr lang="hu-HU" sz="2000" b="1" dirty="0" err="1"/>
              <a:t>Busztrofédon</a:t>
            </a:r>
            <a:r>
              <a:rPr lang="hu-HU" sz="2000" b="1" dirty="0"/>
              <a:t> írás</a:t>
            </a:r>
          </a:p>
          <a:p>
            <a:pPr marL="285750" indent="-285750">
              <a:buFontTx/>
              <a:buChar char="-"/>
            </a:pPr>
            <a:r>
              <a:rPr lang="hu-HU" sz="2000" b="1" dirty="0"/>
              <a:t>Az utolsó írástudó 1862-ben halt meg.</a:t>
            </a:r>
          </a:p>
          <a:p>
            <a:pPr marL="285750" indent="-285750">
              <a:buFontTx/>
              <a:buChar char="-"/>
            </a:pPr>
            <a:r>
              <a:rPr lang="hu-HU" sz="2000" b="1" dirty="0"/>
              <a:t>TH: az írás rokon a dél-amerikai ősi írásokkal.</a:t>
            </a:r>
          </a:p>
        </p:txBody>
      </p:sp>
    </p:spTree>
    <p:extLst>
      <p:ext uri="{BB962C8B-B14F-4D97-AF65-F5344CB8AC3E}">
        <p14:creationId xmlns:p14="http://schemas.microsoft.com/office/powerpoint/2010/main" val="37865249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</a:schemeClr>
            </a:gs>
            <a:gs pos="23000">
              <a:schemeClr val="accent6">
                <a:lumMod val="75000"/>
              </a:schemeClr>
            </a:gs>
            <a:gs pos="69000">
              <a:srgbClr val="0070C0"/>
            </a:gs>
            <a:gs pos="97000">
              <a:srgbClr val="0000CC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-2163"/>
            <a:ext cx="8784976" cy="766867"/>
          </a:xfrm>
        </p:spPr>
        <p:txBody>
          <a:bodyPr vert="horz" lIns="91440" tIns="45720" rIns="91440" bIns="45720" rtlCol="0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hu-HU" altLang="hu-HU" sz="4800" b="1" dirty="0">
                <a:latin typeface="+mn-lt"/>
              </a:rPr>
              <a:t>A RONGORONGO ÉS MOHENJO DARO</a:t>
            </a:r>
            <a:endParaRPr lang="en-US" altLang="hu-HU" sz="4800" b="1" dirty="0">
              <a:latin typeface="+mn-lt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730EDDF2-9943-4F23-A44A-CC2A107E8783}"/>
              </a:ext>
            </a:extLst>
          </p:cNvPr>
          <p:cNvSpPr txBox="1"/>
          <p:nvPr/>
        </p:nvSpPr>
        <p:spPr>
          <a:xfrm>
            <a:off x="4290617" y="764704"/>
            <a:ext cx="4673871" cy="4228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EBEBEB"/>
              </a:buClr>
              <a:buSzPct val="75000"/>
              <a:buFontTx/>
              <a:buChar char="-"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Indus-völgyi írás: legalább 4500 éves</a:t>
            </a:r>
          </a:p>
          <a:p>
            <a:pPr marL="285750" lvl="0" indent="-285750">
              <a:buClr>
                <a:srgbClr val="EBEBEB"/>
              </a:buClr>
              <a:buFontTx/>
              <a:buChar char="-"/>
            </a:pPr>
            <a:r>
              <a:rPr lang="hu-HU" sz="2400" b="1" dirty="0"/>
              <a:t>„Az első faj találta fel a </a:t>
            </a:r>
            <a:r>
              <a:rPr lang="hu-HU" sz="2400" b="1" dirty="0" err="1"/>
              <a:t>rongorongo</a:t>
            </a:r>
            <a:r>
              <a:rPr lang="hu-HU" sz="2400" b="1" dirty="0"/>
              <a:t> írást, kőre írták azt. A világ négy részében az volt, amit egykor az első faj lakott, és csak Ázsia az, ahol ez az írás még létezik.”</a:t>
            </a:r>
          </a:p>
          <a:p>
            <a:pPr marL="285750" lvl="0" indent="-285750">
              <a:buClr>
                <a:srgbClr val="EBEBEB"/>
              </a:buClr>
              <a:buFontTx/>
              <a:buChar char="-"/>
            </a:pPr>
            <a:r>
              <a:rPr lang="hu-HU" sz="2400" b="1" dirty="0"/>
              <a:t>Néhány etruszk és hettita szöveget is </a:t>
            </a:r>
            <a:r>
              <a:rPr lang="hu-HU" sz="2400" b="1" dirty="0" err="1"/>
              <a:t>busztrofédon</a:t>
            </a:r>
            <a:r>
              <a:rPr lang="hu-HU" sz="2400" b="1" dirty="0"/>
              <a:t> stílusban írtak, ahogyan egyes i.e. VI. századbeli görögöt is.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Kép 7" descr="rongorongo2">
            <a:extLst>
              <a:ext uri="{FF2B5EF4-FFF2-40B4-BE49-F238E27FC236}">
                <a16:creationId xmlns:a16="http://schemas.microsoft.com/office/drawing/2014/main" id="{FF4296E1-27E4-4E50-B491-ACAEC91F12D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6" y="764704"/>
            <a:ext cx="4111105" cy="6093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78301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</a:schemeClr>
            </a:gs>
            <a:gs pos="23000">
              <a:schemeClr val="accent6">
                <a:lumMod val="75000"/>
              </a:schemeClr>
            </a:gs>
            <a:gs pos="69000">
              <a:srgbClr val="0070C0"/>
            </a:gs>
            <a:gs pos="97000">
              <a:srgbClr val="0000CC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49208"/>
            <a:ext cx="8784976" cy="76686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hu-HU" altLang="hu-HU" sz="4800" b="1" dirty="0">
                <a:solidFill>
                  <a:srgbClr val="00FF00"/>
                </a:solidFill>
                <a:latin typeface="+mn-lt"/>
              </a:rPr>
              <a:t>TEOZÓFIAI  UTALÁSOK</a:t>
            </a:r>
            <a:endParaRPr lang="en-US" altLang="hu-HU" sz="4800" b="1" dirty="0">
              <a:solidFill>
                <a:srgbClr val="00FF00"/>
              </a:solidFill>
              <a:latin typeface="+mn-lt"/>
            </a:endParaRPr>
          </a:p>
        </p:txBody>
      </p:sp>
      <p:pic>
        <p:nvPicPr>
          <p:cNvPr id="5" name="Kép 4" descr="A képen tükör, férfi látható&#10;&#10;Automatikusan generált leírás">
            <a:extLst>
              <a:ext uri="{FF2B5EF4-FFF2-40B4-BE49-F238E27FC236}">
                <a16:creationId xmlns:a16="http://schemas.microsoft.com/office/drawing/2014/main" id="{6A0E7A32-9484-40EC-961D-07C22A8FA5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52" r="12952" b="1"/>
          <a:stretch>
            <a:fillRect/>
          </a:stretch>
        </p:blipFill>
        <p:spPr>
          <a:xfrm>
            <a:off x="0" y="78342"/>
            <a:ext cx="1689928" cy="2637853"/>
          </a:xfrm>
          <a:prstGeom prst="rect">
            <a:avLst/>
          </a:prstGeom>
          <a:noFill/>
          <a:ln w="57150" cap="flat">
            <a:solidFill>
              <a:srgbClr val="7F7F7F"/>
            </a:solidFill>
            <a:prstDash val="solid"/>
            <a:miter/>
          </a:ln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CC9BD9EF-4E5F-41E3-AD2E-74FCD28E4B3F}"/>
              </a:ext>
            </a:extLst>
          </p:cNvPr>
          <p:cNvSpPr/>
          <p:nvPr/>
        </p:nvSpPr>
        <p:spPr>
          <a:xfrm>
            <a:off x="1768476" y="620688"/>
            <a:ext cx="7117463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b="1" dirty="0">
                <a:solidFill>
                  <a:schemeClr val="bg1"/>
                </a:solidFill>
                <a:ea typeface="Times New Roman" panose="02020603050405020304" pitchFamily="18" charset="0"/>
              </a:rPr>
              <a:t>HPB: A Húsvét-sziget egy elsüllyedt pacifikus kontinens része</a:t>
            </a:r>
          </a:p>
          <a:p>
            <a:r>
              <a:rPr lang="hu-HU" sz="2200" b="1" dirty="0">
                <a:solidFill>
                  <a:schemeClr val="bg1"/>
                </a:solidFill>
              </a:rPr>
              <a:t>A teozófia szerint Lemuria és Atlantisz ősi kontinentális rendszerének fő részei sok millió évvel ezelőtt süllyedtek el, de a különböző méretű maradványok ezt követően hosszú ideig fennmaradtak. Pl. Ruta, egy hatalmas sziget a Csendes-óceánban, 850 – 700 ezer évvel ezelőtt pusztult el, </a:t>
            </a:r>
            <a:r>
              <a:rPr lang="hu-HU" sz="2200" b="1" dirty="0" err="1">
                <a:solidFill>
                  <a:schemeClr val="bg1"/>
                </a:solidFill>
              </a:rPr>
              <a:t>Daitya</a:t>
            </a:r>
            <a:r>
              <a:rPr lang="hu-HU" sz="2200" b="1" dirty="0">
                <a:solidFill>
                  <a:schemeClr val="bg1"/>
                </a:solidFill>
              </a:rPr>
              <a:t> pedig, egy nagy sziget az Indiai-óceánban, kb. 270 ezer éve süllyedt el. Az utolsó nagyobb „atlantiszi” szigetmaradványt, az Írország méretű </a:t>
            </a:r>
            <a:r>
              <a:rPr lang="hu-HU" sz="2200" b="1" dirty="0" err="1">
                <a:solidFill>
                  <a:schemeClr val="bg1"/>
                </a:solidFill>
              </a:rPr>
              <a:t>Poseidonis</a:t>
            </a:r>
            <a:r>
              <a:rPr lang="hu-HU" sz="2200" b="1" dirty="0">
                <a:solidFill>
                  <a:schemeClr val="bg1"/>
                </a:solidFill>
              </a:rPr>
              <a:t>-t, amely az Atlanti-óceánban helyezkedett el a Gibraltári-szoroson túl, egy nagy kataklizmában süllyedt el i.e. 9565-ben.</a:t>
            </a: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2001C171-7E1F-4E68-A741-9F1B94EA4E99}"/>
              </a:ext>
            </a:extLst>
          </p:cNvPr>
          <p:cNvSpPr/>
          <p:nvPr/>
        </p:nvSpPr>
        <p:spPr>
          <a:xfrm>
            <a:off x="0" y="4405465"/>
            <a:ext cx="8964488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b="1" dirty="0">
                <a:solidFill>
                  <a:schemeClr val="bg1"/>
                </a:solidFill>
                <a:ea typeface="Times New Roman" panose="02020603050405020304" pitchFamily="18" charset="0"/>
              </a:rPr>
              <a:t>A Húsvét-szigeten lévő szobrok például a legmegdöbbentőbb és legmeggyőzőbb emlékek az ősidők óriásairól. Ezek olyan </a:t>
            </a:r>
            <a:r>
              <a:rPr lang="hu-HU" sz="2200" b="1" dirty="0" err="1">
                <a:solidFill>
                  <a:schemeClr val="bg1"/>
                </a:solidFill>
                <a:ea typeface="Times New Roman" panose="02020603050405020304" pitchFamily="18" charset="0"/>
              </a:rPr>
              <a:t>hatalmasak</a:t>
            </a:r>
            <a:r>
              <a:rPr lang="hu-HU" sz="2200" b="1" dirty="0">
                <a:solidFill>
                  <a:schemeClr val="bg1"/>
                </a:solidFill>
                <a:ea typeface="Times New Roman" panose="02020603050405020304" pitchFamily="18" charset="0"/>
              </a:rPr>
              <a:t>, mint amilyen titokzatosak, és csak jól szemügyre kell vennünk az óriási szobrok épségben maradt fejeit, hogy első ránézésre felismerjük a negyedik faj óriásainak tulajdonított típust és jellegzetességet. Mind ugyanarra a mintára készültek, de arcvonásaik eltérők. </a:t>
            </a:r>
            <a:r>
              <a:rPr lang="hu-HU" sz="2200" b="1" i="1" dirty="0">
                <a:solidFill>
                  <a:schemeClr val="bg1"/>
                </a:solidFill>
                <a:ea typeface="Times New Roman" panose="02020603050405020304" pitchFamily="18" charset="0"/>
              </a:rPr>
              <a:t>Határozottan érzéki típust</a:t>
            </a:r>
            <a:r>
              <a:rPr lang="hu-HU" sz="2200" b="1" dirty="0">
                <a:solidFill>
                  <a:schemeClr val="bg1"/>
                </a:solidFill>
                <a:ea typeface="Times New Roman" panose="02020603050405020304" pitchFamily="18" charset="0"/>
              </a:rPr>
              <a:t> fejeznek ki, mint amilyeneknek leírták az ezoterikus hindu könyvek az atlantisziakat (a </a:t>
            </a:r>
            <a:r>
              <a:rPr lang="hu-HU" sz="2200" b="1" dirty="0" err="1">
                <a:solidFill>
                  <a:schemeClr val="bg1"/>
                </a:solidFill>
                <a:ea typeface="Times New Roman" panose="02020603050405020304" pitchFamily="18" charset="0"/>
              </a:rPr>
              <a:t>daityákat</a:t>
            </a:r>
            <a:r>
              <a:rPr lang="hu-HU" sz="2200" b="1" dirty="0">
                <a:solidFill>
                  <a:schemeClr val="bg1"/>
                </a:solidFill>
                <a:ea typeface="Times New Roman" panose="02020603050405020304" pitchFamily="18" charset="0"/>
              </a:rPr>
              <a:t> és az „</a:t>
            </a:r>
            <a:r>
              <a:rPr lang="hu-HU" sz="2200" b="1" dirty="0" err="1">
                <a:solidFill>
                  <a:schemeClr val="bg1"/>
                </a:solidFill>
                <a:ea typeface="Times New Roman" panose="02020603050405020304" pitchFamily="18" charset="0"/>
              </a:rPr>
              <a:t>atlantiánokat</a:t>
            </a:r>
            <a:r>
              <a:rPr lang="hu-HU" sz="2200" b="1" dirty="0">
                <a:solidFill>
                  <a:schemeClr val="bg1"/>
                </a:solidFill>
                <a:ea typeface="Times New Roman" panose="02020603050405020304" pitchFamily="18" charset="0"/>
              </a:rPr>
              <a:t>”).</a:t>
            </a:r>
            <a:endParaRPr lang="hu-HU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574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</a:schemeClr>
            </a:gs>
            <a:gs pos="23000">
              <a:schemeClr val="accent6">
                <a:lumMod val="75000"/>
              </a:schemeClr>
            </a:gs>
            <a:gs pos="69000">
              <a:srgbClr val="0070C0"/>
            </a:gs>
            <a:gs pos="97000">
              <a:srgbClr val="0000CC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49208"/>
            <a:ext cx="8784976" cy="76686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hu-HU" altLang="hu-HU" sz="4800" b="1" dirty="0">
                <a:solidFill>
                  <a:srgbClr val="00FF00"/>
                </a:solidFill>
                <a:latin typeface="+mn-lt"/>
              </a:rPr>
              <a:t>TEOZÓFIAI  UTALÁSOK</a:t>
            </a:r>
            <a:endParaRPr lang="en-US" altLang="hu-HU" sz="4800" b="1" dirty="0">
              <a:solidFill>
                <a:srgbClr val="00FF00"/>
              </a:solidFill>
              <a:latin typeface="+mn-lt"/>
            </a:endParaRPr>
          </a:p>
        </p:txBody>
      </p:sp>
      <p:pic>
        <p:nvPicPr>
          <p:cNvPr id="5" name="Kép 4" descr="A képen tükör, férfi látható&#10;&#10;Automatikusan generált leírás">
            <a:extLst>
              <a:ext uri="{FF2B5EF4-FFF2-40B4-BE49-F238E27FC236}">
                <a16:creationId xmlns:a16="http://schemas.microsoft.com/office/drawing/2014/main" id="{6A0E7A32-9484-40EC-961D-07C22A8FA5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52" r="12952" b="1"/>
          <a:stretch>
            <a:fillRect/>
          </a:stretch>
        </p:blipFill>
        <p:spPr>
          <a:xfrm>
            <a:off x="0" y="78342"/>
            <a:ext cx="1689928" cy="2637853"/>
          </a:xfrm>
          <a:prstGeom prst="rect">
            <a:avLst/>
          </a:prstGeom>
          <a:noFill/>
          <a:ln w="57150" cap="flat">
            <a:solidFill>
              <a:srgbClr val="7F7F7F"/>
            </a:solidFill>
            <a:prstDash val="solid"/>
            <a:miter/>
          </a:ln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CC9BD9EF-4E5F-41E3-AD2E-74FCD28E4B3F}"/>
              </a:ext>
            </a:extLst>
          </p:cNvPr>
          <p:cNvSpPr/>
          <p:nvPr/>
        </p:nvSpPr>
        <p:spPr>
          <a:xfrm>
            <a:off x="1768476" y="620688"/>
            <a:ext cx="7117463" cy="41888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212121"/>
              </a:buClr>
            </a:pP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HPB</a:t>
            </a:r>
            <a:r>
              <a:rPr lang="hu-HU" dirty="0"/>
              <a:t> </a:t>
            </a:r>
            <a:r>
              <a:rPr lang="hu-HU" sz="2200" b="1" dirty="0">
                <a:solidFill>
                  <a:schemeClr val="bg1"/>
                </a:solidFill>
              </a:rPr>
              <a:t>megemlíti, hogy a Húsvét-sziget (vagyis az a föld, amely azon a helyen akkor létezett) egykor az óriási lemuriai kontinens részét képezte.</a:t>
            </a:r>
          </a:p>
          <a:p>
            <a:pPr>
              <a:buClr>
                <a:srgbClr val="212121"/>
              </a:buClr>
            </a:pPr>
            <a:r>
              <a:rPr lang="hu-HU" sz="2200" b="1" dirty="0">
                <a:solidFill>
                  <a:schemeClr val="bg1"/>
                </a:solidFill>
              </a:rPr>
              <a:t>Azt találjuk azonban, hogy a lemuriaiak hatodik alfajában az első sziklavárosokat kőből és lávából építették. Ezeknek az ősi szerkezetű nagy városoknak az egyike teljesen lávából épült, mintegy 50 km-re nyugatra attól, ahol most a Húsvét-sziget terméketlen talajú keskeny földsávja húzódik. Ezt a várost a vulkáni kitörések sorozata teljesen elpusztította. A küklopszi építmények legrégibb maradványai mind a lemuriaiak utolsó alfajának keze munkái.</a:t>
            </a:r>
          </a:p>
          <a:p>
            <a:pPr lvl="0">
              <a:buClr>
                <a:srgbClr val="212121"/>
              </a:buClr>
            </a:pPr>
            <a:endParaRPr kumimoji="0" lang="hu-HU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4" name="Téglalap 3">
            <a:extLst>
              <a:ext uri="{FF2B5EF4-FFF2-40B4-BE49-F238E27FC236}">
                <a16:creationId xmlns:a16="http://schemas.microsoft.com/office/drawing/2014/main" id="{2001C171-7E1F-4E68-A741-9F1B94EA4E99}"/>
              </a:ext>
            </a:extLst>
          </p:cNvPr>
          <p:cNvSpPr/>
          <p:nvPr/>
        </p:nvSpPr>
        <p:spPr>
          <a:xfrm>
            <a:off x="0" y="4272677"/>
            <a:ext cx="89644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212121"/>
              </a:buClr>
            </a:pPr>
            <a:r>
              <a:rPr lang="hu-HU" sz="2000" b="1" dirty="0">
                <a:solidFill>
                  <a:schemeClr val="bg1"/>
                </a:solidFill>
              </a:rPr>
              <a:t>Ez a kontinens akkor emelkedett ki, amikor Lemuria egyenlítői részei elsüllyedtek. Korszakokkal később Lemuria egyes maradványai újra megjelentek az óceán felszíne fölött. Éppen ezért… mivel a negyedik fajhoz tartozó atlantisziak örököltek bizonyos lemuriai maradványokat, és a szigeteken letelepedve ezeket is </a:t>
            </a:r>
            <a:r>
              <a:rPr lang="hu-HU" sz="2000" b="1" i="1" dirty="0">
                <a:solidFill>
                  <a:schemeClr val="bg1"/>
                </a:solidFill>
              </a:rPr>
              <a:t>saját</a:t>
            </a:r>
            <a:r>
              <a:rPr lang="hu-HU" sz="2000" b="1" dirty="0">
                <a:solidFill>
                  <a:schemeClr val="bg1"/>
                </a:solidFill>
              </a:rPr>
              <a:t> országaikhoz és földrészeikhez számították… A Húsvét-szigetet is ilyen módon vették birtokba egyes atlantisziak, akik – miután megmenekültek a saját földjüket sújtó kataklizmából – Lemuria e maradványán telepedtek le, hogy aztán később itt pusztuljanak el, amikor azt egy napon vulkáni tüzek és láva semmisítették meg.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439706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</a:schemeClr>
            </a:gs>
            <a:gs pos="23000">
              <a:schemeClr val="accent6">
                <a:lumMod val="75000"/>
              </a:schemeClr>
            </a:gs>
            <a:gs pos="69000">
              <a:srgbClr val="0070C0"/>
            </a:gs>
            <a:gs pos="97000">
              <a:srgbClr val="0000CC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49208"/>
            <a:ext cx="8784976" cy="76686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hu-HU" altLang="hu-HU" sz="4800" b="1" dirty="0">
                <a:solidFill>
                  <a:srgbClr val="00FF00"/>
                </a:solidFill>
                <a:latin typeface="+mn-lt"/>
              </a:rPr>
              <a:t>TEOZÓFIAI  UTALÁSOK</a:t>
            </a:r>
            <a:endParaRPr lang="en-US" altLang="hu-HU" sz="4800" b="1" dirty="0">
              <a:solidFill>
                <a:srgbClr val="00FF00"/>
              </a:solidFill>
              <a:latin typeface="+mn-lt"/>
            </a:endParaRPr>
          </a:p>
        </p:txBody>
      </p:sp>
      <p:pic>
        <p:nvPicPr>
          <p:cNvPr id="5" name="Kép 4" descr="A képen tükör, férfi látható&#10;&#10;Automatikusan generált leírás">
            <a:extLst>
              <a:ext uri="{FF2B5EF4-FFF2-40B4-BE49-F238E27FC236}">
                <a16:creationId xmlns:a16="http://schemas.microsoft.com/office/drawing/2014/main" id="{6A0E7A32-9484-40EC-961D-07C22A8FA5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52" r="12952" b="1"/>
          <a:stretch>
            <a:fillRect/>
          </a:stretch>
        </p:blipFill>
        <p:spPr>
          <a:xfrm>
            <a:off x="0" y="78342"/>
            <a:ext cx="1689928" cy="2637853"/>
          </a:xfrm>
          <a:prstGeom prst="rect">
            <a:avLst/>
          </a:prstGeom>
          <a:noFill/>
          <a:ln w="57150" cap="flat">
            <a:solidFill>
              <a:srgbClr val="7F7F7F"/>
            </a:solidFill>
            <a:prstDash val="solid"/>
            <a:miter/>
          </a:ln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CC9BD9EF-4E5F-41E3-AD2E-74FCD28E4B3F}"/>
              </a:ext>
            </a:extLst>
          </p:cNvPr>
          <p:cNvSpPr/>
          <p:nvPr/>
        </p:nvSpPr>
        <p:spPr>
          <a:xfrm>
            <a:off x="1847025" y="1398978"/>
            <a:ext cx="7117463" cy="3896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212121"/>
              </a:buClr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HPB: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„</a:t>
            </a:r>
            <a:r>
              <a:rPr lang="hu-HU" sz="2400" b="1" dirty="0">
                <a:solidFill>
                  <a:schemeClr val="bg1"/>
                </a:solidFill>
              </a:rPr>
              <a:t>A Húsvét-sziget… a harmadik faj legkorábbi civilizációjához tartozik. Az ősi korok e kis maradványát, miután a többivel együtt szintén elmerült, az óceán fenekének egy hirtelen és vulkánikus felemelkedése hozta újra felszínre, szinte érintetlenül, vulkánjaival és szobraival együtt az északi sarki vidékek </a:t>
            </a:r>
            <a:r>
              <a:rPr lang="hu-HU" sz="2400" b="1" dirty="0" err="1">
                <a:solidFill>
                  <a:schemeClr val="bg1"/>
                </a:solidFill>
              </a:rPr>
              <a:t>Champlain</a:t>
            </a:r>
            <a:r>
              <a:rPr lang="hu-HU" sz="2400" b="1" dirty="0">
                <a:solidFill>
                  <a:schemeClr val="bg1"/>
                </a:solidFill>
              </a:rPr>
              <a:t>-kori elsüllyedése után Lemuria egykori létezésének élő tanújaként.”</a:t>
            </a:r>
          </a:p>
          <a:p>
            <a:pPr lvl="0">
              <a:buClr>
                <a:srgbClr val="212121"/>
              </a:buClr>
            </a:pPr>
            <a:endParaRPr lang="hu-HU" sz="2400" b="1" dirty="0">
              <a:solidFill>
                <a:schemeClr val="bg1"/>
              </a:solidFill>
            </a:endParaRPr>
          </a:p>
          <a:p>
            <a:pPr lvl="0">
              <a:buClr>
                <a:srgbClr val="212121"/>
              </a:buClr>
            </a:pPr>
            <a:r>
              <a:rPr lang="hu-HU" sz="2400" b="1" dirty="0">
                <a:solidFill>
                  <a:schemeClr val="bg1"/>
                </a:solidFill>
              </a:rPr>
              <a:t>Legalább néhány húsvét-szigeti szobor elmerült a tengervízben jelentős időszakra.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57015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</a:schemeClr>
            </a:gs>
            <a:gs pos="23000">
              <a:schemeClr val="accent6">
                <a:lumMod val="75000"/>
              </a:schemeClr>
            </a:gs>
            <a:gs pos="69000">
              <a:srgbClr val="0070C0"/>
            </a:gs>
            <a:gs pos="97000">
              <a:srgbClr val="0000CC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49208"/>
            <a:ext cx="8784976" cy="76686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hu-HU" altLang="hu-HU" sz="4800" b="1" dirty="0">
                <a:solidFill>
                  <a:srgbClr val="00FF00"/>
                </a:solidFill>
                <a:latin typeface="+mn-lt"/>
              </a:rPr>
              <a:t>TEOZÓFIAI  UTALÁSOK</a:t>
            </a:r>
            <a:endParaRPr lang="en-US" altLang="hu-HU" sz="4800" b="1" dirty="0">
              <a:solidFill>
                <a:srgbClr val="00FF00"/>
              </a:solidFill>
              <a:latin typeface="+mn-lt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CC9BD9EF-4E5F-41E3-AD2E-74FCD28E4B3F}"/>
              </a:ext>
            </a:extLst>
          </p:cNvPr>
          <p:cNvSpPr/>
          <p:nvPr/>
        </p:nvSpPr>
        <p:spPr>
          <a:xfrm>
            <a:off x="2247900" y="796327"/>
            <a:ext cx="6872015" cy="259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212121"/>
              </a:buClr>
            </a:pPr>
            <a:r>
              <a:rPr lang="hu-HU" sz="2200" b="1" dirty="0">
                <a:solidFill>
                  <a:schemeClr val="bg1"/>
                </a:solidFill>
              </a:rPr>
              <a:t>„Nem tudnám elfogadni a szobrok rendkívüli ősiségét, bár lehetnek az egyiptomi szfinxszel egyidősek, bármilyen kort is fognak végül felfedezni annak a híres műemléknek”.</a:t>
            </a:r>
          </a:p>
          <a:p>
            <a:pPr lvl="0">
              <a:buClr>
                <a:srgbClr val="212121"/>
              </a:buClr>
            </a:pPr>
            <a:r>
              <a:rPr lang="hu-HU" sz="2200" b="1" dirty="0">
                <a:solidFill>
                  <a:schemeClr val="bg1"/>
                </a:solidFill>
              </a:rPr>
              <a:t>A teozófiai irodalom azt sugallja, hogy a nagy piramisokat – beleértve mindhárom nagy </a:t>
            </a:r>
            <a:r>
              <a:rPr lang="hu-HU" sz="2200" b="1" dirty="0" err="1">
                <a:solidFill>
                  <a:schemeClr val="bg1"/>
                </a:solidFill>
              </a:rPr>
              <a:t>gizai</a:t>
            </a:r>
            <a:r>
              <a:rPr lang="hu-HU" sz="2200" b="1" dirty="0">
                <a:solidFill>
                  <a:schemeClr val="bg1"/>
                </a:solidFill>
              </a:rPr>
              <a:t> piramist – kb. 3 precessziós ciklussal korábban építették, abban a precessziós ciklusban, ami 87 ezer éve kezdődött.</a:t>
            </a:r>
            <a:endParaRPr kumimoji="0" lang="hu-HU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BA9BA27-E154-4699-AD77-DCB353E0A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479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>
            <a:extLst>
              <a:ext uri="{FF2B5EF4-FFF2-40B4-BE49-F238E27FC236}">
                <a16:creationId xmlns:a16="http://schemas.microsoft.com/office/drawing/2014/main" id="{181EED00-AD0B-4B99-8932-7418F46803CB}"/>
              </a:ext>
            </a:extLst>
          </p:cNvPr>
          <p:cNvSpPr/>
          <p:nvPr/>
        </p:nvSpPr>
        <p:spPr>
          <a:xfrm>
            <a:off x="37247" y="3789040"/>
            <a:ext cx="9069506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200" b="1" dirty="0">
                <a:solidFill>
                  <a:schemeClr val="bg1"/>
                </a:solidFill>
                <a:ea typeface="Times New Roman" panose="02020603050405020304" pitchFamily="18" charset="0"/>
              </a:rPr>
              <a:t>„Mi van azokkal a csodálatos emelvényekkel a Csendes-óceán térségében, amiket habarcs nélküli kőből építettek, amelyek korszakok óta állnak, olyan öregek, hogy nem csupán viharvertek, hanem az időjárás meg is rongálta azokat? A pacifikus szigetek enyhe éghajlatában megérthetjük, hogy a kövek tovább tartanak, mint az északi országokban, ahol a fagy, a forró nap, az eső, a szél és a szálló homok könnyen elkoptatják a köveket. Hány ezer éve állnak ezek az emelvények a Húsvét-szigeten, valamilyen száműzött tudás szótlan tanúiként?”</a:t>
            </a:r>
            <a:endParaRPr lang="hu-HU" sz="2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055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</a:schemeClr>
            </a:gs>
            <a:gs pos="23000">
              <a:schemeClr val="accent6">
                <a:lumMod val="75000"/>
              </a:schemeClr>
            </a:gs>
            <a:gs pos="69000">
              <a:srgbClr val="0070C0"/>
            </a:gs>
            <a:gs pos="97000">
              <a:srgbClr val="0000CC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9512" y="49208"/>
            <a:ext cx="8784976" cy="766867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hu-HU" altLang="hu-HU" sz="4800" b="1" dirty="0">
                <a:solidFill>
                  <a:srgbClr val="00FF00"/>
                </a:solidFill>
                <a:latin typeface="+mn-lt"/>
              </a:rPr>
              <a:t>TEOZÓFIAI  KÖVETKEZTETÉS</a:t>
            </a:r>
            <a:endParaRPr lang="en-US" altLang="hu-HU" sz="4800" b="1" dirty="0">
              <a:solidFill>
                <a:srgbClr val="00FF00"/>
              </a:solidFill>
              <a:latin typeface="+mn-lt"/>
            </a:endParaRPr>
          </a:p>
        </p:txBody>
      </p:sp>
      <p:sp>
        <p:nvSpPr>
          <p:cNvPr id="2" name="Téglalap 1">
            <a:extLst>
              <a:ext uri="{FF2B5EF4-FFF2-40B4-BE49-F238E27FC236}">
                <a16:creationId xmlns:a16="http://schemas.microsoft.com/office/drawing/2014/main" id="{CC9BD9EF-4E5F-41E3-AD2E-74FCD28E4B3F}"/>
              </a:ext>
            </a:extLst>
          </p:cNvPr>
          <p:cNvSpPr/>
          <p:nvPr/>
        </p:nvSpPr>
        <p:spPr>
          <a:xfrm>
            <a:off x="1619672" y="1196752"/>
            <a:ext cx="687201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212121"/>
              </a:buClr>
            </a:pPr>
            <a:r>
              <a:rPr lang="hu-HU" sz="2800" b="1" dirty="0">
                <a:solidFill>
                  <a:schemeClr val="bg1"/>
                </a:solidFill>
              </a:rPr>
              <a:t>Nem lehetetlen, hogy az </a:t>
            </a:r>
            <a:r>
              <a:rPr lang="hu-HU" sz="2800" b="1" i="1" dirty="0" err="1">
                <a:solidFill>
                  <a:schemeClr val="bg1"/>
                </a:solidFill>
              </a:rPr>
              <a:t>ahu</a:t>
            </a:r>
            <a:r>
              <a:rPr lang="hu-HU" sz="2800" b="1" dirty="0">
                <a:solidFill>
                  <a:schemeClr val="bg1"/>
                </a:solidFill>
              </a:rPr>
              <a:t>-k mérhetetlenül öregebbek, mint a szobrok, és egy olyan föld rendkívül ősi lakóinak a munkáját jelenítik meg, amelynek a Húsvét-sziget egyik maradványa, míg a szobrok sokkal újabb keletűek, talán </a:t>
            </a:r>
            <a:r>
              <a:rPr lang="hu-HU" sz="2800" b="1" dirty="0" err="1">
                <a:solidFill>
                  <a:schemeClr val="bg1"/>
                </a:solidFill>
              </a:rPr>
              <a:t>régebbiek</a:t>
            </a:r>
            <a:r>
              <a:rPr lang="hu-HU" sz="2800" b="1" dirty="0">
                <a:solidFill>
                  <a:schemeClr val="bg1"/>
                </a:solidFill>
              </a:rPr>
              <a:t> másolatai. A bazaltkövek annyira kemények, hogy azok több százezer éve a helyükön lehetnek anélkül, hogy szétporladnának.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46169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B91322-FDBE-4633-B84C-F16F8D8C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6506"/>
            <a:ext cx="7704667" cy="88356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VILÁG TÉRKÉPHÁLÓZATA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A4F1E11-21D0-49DF-BFE4-195C2FA0E457}"/>
              </a:ext>
            </a:extLst>
          </p:cNvPr>
          <p:cNvSpPr txBox="1"/>
          <p:nvPr/>
        </p:nvSpPr>
        <p:spPr>
          <a:xfrm>
            <a:off x="179512" y="910073"/>
            <a:ext cx="8856984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Precesszió: 1/72 °/év, 2160 év/30°, 25,920 év/teljes kör.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Precessziós számok: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54, 72, 108, 144, 180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(18 többszörösei)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Legyen: Giza-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Heliopolis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a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0°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meridián.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51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B91322-FDBE-4633-B84C-F16F8D8C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6506"/>
            <a:ext cx="7704667" cy="88356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VILÁG TÉRKÉPHÁLÓZATA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F7158EF-7DE7-4414-A184-E7FBFA1F1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93" y="769540"/>
            <a:ext cx="8066607" cy="5318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4110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893175" cy="908720"/>
          </a:xfrm>
        </p:spPr>
        <p:txBody>
          <a:bodyPr/>
          <a:lstStyle/>
          <a:p>
            <a:r>
              <a:rPr lang="hu-HU" altLang="hu-HU" sz="4600" b="1" dirty="0">
                <a:solidFill>
                  <a:srgbClr val="00FF00"/>
                </a:solidFill>
              </a:rPr>
              <a:t>ELHELYEZKEDÉSE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752475"/>
            <a:ext cx="4320729" cy="5291950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FFFF99"/>
                </a:solidFill>
              </a:rPr>
              <a:t>Félúton Chile és Tahiti között.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FFFF99"/>
                </a:solidFill>
              </a:rPr>
              <a:t>Háromszög alakú, minden sarkán egy-egy kialudt vulkánnal, a 170 km</a:t>
            </a:r>
            <a:r>
              <a:rPr lang="hu-HU" sz="2400" b="1" baseline="30000" dirty="0">
                <a:solidFill>
                  <a:srgbClr val="FFFF99"/>
                </a:solidFill>
              </a:rPr>
              <a:t>2</a:t>
            </a:r>
            <a:r>
              <a:rPr lang="hu-HU" sz="2400" b="1" dirty="0">
                <a:solidFill>
                  <a:srgbClr val="FFFF99"/>
                </a:solidFill>
              </a:rPr>
              <a:t>-es területe változatos: dimbes-dombos területek, vulkáni kráterek, göröngyös lávamezők, meredek óceáni sziklafalak.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hu-HU" sz="2400" b="1" dirty="0">
                <a:solidFill>
                  <a:srgbClr val="FFFF99"/>
                </a:solidFill>
              </a:rPr>
              <a:t>Kb. ezer hatalmas, hosszúfülű kőszobor, több, mint 300 kőemelvény.  </a:t>
            </a:r>
            <a:endParaRPr lang="hu-HU" altLang="hu-HU" sz="1400" b="1" dirty="0">
              <a:solidFill>
                <a:srgbClr val="FFFF99"/>
              </a:solidFill>
            </a:endParaRPr>
          </a:p>
        </p:txBody>
      </p:sp>
      <p:pic>
        <p:nvPicPr>
          <p:cNvPr id="4" name="Kép 3" descr="rapanui3">
            <a:extLst>
              <a:ext uri="{FF2B5EF4-FFF2-40B4-BE49-F238E27FC236}">
                <a16:creationId xmlns:a16="http://schemas.microsoft.com/office/drawing/2014/main" id="{C82D0155-4103-4309-A693-8C1EAA571C6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2475"/>
            <a:ext cx="4644008" cy="390066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E9F3B056-6B13-4C7F-9655-41E5FC8B684E}"/>
              </a:ext>
            </a:extLst>
          </p:cNvPr>
          <p:cNvSpPr/>
          <p:nvPr/>
        </p:nvSpPr>
        <p:spPr>
          <a:xfrm>
            <a:off x="11021" y="5301208"/>
            <a:ext cx="892873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b="1" dirty="0">
                <a:solidFill>
                  <a:srgbClr val="FFFF99"/>
                </a:solidFill>
                <a:ea typeface="Times New Roman" panose="02020603050405020304" pitchFamily="18" charset="0"/>
              </a:rPr>
              <a:t>Az emelvények a sziget partja körül épültek, és egykor a legtöbbjükön szobrok álltak, a sziget </a:t>
            </a:r>
            <a:r>
              <a:rPr lang="hu-HU" sz="2000" b="1" dirty="0" err="1">
                <a:solidFill>
                  <a:srgbClr val="FFFF99"/>
                </a:solidFill>
                <a:ea typeface="Times New Roman" panose="02020603050405020304" pitchFamily="18" charset="0"/>
              </a:rPr>
              <a:t>belsejében</a:t>
            </a:r>
            <a:r>
              <a:rPr lang="hu-HU" sz="2000" b="1" dirty="0">
                <a:solidFill>
                  <a:srgbClr val="FFFF99"/>
                </a:solidFill>
                <a:ea typeface="Times New Roman" panose="02020603050405020304" pitchFamily="18" charset="0"/>
              </a:rPr>
              <a:t> levő falvak irányába nézve. Egyes emelvény-szobrok nagy hengeres fejdíszt viseltek, amiket vöröses kőből faragtak, és korallból kivágott szemeket illesztettek az arcukba. Közel minden szobrot sárgás vulkáni kőzetből készítettek, amit a </a:t>
            </a:r>
            <a:r>
              <a:rPr lang="hu-HU" sz="2000" b="1" dirty="0" err="1">
                <a:solidFill>
                  <a:srgbClr val="FFFF99"/>
                </a:solidFill>
                <a:ea typeface="Times New Roman" panose="02020603050405020304" pitchFamily="18" charset="0"/>
              </a:rPr>
              <a:t>Rano</a:t>
            </a:r>
            <a:r>
              <a:rPr lang="hu-HU" sz="2000" b="1" dirty="0">
                <a:solidFill>
                  <a:srgbClr val="FFFF99"/>
                </a:solidFill>
                <a:ea typeface="Times New Roman" panose="02020603050405020304" pitchFamily="18" charset="0"/>
              </a:rPr>
              <a:t> </a:t>
            </a:r>
            <a:r>
              <a:rPr lang="hu-HU" sz="2000" b="1" dirty="0" err="1">
                <a:solidFill>
                  <a:srgbClr val="FFFF99"/>
                </a:solidFill>
                <a:ea typeface="Times New Roman" panose="02020603050405020304" pitchFamily="18" charset="0"/>
              </a:rPr>
              <a:t>Raraku</a:t>
            </a:r>
            <a:r>
              <a:rPr lang="hu-HU" sz="2000" b="1" dirty="0">
                <a:solidFill>
                  <a:srgbClr val="FFFF99"/>
                </a:solidFill>
                <a:ea typeface="Times New Roman" panose="02020603050405020304" pitchFamily="18" charset="0"/>
              </a:rPr>
              <a:t> vulkáni kráterből fejtettek ki. </a:t>
            </a:r>
            <a:endParaRPr lang="hu-HU" sz="20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072382"/>
      </p:ext>
    </p:extLst>
  </p:cSld>
  <p:clrMapOvr>
    <a:masterClrMapping/>
  </p:clrMapOvr>
  <p:transition spd="slow"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B91322-FDBE-4633-B84C-F16F8D8C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6506"/>
            <a:ext cx="7704667" cy="88356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VILÁG TÉRKÉPHÁLÓZATA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A4F1E11-21D0-49DF-BFE4-195C2FA0E457}"/>
              </a:ext>
            </a:extLst>
          </p:cNvPr>
          <p:cNvSpPr txBox="1"/>
          <p:nvPr/>
        </p:nvSpPr>
        <p:spPr>
          <a:xfrm>
            <a:off x="179512" y="910073"/>
            <a:ext cx="8856984" cy="20497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Precesszió: 1/72 °/év, 2160 év/30°, 25,920 év/teljes kör.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Precessziós számok: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54, 72, 108, 144, 180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(18 többszörösei)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Legyen: Giza-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Heliopolis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a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0°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meridián.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Kambodzsai Angkor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Wat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72°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keletre.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76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B91322-FDBE-4633-B84C-F16F8D8C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6506"/>
            <a:ext cx="7704667" cy="88356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VILÁG TÉRKÉPHÁLÓZATA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BFECEA4-D59E-4A96-A54C-F7A7B187A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126" y="910073"/>
            <a:ext cx="8062731" cy="5039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48526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B91322-FDBE-4633-B84C-F16F8D8C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6506"/>
            <a:ext cx="7704667" cy="88356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VILÁG TÉRKÉPHÁLÓZATA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A4F1E11-21D0-49DF-BFE4-195C2FA0E457}"/>
              </a:ext>
            </a:extLst>
          </p:cNvPr>
          <p:cNvSpPr txBox="1"/>
          <p:nvPr/>
        </p:nvSpPr>
        <p:spPr>
          <a:xfrm>
            <a:off x="179512" y="910073"/>
            <a:ext cx="8856984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/>
              <a:t>        Precesszió: 1/72 °/év, 2160 év/30°, 25,920 év/teljes kör.</a:t>
            </a:r>
          </a:p>
          <a:p>
            <a:r>
              <a:rPr lang="hu-HU" sz="2400" b="1" dirty="0"/>
              <a:t>        Precessziós számok: </a:t>
            </a:r>
            <a:r>
              <a:rPr lang="hu-HU" sz="2400" b="1" dirty="0">
                <a:solidFill>
                  <a:srgbClr val="FF0000"/>
                </a:solidFill>
              </a:rPr>
              <a:t>54, 72, 108, 144, 180</a:t>
            </a:r>
            <a:r>
              <a:rPr lang="hu-HU" sz="2400" b="1" dirty="0"/>
              <a:t>. (18 többszörösei)</a:t>
            </a:r>
          </a:p>
          <a:p>
            <a:r>
              <a:rPr lang="hu-HU" b="1" dirty="0"/>
              <a:t>         </a:t>
            </a:r>
            <a:r>
              <a:rPr lang="hu-HU" sz="2400" b="1" dirty="0"/>
              <a:t>Legyen: Giza-</a:t>
            </a:r>
            <a:r>
              <a:rPr lang="hu-HU" sz="2400" b="1" dirty="0" err="1"/>
              <a:t>Heliopolis</a:t>
            </a:r>
            <a:r>
              <a:rPr lang="hu-HU" sz="2400" b="1" dirty="0"/>
              <a:t>  a </a:t>
            </a:r>
            <a:r>
              <a:rPr lang="hu-HU" sz="2400" b="1" dirty="0">
                <a:solidFill>
                  <a:srgbClr val="FF0000"/>
                </a:solidFill>
              </a:rPr>
              <a:t>0°</a:t>
            </a:r>
            <a:r>
              <a:rPr lang="hu-HU" sz="2400" b="1" dirty="0"/>
              <a:t> meridián.</a:t>
            </a:r>
          </a:p>
          <a:p>
            <a:r>
              <a:rPr lang="hu-HU" sz="2400" b="1" dirty="0"/>
              <a:t>       Kambodzsai Angkor </a:t>
            </a:r>
            <a:r>
              <a:rPr lang="hu-HU" sz="2400" b="1" dirty="0" err="1"/>
              <a:t>Wat</a:t>
            </a:r>
            <a:r>
              <a:rPr lang="hu-HU" sz="2400" b="1" dirty="0"/>
              <a:t>: </a:t>
            </a:r>
            <a:r>
              <a:rPr lang="hu-HU" sz="2400" b="1" dirty="0">
                <a:solidFill>
                  <a:srgbClr val="FF0000"/>
                </a:solidFill>
              </a:rPr>
              <a:t>72°</a:t>
            </a:r>
            <a:r>
              <a:rPr lang="hu-HU" sz="2400" b="1" dirty="0"/>
              <a:t> keletre.</a:t>
            </a:r>
          </a:p>
          <a:p>
            <a:r>
              <a:rPr lang="hu-HU" sz="2400" b="1" dirty="0"/>
              <a:t>       Angkortól keletre </a:t>
            </a:r>
            <a:r>
              <a:rPr lang="hu-HU" sz="2400" b="1" dirty="0">
                <a:solidFill>
                  <a:srgbClr val="FF0000"/>
                </a:solidFill>
              </a:rPr>
              <a:t>54°</a:t>
            </a:r>
            <a:r>
              <a:rPr lang="hu-HU" sz="2400" b="1" dirty="0"/>
              <a:t>-kal: </a:t>
            </a:r>
            <a:r>
              <a:rPr lang="hu-HU" sz="2400" b="1" dirty="0" err="1"/>
              <a:t>Ponhpei</a:t>
            </a:r>
            <a:r>
              <a:rPr lang="hu-HU" sz="2400" b="1" dirty="0"/>
              <a:t> </a:t>
            </a:r>
            <a:r>
              <a:rPr lang="hu-HU" sz="2400" b="1" dirty="0" err="1"/>
              <a:t>Nan</a:t>
            </a:r>
            <a:r>
              <a:rPr lang="hu-HU" sz="2400" b="1" dirty="0"/>
              <a:t> </a:t>
            </a:r>
            <a:r>
              <a:rPr lang="hu-HU" sz="2400" b="1" dirty="0" err="1"/>
              <a:t>Madal</a:t>
            </a:r>
            <a:r>
              <a:rPr lang="hu-HU" sz="2400" b="1" dirty="0"/>
              <a:t>.</a:t>
            </a:r>
          </a:p>
          <a:p>
            <a:r>
              <a:rPr lang="hu-HU" b="1" dirty="0"/>
              <a:t>         </a:t>
            </a:r>
            <a:r>
              <a:rPr lang="hu-HU" sz="2400" b="1" dirty="0"/>
              <a:t> </a:t>
            </a:r>
            <a:endParaRPr lang="hu-HU" sz="3200" b="1" dirty="0"/>
          </a:p>
        </p:txBody>
      </p:sp>
    </p:spTree>
    <p:extLst>
      <p:ext uri="{BB962C8B-B14F-4D97-AF65-F5344CB8AC3E}">
        <p14:creationId xmlns:p14="http://schemas.microsoft.com/office/powerpoint/2010/main" val="171312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B91322-FDBE-4633-B84C-F16F8D8C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6506"/>
            <a:ext cx="7704667" cy="88356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VILÁG TÉRKÉPHÁLÓZATA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58B12C1-A6EE-495A-945B-55647B3E4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13" y="1052736"/>
            <a:ext cx="8192910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24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B91322-FDBE-4633-B84C-F16F8D8C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6506"/>
            <a:ext cx="7704667" cy="88356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VILÁG TÉRKÉPHÁLÓZATA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A4F1E11-21D0-49DF-BFE4-195C2FA0E457}"/>
              </a:ext>
            </a:extLst>
          </p:cNvPr>
          <p:cNvSpPr txBox="1"/>
          <p:nvPr/>
        </p:nvSpPr>
        <p:spPr>
          <a:xfrm>
            <a:off x="179512" y="910073"/>
            <a:ext cx="8856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Precesszió: 1/72 °/év, 2160 év/30°, 25,920 év/teljes kör.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Precessziós számok: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54, 72, 108, 144, 180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(18 többszörösei)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Legyen: Giza-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Heliopolis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a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0°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meridián.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Kambodzsai Angkor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Wat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72°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keletre.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Angkortól keletre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54°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-kal: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Ponhpei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Nan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Madal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Angkortól keletre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72°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-kal: Kiribati megalitikus építményei.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91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B91322-FDBE-4633-B84C-F16F8D8C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6506"/>
            <a:ext cx="7704667" cy="88356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VILÁG TÉRKÉPHÁLÓZATA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F5CEC98-BC3B-467A-8127-53D8E1CE6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90485"/>
            <a:ext cx="8244408" cy="4637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05132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B91322-FDBE-4633-B84C-F16F8D8C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6506"/>
            <a:ext cx="7704667" cy="88356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VILÁG TÉRKÉPHÁLÓZATA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A4F1E11-21D0-49DF-BFE4-195C2FA0E457}"/>
              </a:ext>
            </a:extLst>
          </p:cNvPr>
          <p:cNvSpPr txBox="1"/>
          <p:nvPr/>
        </p:nvSpPr>
        <p:spPr>
          <a:xfrm>
            <a:off x="179512" y="910073"/>
            <a:ext cx="8856984" cy="326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Precesszió: 1/72 °/év, 2160 év/30°, 25,920 év/teljes kör.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Precessziós számok: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54, 72, 108, 144, 180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(18 többszörösei)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Legyen: Giza-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Heliopolis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a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0°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meridián.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Kambodzsai Angkor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Wat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72°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keletre.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Angkortól keletre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54°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-kal: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Ponhpei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Nan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Madal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Angkortól keletre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72°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-kal: Kiribati megalitikus építményei.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Angkortól keletre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108°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-kal: Tahiti megalitikus építményei.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15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B91322-FDBE-4633-B84C-F16F8D8C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6506"/>
            <a:ext cx="7704667" cy="88356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VILÁG TÉRKÉPHÁLÓZATA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DB1CE87-BEBE-4213-BC11-6B3255E39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052736"/>
            <a:ext cx="8187041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6831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B91322-FDBE-4633-B84C-F16F8D8C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6506"/>
            <a:ext cx="7704667" cy="88356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VILÁG TÉRKÉPHÁLÓZATA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BA4F1E11-21D0-49DF-BFE4-195C2FA0E457}"/>
              </a:ext>
            </a:extLst>
          </p:cNvPr>
          <p:cNvSpPr txBox="1"/>
          <p:nvPr/>
        </p:nvSpPr>
        <p:spPr>
          <a:xfrm>
            <a:off x="179512" y="910073"/>
            <a:ext cx="8856984" cy="467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Precesszió: 1/72 °/év, 2160 év/30°, 25,920 év/teljes kör.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Precessziós számok: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54, 72, 108, 144, 180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 (18 többszörösei)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Legyen: Giza-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Heliopolis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a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0°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meridián.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Kambodzsai Angkor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Wat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72°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keletre.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Angkortól keletre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54°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-kal: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Ponhpei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Nan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Madal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Angkortól keletre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72°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-kal: Kiribati megalitikus építményei.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Angkortól keletre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108°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-kal: Tahiti megalitikus építményei.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Angkortól keletre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144°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-kal: Húsvét-sziget.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212121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Angkortól pontosan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180°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keletre (és Gizától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108°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ra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nyugatra), és szinte pontosan ugyanolyan délre az egyenlítőtől (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13°48’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), mint amilyen messze Angkor van északra tőle (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13°26’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létezik egy óriási és könnyen felismerhető jelzőpont. </a:t>
            </a:r>
            <a:endParaRPr kumimoji="0" lang="hu-H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020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6B91322-FDBE-4633-B84C-F16F8D8CD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26506"/>
            <a:ext cx="7704667" cy="883567"/>
          </a:xfrm>
        </p:spPr>
        <p:txBody>
          <a:bodyPr/>
          <a:lstStyle/>
          <a:p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VILÁG TÉRKÉPHÁLÓZATA</a:t>
            </a:r>
          </a:p>
        </p:txBody>
      </p:sp>
      <p:pic>
        <p:nvPicPr>
          <p:cNvPr id="5" name="Kép 4" descr="paracas">
            <a:extLst>
              <a:ext uri="{FF2B5EF4-FFF2-40B4-BE49-F238E27FC236}">
                <a16:creationId xmlns:a16="http://schemas.microsoft.com/office/drawing/2014/main" id="{C203619B-A299-452A-B21B-FBC02127D13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92696"/>
            <a:ext cx="4232023" cy="575928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>
            <a:extLst>
              <a:ext uri="{FF2B5EF4-FFF2-40B4-BE49-F238E27FC236}">
                <a16:creationId xmlns:a16="http://schemas.microsoft.com/office/drawing/2014/main" id="{E054F9BE-00C1-4C32-9E28-AAE7981CCFA9}"/>
              </a:ext>
            </a:extLst>
          </p:cNvPr>
          <p:cNvSpPr/>
          <p:nvPr/>
        </p:nvSpPr>
        <p:spPr>
          <a:xfrm>
            <a:off x="5186710" y="1517707"/>
            <a:ext cx="3816424" cy="382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hu-HU" sz="2400" b="1" dirty="0">
                <a:ea typeface="Times New Roman" panose="02020603050405020304" pitchFamily="18" charset="0"/>
              </a:rPr>
              <a:t>Egy háromágú szigony vagy gyertyatartó körvonala, 250 m magas, </a:t>
            </a:r>
            <a:r>
              <a:rPr lang="hu-HU" sz="2400" b="1" dirty="0" err="1">
                <a:ea typeface="Times New Roman" panose="02020603050405020304" pitchFamily="18" charset="0"/>
              </a:rPr>
              <a:t>Bay</a:t>
            </a:r>
            <a:r>
              <a:rPr lang="hu-HU" sz="2400" b="1" dirty="0">
                <a:ea typeface="Times New Roman" panose="02020603050405020304" pitchFamily="18" charset="0"/>
              </a:rPr>
              <a:t> of </a:t>
            </a:r>
            <a:r>
              <a:rPr lang="hu-HU" sz="2400" b="1" dirty="0" err="1">
                <a:ea typeface="Times New Roman" panose="02020603050405020304" pitchFamily="18" charset="0"/>
              </a:rPr>
              <a:t>Paracas</a:t>
            </a:r>
            <a:r>
              <a:rPr lang="hu-HU" sz="2400" b="1" dirty="0">
                <a:ea typeface="Times New Roman" panose="02020603050405020304" pitchFamily="18" charset="0"/>
              </a:rPr>
              <a:t> vörös szikláiba bevésve Peru partján, és messziről látható a tengerről.</a:t>
            </a:r>
          </a:p>
          <a:p>
            <a:r>
              <a:rPr lang="hu-HU" sz="2400" b="1" dirty="0">
                <a:ea typeface="Times New Roman" panose="02020603050405020304" pitchFamily="18" charset="0"/>
              </a:rPr>
              <a:t>Láthatóan a szárazföld belseje felé mutat, a Nazca-síkság felé, délre és az Andok hegyei felé keletre.</a:t>
            </a:r>
            <a:endParaRPr lang="hu-HU" sz="2400" b="1" dirty="0"/>
          </a:p>
        </p:txBody>
      </p:sp>
    </p:spTree>
    <p:extLst>
      <p:ext uri="{BB962C8B-B14F-4D97-AF65-F5344CB8AC3E}">
        <p14:creationId xmlns:p14="http://schemas.microsoft.com/office/powerpoint/2010/main" val="3213461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893175" cy="908720"/>
          </a:xfrm>
        </p:spPr>
        <p:txBody>
          <a:bodyPr/>
          <a:lstStyle/>
          <a:p>
            <a:r>
              <a:rPr lang="hu-HU" altLang="hu-HU" sz="4600" b="1" dirty="0">
                <a:solidFill>
                  <a:srgbClr val="00FF00"/>
                </a:solidFill>
              </a:rPr>
              <a:t>Talányok</a:t>
            </a:r>
          </a:p>
        </p:txBody>
      </p:sp>
      <p:pic>
        <p:nvPicPr>
          <p:cNvPr id="6" name="Kép 5" descr="rano14">
            <a:extLst>
              <a:ext uri="{FF2B5EF4-FFF2-40B4-BE49-F238E27FC236}">
                <a16:creationId xmlns:a16="http://schemas.microsoft.com/office/drawing/2014/main" id="{EAE1FC82-2185-46E0-AE1E-CD042D2953C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2" y="908720"/>
            <a:ext cx="4625955" cy="33843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7C3B2583-2B81-4A09-9F88-FFCEA214AF69}"/>
              </a:ext>
            </a:extLst>
          </p:cNvPr>
          <p:cNvSpPr/>
          <p:nvPr/>
        </p:nvSpPr>
        <p:spPr>
          <a:xfrm>
            <a:off x="4142990" y="836664"/>
            <a:ext cx="48935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Aft>
                <a:spcPts val="0"/>
              </a:spcAft>
            </a:pPr>
            <a:r>
              <a:rPr lang="hu-HU" sz="2000" b="1" dirty="0">
                <a:solidFill>
                  <a:srgbClr val="FFFF99"/>
                </a:solidFill>
                <a:ea typeface="Times New Roman" panose="02020603050405020304" pitchFamily="18" charset="0"/>
              </a:rPr>
              <a:t>Úgy tűnik, a kőbányászat hirtelen állt le, mert több tucat szobor maradt </a:t>
            </a:r>
            <a:r>
              <a:rPr lang="hu-HU" sz="2000" b="1" dirty="0" err="1">
                <a:solidFill>
                  <a:srgbClr val="FFFF99"/>
                </a:solidFill>
                <a:ea typeface="Times New Roman" panose="02020603050405020304" pitchFamily="18" charset="0"/>
              </a:rPr>
              <a:t>befejezetlenül</a:t>
            </a:r>
            <a:r>
              <a:rPr lang="hu-HU" sz="2000" b="1" dirty="0">
                <a:solidFill>
                  <a:srgbClr val="FFFF99"/>
                </a:solidFill>
                <a:ea typeface="Times New Roman" panose="02020603050405020304" pitchFamily="18" charset="0"/>
              </a:rPr>
              <a:t>, és ezernyi kőcsákányt találtak szétszórva. Egy másik talány a sziget még mindig megfejtetlen hieroglifás írása, amit </a:t>
            </a:r>
            <a:r>
              <a:rPr lang="hu-HU" sz="2000" b="1" dirty="0" err="1">
                <a:solidFill>
                  <a:srgbClr val="FFFF99"/>
                </a:solidFill>
                <a:ea typeface="Times New Roman" panose="02020603050405020304" pitchFamily="18" charset="0"/>
              </a:rPr>
              <a:t>Rongorongo-nak</a:t>
            </a:r>
            <a:r>
              <a:rPr lang="hu-HU" sz="2000" b="1" dirty="0">
                <a:solidFill>
                  <a:srgbClr val="FFFF99"/>
                </a:solidFill>
                <a:ea typeface="Times New Roman" panose="02020603050405020304" pitchFamily="18" charset="0"/>
              </a:rPr>
              <a:t> neveznek – ami gyakorlatilag az egyedüli ismert ősi írásforma Óceániában.</a:t>
            </a: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82149710-0C5B-4CAD-BBC0-9CE20A42AD0F}"/>
              </a:ext>
            </a:extLst>
          </p:cNvPr>
          <p:cNvSpPr/>
          <p:nvPr/>
        </p:nvSpPr>
        <p:spPr>
          <a:xfrm>
            <a:off x="72007" y="4314394"/>
            <a:ext cx="882116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hu-HU" sz="2000" b="1" dirty="0">
                <a:solidFill>
                  <a:srgbClr val="FFFF99"/>
                </a:solidFill>
                <a:ea typeface="Times New Roman" panose="02020603050405020304" pitchFamily="18" charset="0"/>
              </a:rPr>
              <a:t>Hányszor települtek be a Húsvét-szigetre, és milyen irányból: a polinézek nyugatról, vagy a dél-amerikaiak keletről? Hogyan sikerült a szigetlakóknak kifaragni az óriási </a:t>
            </a:r>
            <a:r>
              <a:rPr lang="hu-HU" sz="2000" b="1" dirty="0" err="1">
                <a:solidFill>
                  <a:srgbClr val="FFFF99"/>
                </a:solidFill>
                <a:ea typeface="Times New Roman" panose="02020603050405020304" pitchFamily="18" charset="0"/>
              </a:rPr>
              <a:t>moai</a:t>
            </a:r>
            <a:r>
              <a:rPr lang="hu-HU" sz="2000" b="1" dirty="0">
                <a:solidFill>
                  <a:srgbClr val="FFFF99"/>
                </a:solidFill>
                <a:ea typeface="Times New Roman" panose="02020603050405020304" pitchFamily="18" charset="0"/>
              </a:rPr>
              <a:t>-k százait, amik közül sok olyan magas, mint egy háromszintes épület, nagy távolságra elszállítani azokat, és felállítani a kőemelvényeken? Hogyan sikerült kifaragni és megformálni a nagyon tömör bazalt tömböket, amiket az emelvényekben használnak, hiszen nem rendelkeztek semmilyen fémeszközzel? A Húsvét-sziget archeológiai története valóban csak 1500 évnél nem nyúlik régebbre? Van-e valamennyi igazság a legendában, hogy a sziget egykor egy sokkal nagyobb földterület része volt?</a:t>
            </a:r>
          </a:p>
        </p:txBody>
      </p:sp>
    </p:spTree>
    <p:extLst>
      <p:ext uri="{BB962C8B-B14F-4D97-AF65-F5344CB8AC3E}">
        <p14:creationId xmlns:p14="http://schemas.microsoft.com/office/powerpoint/2010/main" val="3158171773"/>
      </p:ext>
    </p:extLst>
  </p:cSld>
  <p:clrMapOvr>
    <a:masterClrMapping/>
  </p:clrMapOvr>
  <p:transition spd="slow">
    <p:zoom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051132" cy="1268760"/>
          </a:xfrm>
        </p:spPr>
        <p:txBody>
          <a:bodyPr>
            <a:normAutofit fontScale="90000"/>
          </a:bodyPr>
          <a:lstStyle/>
          <a:p>
            <a:pPr algn="ctr"/>
            <a:r>
              <a:rPr lang="hu-HU" sz="4400" b="1" dirty="0">
                <a:latin typeface="Calibri" panose="020F0502020204030204" pitchFamily="34" charset="0"/>
              </a:rPr>
              <a:t>Szeretettel várjuk a teozófiai Társulatba!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1763688" y="6009290"/>
            <a:ext cx="5544616" cy="10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Szabari János 0630/9254-936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info@teozofia.hu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</a:t>
            </a:r>
            <a:r>
              <a:rPr kumimoji="0" lang="hu-HU" sz="24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ww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w.teozofia.hu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3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Tartalom helye 4" descr="A képen épület, személy, kültéri, személyek látható&#10;&#10;Ez egy automatikusan létrehozott leírás.">
            <a:extLst>
              <a:ext uri="{FF2B5EF4-FFF2-40B4-BE49-F238E27FC236}">
                <a16:creationId xmlns:a16="http://schemas.microsoft.com/office/drawing/2014/main" id="{31F5C0BA-7A5B-4462-9344-8CEC40897D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8448938" cy="4752528"/>
          </a:xfrm>
        </p:spPr>
      </p:pic>
    </p:spTree>
    <p:extLst>
      <p:ext uri="{BB962C8B-B14F-4D97-AF65-F5344CB8AC3E}">
        <p14:creationId xmlns:p14="http://schemas.microsoft.com/office/powerpoint/2010/main" val="26674558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893175" cy="908720"/>
          </a:xfrm>
        </p:spPr>
        <p:txBody>
          <a:bodyPr/>
          <a:lstStyle/>
          <a:p>
            <a:pPr algn="r"/>
            <a:r>
              <a:rPr lang="hu-HU" altLang="hu-HU" sz="4600" b="1" dirty="0">
                <a:solidFill>
                  <a:srgbClr val="00FF00"/>
                </a:solidFill>
              </a:rPr>
              <a:t>HIVATALOS </a:t>
            </a:r>
            <a:r>
              <a:rPr lang="hu-HU" altLang="hu-HU" sz="4600" b="1" dirty="0" err="1">
                <a:solidFill>
                  <a:srgbClr val="00FF00"/>
                </a:solidFill>
              </a:rPr>
              <a:t>TöRTÉNELEM</a:t>
            </a:r>
            <a:endParaRPr lang="hu-HU" altLang="hu-HU" sz="4600" b="1" dirty="0">
              <a:solidFill>
                <a:srgbClr val="00FF00"/>
              </a:solidFill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7C3B2583-2B81-4A09-9F88-FFCEA214AF69}"/>
              </a:ext>
            </a:extLst>
          </p:cNvPr>
          <p:cNvSpPr/>
          <p:nvPr/>
        </p:nvSpPr>
        <p:spPr>
          <a:xfrm>
            <a:off x="4142990" y="836664"/>
            <a:ext cx="4893505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3-400 körül települt be keleti irányú népvándorlásból, ami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ie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2000 körül kezdődött.</a:t>
            </a:r>
          </a:p>
          <a:p>
            <a:pPr marL="457200" marR="0" lvl="0" indent="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Az európaiak megérkezéséig 3 szakasz: letelepedés (400-1000), terjeszkedés (1000-1500), hanyatlás (1500-1722).</a:t>
            </a:r>
          </a:p>
          <a:p>
            <a:pPr marL="457200" marR="0" lvl="0" indent="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lang="hu-HU" sz="2000" b="1" dirty="0">
                <a:solidFill>
                  <a:srgbClr val="FFFF99"/>
                </a:solidFill>
                <a:ea typeface="Times New Roman" panose="02020603050405020304" pitchFamily="18" charset="0"/>
              </a:rPr>
              <a:t>Az emelvényépítés és a szoborfaragás aranykora a XII. sz-ban kezdődött.</a:t>
            </a:r>
          </a:p>
          <a:p>
            <a:pPr marL="457200" marR="0" lvl="0" indent="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E</a:t>
            </a:r>
            <a:r>
              <a:rPr lang="hu-HU" sz="2000" b="1" dirty="0" err="1">
                <a:solidFill>
                  <a:srgbClr val="FFFF99"/>
                </a:solidFill>
                <a:ea typeface="Times New Roman" panose="02020603050405020304" pitchFamily="18" charset="0"/>
              </a:rPr>
              <a:t>gykor</a:t>
            </a:r>
            <a:r>
              <a:rPr lang="hu-HU" sz="2000" b="1" dirty="0">
                <a:solidFill>
                  <a:srgbClr val="FFFF99"/>
                </a:solidFill>
                <a:ea typeface="Times New Roman" panose="02020603050405020304" pitchFamily="18" charset="0"/>
              </a:rPr>
              <a:t> pálma és tűlevelű erdők.</a:t>
            </a:r>
          </a:p>
          <a:p>
            <a:pPr marL="457200" marR="0" lvl="0" indent="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Túlnépesedés, erdőirtás 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Wingdings" panose="05000000000000000000" pitchFamily="2" charset="2"/>
              </a:rPr>
              <a:t> éhínség, polgárháború,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Wingdings" panose="05000000000000000000" pitchFamily="2" charset="2"/>
              </a:rPr>
              <a:t>kannibalizms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  <a:sym typeface="Wingdings" panose="05000000000000000000" pitchFamily="2" charset="2"/>
              </a:rPr>
              <a:t>.</a:t>
            </a:r>
            <a:endParaRPr kumimoji="0" lang="hu-HU" sz="2000" b="1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82149710-0C5B-4CAD-BBC0-9CE20A42AD0F}"/>
              </a:ext>
            </a:extLst>
          </p:cNvPr>
          <p:cNvSpPr/>
          <p:nvPr/>
        </p:nvSpPr>
        <p:spPr>
          <a:xfrm>
            <a:off x="0" y="4272677"/>
            <a:ext cx="50760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Természeti katasztrófák: földrengések, cunamik: 1960, chilei földrengés 8 m-es hullámok.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Ahu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hu-HU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Tongariki</a:t>
            </a:r>
            <a:r>
              <a:rPr kumimoji="0" lang="hu-HU" sz="20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40 tonnánál nagyobb kőtömbök 150 m-re besodorva. 1990-es években helyreállítva.</a:t>
            </a:r>
          </a:p>
        </p:txBody>
      </p:sp>
      <p:pic>
        <p:nvPicPr>
          <p:cNvPr id="9" name="Kép 8" descr="rapanui2">
            <a:extLst>
              <a:ext uri="{FF2B5EF4-FFF2-40B4-BE49-F238E27FC236}">
                <a16:creationId xmlns:a16="http://schemas.microsoft.com/office/drawing/2014/main" id="{F3C93ADD-BF3F-45D5-91E1-F717B43ACF6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62" y="879492"/>
            <a:ext cx="4595462" cy="3379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Kép 9" descr="tongariki">
            <a:extLst>
              <a:ext uri="{FF2B5EF4-FFF2-40B4-BE49-F238E27FC236}">
                <a16:creationId xmlns:a16="http://schemas.microsoft.com/office/drawing/2014/main" id="{5A2F01ED-8646-4389-9A28-F72213D9C29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415" y="4222206"/>
            <a:ext cx="3791204" cy="26357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5413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893175" cy="908720"/>
          </a:xfrm>
        </p:spPr>
        <p:txBody>
          <a:bodyPr/>
          <a:lstStyle/>
          <a:p>
            <a:pPr algn="r"/>
            <a:r>
              <a:rPr lang="hu-HU" altLang="hu-HU" sz="4600" b="1" dirty="0">
                <a:solidFill>
                  <a:srgbClr val="00FF00"/>
                </a:solidFill>
              </a:rPr>
              <a:t>HIVATALOS </a:t>
            </a:r>
            <a:r>
              <a:rPr lang="hu-HU" altLang="hu-HU" sz="4600" b="1" dirty="0" err="1">
                <a:solidFill>
                  <a:srgbClr val="00FF00"/>
                </a:solidFill>
              </a:rPr>
              <a:t>TöRTÉNELEM</a:t>
            </a:r>
            <a:endParaRPr lang="hu-HU" altLang="hu-HU" sz="4600" b="1" dirty="0">
              <a:solidFill>
                <a:srgbClr val="00FF00"/>
              </a:solidFill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7C3B2583-2B81-4A09-9F88-FFCEA214AF69}"/>
              </a:ext>
            </a:extLst>
          </p:cNvPr>
          <p:cNvSpPr/>
          <p:nvPr/>
        </p:nvSpPr>
        <p:spPr>
          <a:xfrm>
            <a:off x="-71661" y="937049"/>
            <a:ext cx="9036495" cy="452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algn="just">
              <a:spcAft>
                <a:spcPts val="0"/>
              </a:spcAft>
              <a:buClr>
                <a:srgbClr val="000000"/>
              </a:buClr>
            </a:pPr>
            <a:r>
              <a:rPr lang="hu-HU" sz="2200" b="1" dirty="0">
                <a:solidFill>
                  <a:srgbClr val="FFFF99"/>
                </a:solidFill>
              </a:rPr>
              <a:t>- 1722 április: holland expedíció Jacob </a:t>
            </a:r>
            <a:r>
              <a:rPr lang="hu-HU" sz="2200" b="1" dirty="0" err="1">
                <a:solidFill>
                  <a:srgbClr val="FFFF99"/>
                </a:solidFill>
              </a:rPr>
              <a:t>Roggeveen</a:t>
            </a:r>
            <a:r>
              <a:rPr lang="hu-HU" sz="2200" b="1" dirty="0">
                <a:solidFill>
                  <a:srgbClr val="FFFF99"/>
                </a:solidFill>
              </a:rPr>
              <a:t> admirális vezetésével.  Húsvét-sziget. A bennszülöttek azzal fenyegettek, hogy köveket dobálnak, </a:t>
            </a:r>
            <a:r>
              <a:rPr lang="hu-HU" sz="2200" b="1" dirty="0" err="1">
                <a:solidFill>
                  <a:srgbClr val="FFFF99"/>
                </a:solidFill>
              </a:rPr>
              <a:t>Roggeveen</a:t>
            </a:r>
            <a:r>
              <a:rPr lang="hu-HU" sz="2200" b="1" dirty="0">
                <a:solidFill>
                  <a:srgbClr val="FFFF99"/>
                </a:solidFill>
              </a:rPr>
              <a:t> emberei tucatnyi szigetlakót lőttek le, mielőtt elvitorláztak.</a:t>
            </a:r>
          </a:p>
          <a:p>
            <a:pPr marL="457200" lvl="0" algn="just">
              <a:spcAft>
                <a:spcPts val="0"/>
              </a:spcAft>
              <a:buClr>
                <a:srgbClr val="000000"/>
              </a:buClr>
            </a:pP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ea typeface="Times New Roman" panose="02020603050405020304" pitchFamily="18" charset="0"/>
              </a:rPr>
              <a:t>- 1770: </a:t>
            </a:r>
            <a:r>
              <a:rPr lang="hu-HU" sz="2200" dirty="0">
                <a:solidFill>
                  <a:srgbClr val="FFFF99"/>
                </a:solidFill>
              </a:rPr>
              <a:t> </a:t>
            </a:r>
            <a:r>
              <a:rPr lang="hu-HU" sz="2200" b="1" dirty="0">
                <a:solidFill>
                  <a:srgbClr val="FFFF99"/>
                </a:solidFill>
              </a:rPr>
              <a:t>spanyolok a szigetet Spanyolországnak követelték.</a:t>
            </a:r>
          </a:p>
          <a:p>
            <a:pPr marL="457200" lvl="0" algn="just">
              <a:spcAft>
                <a:spcPts val="0"/>
              </a:spcAft>
              <a:buClr>
                <a:srgbClr val="000000"/>
              </a:buClr>
            </a:pP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ea typeface="Times New Roman" panose="02020603050405020304" pitchFamily="18" charset="0"/>
              </a:rPr>
              <a:t>- 1774:  Cook kapitány, nincstelen lakosság, ledöntött szobrok.</a:t>
            </a:r>
          </a:p>
          <a:p>
            <a:pPr marL="457200" lvl="0" algn="just">
              <a:spcAft>
                <a:spcPts val="0"/>
              </a:spcAft>
              <a:buClr>
                <a:srgbClr val="000000"/>
              </a:buClr>
            </a:pPr>
            <a:r>
              <a:rPr lang="hu-HU" sz="2200" b="1" dirty="0">
                <a:solidFill>
                  <a:srgbClr val="FFFF99"/>
                </a:solidFill>
                <a:ea typeface="Times New Roman" panose="02020603050405020304" pitchFamily="18" charset="0"/>
              </a:rPr>
              <a:t>- 1786: franciák, a népesség nyugodt és jómódú.</a:t>
            </a:r>
          </a:p>
          <a:p>
            <a:pPr marL="457200" lvl="0" algn="just">
              <a:spcAft>
                <a:spcPts val="0"/>
              </a:spcAft>
              <a:buClr>
                <a:srgbClr val="000000"/>
              </a:buClr>
            </a:pP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ea typeface="Times New Roman" panose="02020603050405020304" pitchFamily="18" charset="0"/>
              </a:rPr>
              <a:t>- 1800 után bálnavadászok – nemi betegségek.</a:t>
            </a:r>
          </a:p>
          <a:p>
            <a:pPr marL="457200" lvl="0" algn="just">
              <a:spcAft>
                <a:spcPts val="0"/>
              </a:spcAft>
              <a:buClr>
                <a:srgbClr val="000000"/>
              </a:buClr>
            </a:pP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ea typeface="Times New Roman" panose="02020603050405020304" pitchFamily="18" charset="0"/>
              </a:rPr>
              <a:t>- 1862: rabszolga-felhajtás, himlő, a lakosság 111 főre csökken.</a:t>
            </a:r>
          </a:p>
          <a:p>
            <a:pPr marL="457200" lvl="0" algn="just">
              <a:spcAft>
                <a:spcPts val="0"/>
              </a:spcAft>
              <a:buClr>
                <a:srgbClr val="000000"/>
              </a:buClr>
            </a:pP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ea typeface="Times New Roman" panose="02020603050405020304" pitchFamily="18" charset="0"/>
              </a:rPr>
              <a:t>- 1864: francia misszionárius, áttéríti a lakosságot a kereszténységre, TBC.</a:t>
            </a:r>
          </a:p>
          <a:p>
            <a:pPr marL="457200" lvl="0" algn="just">
              <a:spcAft>
                <a:spcPts val="0"/>
              </a:spcAft>
              <a:buClr>
                <a:srgbClr val="000000"/>
              </a:buClr>
            </a:pP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ea typeface="Times New Roman" panose="02020603050405020304" pitchFamily="18" charset="0"/>
              </a:rPr>
              <a:t>- 1888: Chile annektálja. A teljes népesség kb. 4000 fő, de az aranykorban lehetett 20 ezer fő is,</a:t>
            </a:r>
          </a:p>
        </p:txBody>
      </p:sp>
    </p:spTree>
    <p:extLst>
      <p:ext uri="{BB962C8B-B14F-4D97-AF65-F5344CB8AC3E}">
        <p14:creationId xmlns:p14="http://schemas.microsoft.com/office/powerpoint/2010/main" val="36552267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8893175" cy="908720"/>
          </a:xfrm>
        </p:spPr>
        <p:txBody>
          <a:bodyPr/>
          <a:lstStyle/>
          <a:p>
            <a:pPr algn="r"/>
            <a:r>
              <a:rPr lang="hu-HU" altLang="hu-HU" sz="4600" b="1" dirty="0" err="1">
                <a:solidFill>
                  <a:srgbClr val="00FF00"/>
                </a:solidFill>
              </a:rPr>
              <a:t>HagyományOS</a:t>
            </a:r>
            <a:r>
              <a:rPr lang="hu-HU" altLang="hu-HU" sz="4600" b="1" dirty="0">
                <a:solidFill>
                  <a:srgbClr val="00FF00"/>
                </a:solidFill>
              </a:rPr>
              <a:t> </a:t>
            </a:r>
            <a:r>
              <a:rPr lang="hu-HU" altLang="hu-HU" sz="4600" b="1" dirty="0" err="1">
                <a:solidFill>
                  <a:srgbClr val="00FF00"/>
                </a:solidFill>
              </a:rPr>
              <a:t>TöRTÉNELEM</a:t>
            </a:r>
            <a:endParaRPr lang="hu-HU" altLang="hu-HU" sz="4600" b="1" dirty="0">
              <a:solidFill>
                <a:srgbClr val="00FF00"/>
              </a:solidFill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7C3B2583-2B81-4A09-9F88-FFCEA214AF69}"/>
              </a:ext>
            </a:extLst>
          </p:cNvPr>
          <p:cNvSpPr/>
          <p:nvPr/>
        </p:nvSpPr>
        <p:spPr>
          <a:xfrm>
            <a:off x="-71661" y="937049"/>
            <a:ext cx="9036495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algn="just">
              <a:spcAft>
                <a:spcPts val="0"/>
              </a:spcAft>
              <a:buClr>
                <a:srgbClr val="000000"/>
              </a:buClr>
            </a:pPr>
            <a:r>
              <a:rPr kumimoji="0" lang="hu-HU" sz="2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- E</a:t>
            </a:r>
            <a:r>
              <a:rPr lang="hu-HU" sz="2400" b="1" dirty="0" err="1">
                <a:solidFill>
                  <a:srgbClr val="FFFF99"/>
                </a:solidFill>
              </a:rPr>
              <a:t>gy</a:t>
            </a:r>
            <a:r>
              <a:rPr lang="hu-HU" sz="2400" b="1" dirty="0">
                <a:solidFill>
                  <a:srgbClr val="FFFF99"/>
                </a:solidFill>
              </a:rPr>
              <a:t> hatalmas, természetfeletti, </a:t>
            </a:r>
            <a:r>
              <a:rPr lang="hu-HU" sz="2400" b="1" dirty="0" err="1">
                <a:solidFill>
                  <a:srgbClr val="FFFF99"/>
                </a:solidFill>
              </a:rPr>
              <a:t>Uoke</a:t>
            </a:r>
            <a:r>
              <a:rPr lang="hu-HU" sz="2400" b="1" dirty="0">
                <a:solidFill>
                  <a:srgbClr val="FFFF99"/>
                </a:solidFill>
              </a:rPr>
              <a:t> nevű lény egy </a:t>
            </a:r>
            <a:r>
              <a:rPr lang="hu-HU" sz="2400" b="1" dirty="0" err="1">
                <a:solidFill>
                  <a:srgbClr val="FFFF99"/>
                </a:solidFill>
              </a:rPr>
              <a:t>Hiva</a:t>
            </a:r>
            <a:r>
              <a:rPr lang="hu-HU" sz="2400" b="1" dirty="0">
                <a:solidFill>
                  <a:srgbClr val="FFFF99"/>
                </a:solidFill>
              </a:rPr>
              <a:t> nevű földről indulva szigeteket feszített fel és dobott az óceánba.</a:t>
            </a:r>
          </a:p>
          <a:p>
            <a:pPr marL="457200" lvl="0" algn="just">
              <a:spcAft>
                <a:spcPts val="0"/>
              </a:spcAft>
              <a:buClr>
                <a:srgbClr val="000000"/>
              </a:buClr>
            </a:pPr>
            <a:r>
              <a:rPr lang="hu-HU" sz="2400" b="1" dirty="0">
                <a:solidFill>
                  <a:srgbClr val="FFFF99"/>
                </a:solidFill>
              </a:rPr>
              <a:t>- A Húsvét-sziget kultúráját a legendás istenkirály, </a:t>
            </a:r>
            <a:r>
              <a:rPr lang="hu-HU" sz="2400" b="1" dirty="0" err="1">
                <a:solidFill>
                  <a:srgbClr val="FFFF99"/>
                </a:solidFill>
              </a:rPr>
              <a:t>Hotu</a:t>
            </a:r>
            <a:r>
              <a:rPr lang="hu-HU" sz="2400" b="1" dirty="0">
                <a:solidFill>
                  <a:srgbClr val="FFFF99"/>
                </a:solidFill>
              </a:rPr>
              <a:t> </a:t>
            </a:r>
            <a:r>
              <a:rPr lang="hu-HU" sz="2400" b="1" dirty="0" err="1">
                <a:solidFill>
                  <a:srgbClr val="FFFF99"/>
                </a:solidFill>
              </a:rPr>
              <a:t>Matua</a:t>
            </a:r>
            <a:r>
              <a:rPr lang="hu-HU" sz="2400" b="1" dirty="0">
                <a:solidFill>
                  <a:srgbClr val="FFFF99"/>
                </a:solidFill>
              </a:rPr>
              <a:t> („termékeny atya”) alapította, akiről azt mondják, hogy </a:t>
            </a:r>
            <a:r>
              <a:rPr lang="hu-HU" sz="2400" b="1" dirty="0" err="1">
                <a:solidFill>
                  <a:srgbClr val="FFFF99"/>
                </a:solidFill>
              </a:rPr>
              <a:t>Hiva</a:t>
            </a:r>
            <a:r>
              <a:rPr lang="hu-HU" sz="2400" b="1" dirty="0">
                <a:solidFill>
                  <a:srgbClr val="FFFF99"/>
                </a:solidFill>
              </a:rPr>
              <a:t> maradványán, Maorin élt.</a:t>
            </a:r>
            <a:endParaRPr lang="hu-HU" sz="3200" b="1" dirty="0">
              <a:solidFill>
                <a:srgbClr val="FFFF99"/>
              </a:solidFill>
            </a:endParaRPr>
          </a:p>
          <a:p>
            <a:pPr marL="45720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hu-HU" sz="2400" b="1" dirty="0">
                <a:solidFill>
                  <a:srgbClr val="FFFF99"/>
                </a:solidFill>
              </a:rPr>
              <a:t>- A hagyomány szerint a </a:t>
            </a:r>
            <a:r>
              <a:rPr lang="hu-HU" sz="2400" b="1" dirty="0" err="1">
                <a:solidFill>
                  <a:srgbClr val="FFFF99"/>
                </a:solidFill>
              </a:rPr>
              <a:t>Hotu</a:t>
            </a:r>
            <a:r>
              <a:rPr lang="hu-HU" sz="2400" b="1" dirty="0">
                <a:solidFill>
                  <a:srgbClr val="FFFF99"/>
                </a:solidFill>
              </a:rPr>
              <a:t> </a:t>
            </a:r>
            <a:r>
              <a:rPr lang="hu-HU" sz="2400" b="1" dirty="0" err="1">
                <a:solidFill>
                  <a:srgbClr val="FFFF99"/>
                </a:solidFill>
              </a:rPr>
              <a:t>Matua</a:t>
            </a:r>
            <a:r>
              <a:rPr lang="hu-HU" sz="2400" b="1" dirty="0">
                <a:solidFill>
                  <a:srgbClr val="FFFF99"/>
                </a:solidFill>
              </a:rPr>
              <a:t> által vezetett első polinéz bevándorlást egy második polinéz bevándorlás követte kb. 100 évvel később.</a:t>
            </a:r>
          </a:p>
          <a:p>
            <a:pPr marL="45720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hu-HU" sz="2400" b="1" dirty="0">
                <a:solidFill>
                  <a:srgbClr val="FFFF99"/>
                </a:solidFill>
              </a:rPr>
              <a:t>- Egy temetkezési emelvényt találtak </a:t>
            </a:r>
            <a:r>
              <a:rPr lang="hu-HU" sz="2400" b="1" dirty="0" err="1">
                <a:solidFill>
                  <a:srgbClr val="FFFF99"/>
                </a:solidFill>
              </a:rPr>
              <a:t>Hotu</a:t>
            </a:r>
            <a:r>
              <a:rPr lang="hu-HU" sz="2400" b="1" dirty="0">
                <a:solidFill>
                  <a:srgbClr val="FFFF99"/>
                </a:solidFill>
              </a:rPr>
              <a:t> </a:t>
            </a:r>
            <a:r>
              <a:rPr lang="hu-HU" sz="2400" b="1" dirty="0" err="1">
                <a:solidFill>
                  <a:srgbClr val="FFFF99"/>
                </a:solidFill>
              </a:rPr>
              <a:t>Matua</a:t>
            </a:r>
            <a:r>
              <a:rPr lang="hu-HU" sz="2400" b="1" dirty="0">
                <a:solidFill>
                  <a:srgbClr val="FFFF99"/>
                </a:solidFill>
              </a:rPr>
              <a:t> partraszállási helyén, és kikövezett utak hálózatát találták meg a sziget </a:t>
            </a:r>
            <a:r>
              <a:rPr lang="hu-HU" sz="2400" b="1" dirty="0" err="1">
                <a:solidFill>
                  <a:srgbClr val="FFFF99"/>
                </a:solidFill>
              </a:rPr>
              <a:t>belsejében</a:t>
            </a:r>
            <a:r>
              <a:rPr lang="hu-HU" sz="2400" b="1" dirty="0">
                <a:solidFill>
                  <a:srgbClr val="FFFF99"/>
                </a:solidFill>
              </a:rPr>
              <a:t>, amit korábbi letelepedők építettek.</a:t>
            </a:r>
          </a:p>
          <a:p>
            <a:pPr marL="45720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hu-HU" sz="2400" b="1" dirty="0">
                <a:solidFill>
                  <a:srgbClr val="FFFF99"/>
                </a:solidFill>
              </a:rPr>
              <a:t>- „Nagyon magas emberek, de nem óriások életek a szigeten </a:t>
            </a:r>
            <a:r>
              <a:rPr lang="hu-HU" sz="2400" b="1" dirty="0" err="1">
                <a:solidFill>
                  <a:srgbClr val="FFFF99"/>
                </a:solidFill>
              </a:rPr>
              <a:t>Hotu</a:t>
            </a:r>
            <a:r>
              <a:rPr lang="hu-HU" sz="2400" b="1" dirty="0">
                <a:solidFill>
                  <a:srgbClr val="FFFF99"/>
                </a:solidFill>
              </a:rPr>
              <a:t> </a:t>
            </a:r>
            <a:r>
              <a:rPr lang="hu-HU" sz="2400" b="1" dirty="0" err="1">
                <a:solidFill>
                  <a:srgbClr val="FFFF99"/>
                </a:solidFill>
              </a:rPr>
              <a:t>Matua</a:t>
            </a:r>
            <a:r>
              <a:rPr lang="hu-HU" sz="2400" b="1" dirty="0">
                <a:solidFill>
                  <a:srgbClr val="FFFF99"/>
                </a:solidFill>
              </a:rPr>
              <a:t> megérkezése előtt”. </a:t>
            </a:r>
          </a:p>
          <a:p>
            <a:pPr marL="457200" lvl="0" algn="just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hu-HU" sz="2400" dirty="0">
                <a:solidFill>
                  <a:srgbClr val="FFFF99"/>
                </a:solidFill>
              </a:rPr>
              <a:t>- </a:t>
            </a:r>
            <a:r>
              <a:rPr lang="hu-HU" sz="2400" b="1" dirty="0">
                <a:solidFill>
                  <a:srgbClr val="FFFF99"/>
                </a:solidFill>
              </a:rPr>
              <a:t>Az első emberek, akik a szigeten éltek, a világ első fajának a túlélői voltak. Sárgák voltak, nagyon magasak, hosszú kezekkel, nagy tömzsi mellkassal, hatalmas fülekkel. Tiszta sárga hajuk volt, a testük szőrtelen és fénylő volt. Nem ismerték a tüzet.</a:t>
            </a:r>
            <a:endParaRPr lang="hu-HU" sz="4000" b="1" dirty="0">
              <a:solidFill>
                <a:srgbClr val="FFFF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510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bg2">
                <a:shade val="96000"/>
                <a:satMod val="160000"/>
                <a:lumMod val="100000"/>
              </a:schemeClr>
            </a:gs>
          </a:gsLst>
          <a:lin ang="474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Freeform: Shape 70">
            <a:extLst>
              <a:ext uri="{FF2B5EF4-FFF2-40B4-BE49-F238E27FC236}">
                <a16:creationId xmlns:a16="http://schemas.microsoft.com/office/drawing/2014/main" id="{CD9E0036-D626-45D9-B0FA-B920385A6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06441" y="857250"/>
            <a:ext cx="5637560" cy="5143500"/>
          </a:xfrm>
          <a:custGeom>
            <a:avLst/>
            <a:gdLst>
              <a:gd name="connsiteX0" fmla="*/ 1291364 w 7516746"/>
              <a:gd name="connsiteY0" fmla="*/ 0 h 6858000"/>
              <a:gd name="connsiteX1" fmla="*/ 7516746 w 7516746"/>
              <a:gd name="connsiteY1" fmla="*/ 0 h 6858000"/>
              <a:gd name="connsiteX2" fmla="*/ 7516746 w 7516746"/>
              <a:gd name="connsiteY2" fmla="*/ 6858000 h 6858000"/>
              <a:gd name="connsiteX3" fmla="*/ 0 w 7516746"/>
              <a:gd name="connsiteY3" fmla="*/ 6858000 h 6858000"/>
              <a:gd name="connsiteX4" fmla="*/ 25045 w 7516746"/>
              <a:gd name="connsiteY4" fmla="*/ 6702325 h 6858000"/>
              <a:gd name="connsiteX5" fmla="*/ 48913 w 7516746"/>
              <a:gd name="connsiteY5" fmla="*/ 6547334 h 6858000"/>
              <a:gd name="connsiteX6" fmla="*/ 72277 w 7516746"/>
              <a:gd name="connsiteY6" fmla="*/ 6391658 h 6858000"/>
              <a:gd name="connsiteX7" fmla="*/ 92280 w 7516746"/>
              <a:gd name="connsiteY7" fmla="*/ 6235295 h 6858000"/>
              <a:gd name="connsiteX8" fmla="*/ 112452 w 7516746"/>
              <a:gd name="connsiteY8" fmla="*/ 6079619 h 6858000"/>
              <a:gd name="connsiteX9" fmla="*/ 131277 w 7516746"/>
              <a:gd name="connsiteY9" fmla="*/ 5923256 h 6858000"/>
              <a:gd name="connsiteX10" fmla="*/ 147413 w 7516746"/>
              <a:gd name="connsiteY10" fmla="*/ 5768951 h 6858000"/>
              <a:gd name="connsiteX11" fmla="*/ 162710 w 7516746"/>
              <a:gd name="connsiteY11" fmla="*/ 5612589 h 6858000"/>
              <a:gd name="connsiteX12" fmla="*/ 176662 w 7516746"/>
              <a:gd name="connsiteY12" fmla="*/ 5456912 h 6858000"/>
              <a:gd name="connsiteX13" fmla="*/ 188763 w 7516746"/>
              <a:gd name="connsiteY13" fmla="*/ 5303979 h 6858000"/>
              <a:gd name="connsiteX14" fmla="*/ 200866 w 7516746"/>
              <a:gd name="connsiteY14" fmla="*/ 5148988 h 6858000"/>
              <a:gd name="connsiteX15" fmla="*/ 210951 w 7516746"/>
              <a:gd name="connsiteY15" fmla="*/ 4996055 h 6858000"/>
              <a:gd name="connsiteX16" fmla="*/ 218851 w 7516746"/>
              <a:gd name="connsiteY16" fmla="*/ 4843121 h 6858000"/>
              <a:gd name="connsiteX17" fmla="*/ 227088 w 7516746"/>
              <a:gd name="connsiteY17" fmla="*/ 4690874 h 6858000"/>
              <a:gd name="connsiteX18" fmla="*/ 233979 w 7516746"/>
              <a:gd name="connsiteY18" fmla="*/ 4539998 h 6858000"/>
              <a:gd name="connsiteX19" fmla="*/ 238854 w 7516746"/>
              <a:gd name="connsiteY19" fmla="*/ 4390493 h 6858000"/>
              <a:gd name="connsiteX20" fmla="*/ 243057 w 7516746"/>
              <a:gd name="connsiteY20" fmla="*/ 4240989 h 6858000"/>
              <a:gd name="connsiteX21" fmla="*/ 247090 w 7516746"/>
              <a:gd name="connsiteY21" fmla="*/ 4092856 h 6858000"/>
              <a:gd name="connsiteX22" fmla="*/ 248940 w 7516746"/>
              <a:gd name="connsiteY22" fmla="*/ 3946781 h 6858000"/>
              <a:gd name="connsiteX23" fmla="*/ 250956 w 7516746"/>
              <a:gd name="connsiteY23" fmla="*/ 3800705 h 6858000"/>
              <a:gd name="connsiteX24" fmla="*/ 251965 w 7516746"/>
              <a:gd name="connsiteY24" fmla="*/ 3656687 h 6858000"/>
              <a:gd name="connsiteX25" fmla="*/ 250956 w 7516746"/>
              <a:gd name="connsiteY25" fmla="*/ 3514041 h 6858000"/>
              <a:gd name="connsiteX26" fmla="*/ 250956 w 7516746"/>
              <a:gd name="connsiteY26" fmla="*/ 3372766 h 6858000"/>
              <a:gd name="connsiteX27" fmla="*/ 248940 w 7516746"/>
              <a:gd name="connsiteY27" fmla="*/ 3232863 h 6858000"/>
              <a:gd name="connsiteX28" fmla="*/ 245914 w 7516746"/>
              <a:gd name="connsiteY28" fmla="*/ 3095703 h 6858000"/>
              <a:gd name="connsiteX29" fmla="*/ 243057 w 7516746"/>
              <a:gd name="connsiteY29" fmla="*/ 2959915 h 6858000"/>
              <a:gd name="connsiteX30" fmla="*/ 239863 w 7516746"/>
              <a:gd name="connsiteY30" fmla="*/ 2826869 h 6858000"/>
              <a:gd name="connsiteX31" fmla="*/ 234989 w 7516746"/>
              <a:gd name="connsiteY31" fmla="*/ 2694510 h 6858000"/>
              <a:gd name="connsiteX32" fmla="*/ 229777 w 7516746"/>
              <a:gd name="connsiteY32" fmla="*/ 2564209 h 6858000"/>
              <a:gd name="connsiteX33" fmla="*/ 225071 w 7516746"/>
              <a:gd name="connsiteY33" fmla="*/ 2436650 h 6858000"/>
              <a:gd name="connsiteX34" fmla="*/ 211792 w 7516746"/>
              <a:gd name="connsiteY34" fmla="*/ 2187704 h 6858000"/>
              <a:gd name="connsiteX35" fmla="*/ 197673 w 7516746"/>
              <a:gd name="connsiteY35" fmla="*/ 1949046 h 6858000"/>
              <a:gd name="connsiteX36" fmla="*/ 182880 w 7516746"/>
              <a:gd name="connsiteY36" fmla="*/ 1719989 h 6858000"/>
              <a:gd name="connsiteX37" fmla="*/ 166575 w 7516746"/>
              <a:gd name="connsiteY37" fmla="*/ 1503276 h 6858000"/>
              <a:gd name="connsiteX38" fmla="*/ 149598 w 7516746"/>
              <a:gd name="connsiteY38" fmla="*/ 1296164 h 6858000"/>
              <a:gd name="connsiteX39" fmla="*/ 131277 w 7516746"/>
              <a:gd name="connsiteY39" fmla="*/ 1104140 h 6858000"/>
              <a:gd name="connsiteX40" fmla="*/ 113291 w 7516746"/>
              <a:gd name="connsiteY40" fmla="*/ 923775 h 6858000"/>
              <a:gd name="connsiteX41" fmla="*/ 95627 w 7516746"/>
              <a:gd name="connsiteY41" fmla="*/ 760771 h 6858000"/>
              <a:gd name="connsiteX42" fmla="*/ 109181 w 7516746"/>
              <a:gd name="connsiteY42" fmla="*/ 757382 h 6858000"/>
              <a:gd name="connsiteX43" fmla="*/ 192309 w 7516746"/>
              <a:gd name="connsiteY43" fmla="*/ 701964 h 6858000"/>
              <a:gd name="connsiteX44" fmla="*/ 220018 w 7516746"/>
              <a:gd name="connsiteY44" fmla="*/ 683491 h 6858000"/>
              <a:gd name="connsiteX45" fmla="*/ 247727 w 7516746"/>
              <a:gd name="connsiteY45" fmla="*/ 665018 h 6858000"/>
              <a:gd name="connsiteX46" fmla="*/ 275436 w 7516746"/>
              <a:gd name="connsiteY46" fmla="*/ 655782 h 6858000"/>
              <a:gd name="connsiteX47" fmla="*/ 303145 w 7516746"/>
              <a:gd name="connsiteY47" fmla="*/ 637309 h 6858000"/>
              <a:gd name="connsiteX48" fmla="*/ 330854 w 7516746"/>
              <a:gd name="connsiteY48" fmla="*/ 628073 h 6858000"/>
              <a:gd name="connsiteX49" fmla="*/ 386272 w 7516746"/>
              <a:gd name="connsiteY49" fmla="*/ 591127 h 6858000"/>
              <a:gd name="connsiteX50" fmla="*/ 441690 w 7516746"/>
              <a:gd name="connsiteY50" fmla="*/ 554182 h 6858000"/>
              <a:gd name="connsiteX51" fmla="*/ 469400 w 7516746"/>
              <a:gd name="connsiteY51" fmla="*/ 535709 h 6858000"/>
              <a:gd name="connsiteX52" fmla="*/ 497109 w 7516746"/>
              <a:gd name="connsiteY52" fmla="*/ 526473 h 6858000"/>
              <a:gd name="connsiteX53" fmla="*/ 580236 w 7516746"/>
              <a:gd name="connsiteY53" fmla="*/ 461818 h 6858000"/>
              <a:gd name="connsiteX54" fmla="*/ 607945 w 7516746"/>
              <a:gd name="connsiteY54" fmla="*/ 443345 h 6858000"/>
              <a:gd name="connsiteX55" fmla="*/ 663363 w 7516746"/>
              <a:gd name="connsiteY55" fmla="*/ 397164 h 6858000"/>
              <a:gd name="connsiteX56" fmla="*/ 746490 w 7516746"/>
              <a:gd name="connsiteY56" fmla="*/ 341745 h 6858000"/>
              <a:gd name="connsiteX57" fmla="*/ 774200 w 7516746"/>
              <a:gd name="connsiteY57" fmla="*/ 323273 h 6858000"/>
              <a:gd name="connsiteX58" fmla="*/ 792672 w 7516746"/>
              <a:gd name="connsiteY58" fmla="*/ 295564 h 6858000"/>
              <a:gd name="connsiteX59" fmla="*/ 820381 w 7516746"/>
              <a:gd name="connsiteY59" fmla="*/ 286327 h 6858000"/>
              <a:gd name="connsiteX60" fmla="*/ 848090 w 7516746"/>
              <a:gd name="connsiteY60" fmla="*/ 267855 h 6858000"/>
              <a:gd name="connsiteX61" fmla="*/ 875800 w 7516746"/>
              <a:gd name="connsiteY61" fmla="*/ 258618 h 6858000"/>
              <a:gd name="connsiteX62" fmla="*/ 931218 w 7516746"/>
              <a:gd name="connsiteY62" fmla="*/ 221673 h 6858000"/>
              <a:gd name="connsiteX63" fmla="*/ 958927 w 7516746"/>
              <a:gd name="connsiteY63" fmla="*/ 203200 h 6858000"/>
              <a:gd name="connsiteX64" fmla="*/ 995872 w 7516746"/>
              <a:gd name="connsiteY64" fmla="*/ 184727 h 6858000"/>
              <a:gd name="connsiteX65" fmla="*/ 1051290 w 7516746"/>
              <a:gd name="connsiteY65" fmla="*/ 157018 h 6858000"/>
              <a:gd name="connsiteX66" fmla="*/ 1088236 w 7516746"/>
              <a:gd name="connsiteY66" fmla="*/ 129309 h 6858000"/>
              <a:gd name="connsiteX67" fmla="*/ 1115945 w 7516746"/>
              <a:gd name="connsiteY67" fmla="*/ 110836 h 6858000"/>
              <a:gd name="connsiteX68" fmla="*/ 1171363 w 7516746"/>
              <a:gd name="connsiteY68" fmla="*/ 73891 h 6858000"/>
              <a:gd name="connsiteX69" fmla="*/ 1199072 w 7516746"/>
              <a:gd name="connsiteY69" fmla="*/ 55418 h 6858000"/>
              <a:gd name="connsiteX70" fmla="*/ 1226781 w 7516746"/>
              <a:gd name="connsiteY70" fmla="*/ 46182 h 6858000"/>
              <a:gd name="connsiteX71" fmla="*/ 1282200 w 7516746"/>
              <a:gd name="connsiteY71" fmla="*/ 923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7516746" h="6858000">
                <a:moveTo>
                  <a:pt x="1291364" y="0"/>
                </a:moveTo>
                <a:lnTo>
                  <a:pt x="7516746" y="0"/>
                </a:lnTo>
                <a:lnTo>
                  <a:pt x="7516746" y="6858000"/>
                </a:lnTo>
                <a:lnTo>
                  <a:pt x="0" y="6858000"/>
                </a:lnTo>
                <a:lnTo>
                  <a:pt x="25045" y="6702325"/>
                </a:lnTo>
                <a:lnTo>
                  <a:pt x="48913" y="6547334"/>
                </a:lnTo>
                <a:lnTo>
                  <a:pt x="72277" y="6391658"/>
                </a:lnTo>
                <a:lnTo>
                  <a:pt x="92280" y="6235295"/>
                </a:lnTo>
                <a:lnTo>
                  <a:pt x="112452" y="6079619"/>
                </a:lnTo>
                <a:lnTo>
                  <a:pt x="131277" y="5923256"/>
                </a:lnTo>
                <a:lnTo>
                  <a:pt x="147413" y="5768951"/>
                </a:lnTo>
                <a:lnTo>
                  <a:pt x="162710" y="5612589"/>
                </a:lnTo>
                <a:lnTo>
                  <a:pt x="176662" y="5456912"/>
                </a:lnTo>
                <a:lnTo>
                  <a:pt x="188763" y="5303979"/>
                </a:lnTo>
                <a:lnTo>
                  <a:pt x="200866" y="5148988"/>
                </a:lnTo>
                <a:lnTo>
                  <a:pt x="210951" y="4996055"/>
                </a:lnTo>
                <a:lnTo>
                  <a:pt x="218851" y="4843121"/>
                </a:lnTo>
                <a:lnTo>
                  <a:pt x="227088" y="4690874"/>
                </a:lnTo>
                <a:lnTo>
                  <a:pt x="233979" y="4539998"/>
                </a:lnTo>
                <a:lnTo>
                  <a:pt x="238854" y="4390493"/>
                </a:lnTo>
                <a:lnTo>
                  <a:pt x="243057" y="4240989"/>
                </a:lnTo>
                <a:lnTo>
                  <a:pt x="247090" y="4092856"/>
                </a:lnTo>
                <a:lnTo>
                  <a:pt x="248940" y="3946781"/>
                </a:lnTo>
                <a:lnTo>
                  <a:pt x="250956" y="3800705"/>
                </a:lnTo>
                <a:lnTo>
                  <a:pt x="251965" y="3656687"/>
                </a:lnTo>
                <a:lnTo>
                  <a:pt x="250956" y="3514041"/>
                </a:lnTo>
                <a:lnTo>
                  <a:pt x="250956" y="3372766"/>
                </a:lnTo>
                <a:lnTo>
                  <a:pt x="248940" y="3232863"/>
                </a:lnTo>
                <a:lnTo>
                  <a:pt x="245914" y="3095703"/>
                </a:lnTo>
                <a:lnTo>
                  <a:pt x="243057" y="2959915"/>
                </a:lnTo>
                <a:lnTo>
                  <a:pt x="239863" y="2826869"/>
                </a:lnTo>
                <a:lnTo>
                  <a:pt x="234989" y="2694510"/>
                </a:lnTo>
                <a:lnTo>
                  <a:pt x="229777" y="2564209"/>
                </a:lnTo>
                <a:lnTo>
                  <a:pt x="225071" y="2436650"/>
                </a:lnTo>
                <a:lnTo>
                  <a:pt x="211792" y="2187704"/>
                </a:lnTo>
                <a:lnTo>
                  <a:pt x="197673" y="1949046"/>
                </a:lnTo>
                <a:lnTo>
                  <a:pt x="182880" y="1719989"/>
                </a:lnTo>
                <a:lnTo>
                  <a:pt x="166575" y="1503276"/>
                </a:lnTo>
                <a:lnTo>
                  <a:pt x="149598" y="1296164"/>
                </a:lnTo>
                <a:lnTo>
                  <a:pt x="131277" y="1104140"/>
                </a:lnTo>
                <a:lnTo>
                  <a:pt x="113291" y="923775"/>
                </a:lnTo>
                <a:lnTo>
                  <a:pt x="95627" y="760771"/>
                </a:lnTo>
                <a:lnTo>
                  <a:pt x="109181" y="757382"/>
                </a:lnTo>
                <a:lnTo>
                  <a:pt x="192309" y="701964"/>
                </a:lnTo>
                <a:lnTo>
                  <a:pt x="220018" y="683491"/>
                </a:lnTo>
                <a:cubicBezTo>
                  <a:pt x="229254" y="677333"/>
                  <a:pt x="237196" y="668528"/>
                  <a:pt x="247727" y="665018"/>
                </a:cubicBezTo>
                <a:lnTo>
                  <a:pt x="275436" y="655782"/>
                </a:lnTo>
                <a:cubicBezTo>
                  <a:pt x="284672" y="649624"/>
                  <a:pt x="293216" y="642273"/>
                  <a:pt x="303145" y="637309"/>
                </a:cubicBezTo>
                <a:cubicBezTo>
                  <a:pt x="311853" y="632955"/>
                  <a:pt x="322343" y="632801"/>
                  <a:pt x="330854" y="628073"/>
                </a:cubicBezTo>
                <a:cubicBezTo>
                  <a:pt x="350262" y="617291"/>
                  <a:pt x="367799" y="603442"/>
                  <a:pt x="386272" y="591127"/>
                </a:cubicBezTo>
                <a:lnTo>
                  <a:pt x="441690" y="554182"/>
                </a:lnTo>
                <a:cubicBezTo>
                  <a:pt x="450927" y="548024"/>
                  <a:pt x="458869" y="539219"/>
                  <a:pt x="469400" y="535709"/>
                </a:cubicBezTo>
                <a:lnTo>
                  <a:pt x="497109" y="526473"/>
                </a:lnTo>
                <a:cubicBezTo>
                  <a:pt x="540517" y="483065"/>
                  <a:pt x="513950" y="506010"/>
                  <a:pt x="580236" y="461818"/>
                </a:cubicBezTo>
                <a:cubicBezTo>
                  <a:pt x="589472" y="455660"/>
                  <a:pt x="601285" y="452226"/>
                  <a:pt x="607945" y="443345"/>
                </a:cubicBezTo>
                <a:cubicBezTo>
                  <a:pt x="641496" y="398611"/>
                  <a:pt x="621050" y="411268"/>
                  <a:pt x="663363" y="397164"/>
                </a:cubicBezTo>
                <a:lnTo>
                  <a:pt x="746490" y="341745"/>
                </a:lnTo>
                <a:lnTo>
                  <a:pt x="774200" y="323273"/>
                </a:lnTo>
                <a:cubicBezTo>
                  <a:pt x="780357" y="314037"/>
                  <a:pt x="784004" y="302499"/>
                  <a:pt x="792672" y="295564"/>
                </a:cubicBezTo>
                <a:cubicBezTo>
                  <a:pt x="800274" y="289482"/>
                  <a:pt x="811673" y="290681"/>
                  <a:pt x="820381" y="286327"/>
                </a:cubicBezTo>
                <a:cubicBezTo>
                  <a:pt x="830310" y="281363"/>
                  <a:pt x="838161" y="272819"/>
                  <a:pt x="848090" y="267855"/>
                </a:cubicBezTo>
                <a:cubicBezTo>
                  <a:pt x="856798" y="263501"/>
                  <a:pt x="867289" y="263346"/>
                  <a:pt x="875800" y="258618"/>
                </a:cubicBezTo>
                <a:cubicBezTo>
                  <a:pt x="895207" y="247836"/>
                  <a:pt x="912745" y="233988"/>
                  <a:pt x="931218" y="221673"/>
                </a:cubicBezTo>
                <a:cubicBezTo>
                  <a:pt x="940454" y="215515"/>
                  <a:pt x="948998" y="208165"/>
                  <a:pt x="958927" y="203200"/>
                </a:cubicBezTo>
                <a:cubicBezTo>
                  <a:pt x="971242" y="197042"/>
                  <a:pt x="983917" y="191558"/>
                  <a:pt x="995872" y="184727"/>
                </a:cubicBezTo>
                <a:cubicBezTo>
                  <a:pt x="1046004" y="156080"/>
                  <a:pt x="1000488" y="173953"/>
                  <a:pt x="1051290" y="157018"/>
                </a:cubicBezTo>
                <a:cubicBezTo>
                  <a:pt x="1063605" y="147782"/>
                  <a:pt x="1075709" y="138257"/>
                  <a:pt x="1088236" y="129309"/>
                </a:cubicBezTo>
                <a:cubicBezTo>
                  <a:pt x="1097269" y="122857"/>
                  <a:pt x="1107417" y="117943"/>
                  <a:pt x="1115945" y="110836"/>
                </a:cubicBezTo>
                <a:cubicBezTo>
                  <a:pt x="1162069" y="72399"/>
                  <a:pt x="1122668" y="90122"/>
                  <a:pt x="1171363" y="73891"/>
                </a:cubicBezTo>
                <a:cubicBezTo>
                  <a:pt x="1180599" y="67733"/>
                  <a:pt x="1189143" y="60382"/>
                  <a:pt x="1199072" y="55418"/>
                </a:cubicBezTo>
                <a:cubicBezTo>
                  <a:pt x="1207780" y="51064"/>
                  <a:pt x="1219178" y="52264"/>
                  <a:pt x="1226781" y="46182"/>
                </a:cubicBezTo>
                <a:cubicBezTo>
                  <a:pt x="1284770" y="-208"/>
                  <a:pt x="1197349" y="30450"/>
                  <a:pt x="1282200" y="9236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16632"/>
            <a:ext cx="8353274" cy="740618"/>
          </a:xfrm>
        </p:spPr>
        <p:txBody>
          <a:bodyPr>
            <a:noAutofit/>
          </a:bodyPr>
          <a:lstStyle/>
          <a:p>
            <a:r>
              <a:rPr lang="hu-HU" altLang="hu-HU" sz="4800" b="1" dirty="0">
                <a:solidFill>
                  <a:srgbClr val="00FF00"/>
                </a:solidFill>
                <a:latin typeface="+mn-lt"/>
              </a:rPr>
              <a:t>Dél-amerikai kapcsolat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7C3B2583-2B81-4A09-9F88-FFCEA214AF69}"/>
              </a:ext>
            </a:extLst>
          </p:cNvPr>
          <p:cNvSpPr/>
          <p:nvPr/>
        </p:nvSpPr>
        <p:spPr>
          <a:xfrm>
            <a:off x="0" y="937049"/>
            <a:ext cx="896483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0" algn="just" defTabSz="914400" rtl="0" eaLnBrk="1" fontAlgn="base" latinLnBrk="0" hangingPunct="1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r>
              <a:rPr lang="hu-HU" sz="2200" b="1" dirty="0">
                <a:solidFill>
                  <a:srgbClr val="FFFF99"/>
                </a:solidFill>
              </a:rPr>
              <a:t>Hivatalos nézet: Polinéziából települt be. Thor Heyerdahl (1955-56, 1986-88): Dél-Amerikából.</a:t>
            </a:r>
          </a:p>
          <a:p>
            <a:pPr marL="457200" marR="0" lvl="0" indent="0" algn="just" defTabSz="914400" rtl="0" eaLnBrk="1" fontAlgn="base" latinLnBrk="0" hangingPunct="1">
              <a:spcBef>
                <a:spcPct val="20000"/>
              </a:spcBef>
              <a:spcAft>
                <a:spcPts val="0"/>
              </a:spcAft>
              <a:buClr>
                <a:srgbClr val="000000"/>
              </a:buClr>
              <a:buSzPct val="75000"/>
              <a:buFont typeface="Wingdings" panose="05000000000000000000" pitchFamily="2" charset="2"/>
              <a:buNone/>
              <a:tabLst/>
              <a:defRPr/>
            </a:pP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C6933E29-22A3-4982-9902-38EBAFE1AD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3" y="1624575"/>
            <a:ext cx="9048776" cy="374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80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E99155B9-6320-4AB5-A815-8A2754562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618" cy="6856214"/>
          </a:xfrm>
          <a:prstGeom prst="rect">
            <a:avLst/>
          </a:prstGeom>
        </p:spPr>
      </p:pic>
      <p:sp>
        <p:nvSpPr>
          <p:cNvPr id="727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27602" y="82294"/>
            <a:ext cx="8450138" cy="65916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hu-HU" altLang="hu-HU" b="1" dirty="0">
                <a:latin typeface="+mn-lt"/>
              </a:rPr>
              <a:t>A SZOBROK KIFARAGÁSA</a:t>
            </a:r>
            <a:endParaRPr lang="en-US" altLang="hu-HU" b="1" dirty="0">
              <a:latin typeface="+mn-lt"/>
            </a:endParaRP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7C3B2583-2B81-4A09-9F88-FFCEA214AF69}"/>
              </a:ext>
            </a:extLst>
          </p:cNvPr>
          <p:cNvSpPr/>
          <p:nvPr/>
        </p:nvSpPr>
        <p:spPr>
          <a:xfrm>
            <a:off x="4211960" y="716538"/>
            <a:ext cx="4929658" cy="18483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457200" marR="0" lvl="0" indent="0" defTabSz="457200" fontAlgn="base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/>
            </a:pPr>
            <a:r>
              <a:rPr lang="hu-HU" sz="2000" b="1" dirty="0">
                <a:latin typeface="+mn-lt"/>
              </a:rPr>
              <a:t>Katalogizálva: 887 szobor, ebből 397 a kőbányánál. Rengeteg szobrot faragtak, amikor a tevékenység hirtelen leállt. </a:t>
            </a:r>
          </a:p>
          <a:p>
            <a:pPr marL="457200" marR="0" lvl="0" indent="0" defTabSz="457200" fontAlgn="base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hu-HU" sz="2000" b="1" i="0" u="none" strike="noStrike" spc="0" normalizeH="0" baseline="0" noProof="0" dirty="0">
                <a:ln>
                  <a:noFill/>
                </a:ln>
                <a:uLnTx/>
                <a:uFillTx/>
                <a:latin typeface="+mn-lt"/>
              </a:rPr>
              <a:t>A legtöbb szobor 5.5 – 7 m magas, tufából készült.</a:t>
            </a:r>
            <a:endParaRPr kumimoji="0" lang="en-US" sz="2000" b="1" i="0" u="none" strike="noStrike" spc="0" normalizeH="0" baseline="0" noProof="0" dirty="0">
              <a:ln>
                <a:noFill/>
              </a:ln>
              <a:uLnTx/>
              <a:uFillTx/>
              <a:latin typeface="+mn-lt"/>
            </a:endParaRPr>
          </a:p>
          <a:p>
            <a:pPr marL="457200" marR="0" lvl="0" indent="0" defTabSz="457200" fontAlgn="base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/>
            </a:pPr>
            <a:endParaRPr kumimoji="0" lang="en-US" b="1" i="0" u="none" strike="noStrike" spc="0" normalizeH="0" baseline="0" noProof="0" dirty="0">
              <a:ln>
                <a:noFill/>
              </a:ln>
              <a:uLnTx/>
              <a:uFillTx/>
              <a:latin typeface="+mn-lt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E535C27C-2395-4A19-BDE6-DCFEDCA51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189" y="741454"/>
            <a:ext cx="4581525" cy="3228975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D68FCDA-0949-4DF3-9AFD-DCFDD591D8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1524" y="3145681"/>
            <a:ext cx="4545335" cy="369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67796"/>
      </p:ext>
    </p:extLst>
  </p:cSld>
  <p:clrMapOvr>
    <a:masterClrMapping/>
  </p:clrMapOvr>
</p:sld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Curtain Call">
  <a:themeElements>
    <a:clrScheme name="Curtain Call 1">
      <a:dk1>
        <a:srgbClr val="602000"/>
      </a:dk1>
      <a:lt1>
        <a:srgbClr val="FFFFFF"/>
      </a:lt1>
      <a:dk2>
        <a:srgbClr val="800000"/>
      </a:dk2>
      <a:lt2>
        <a:srgbClr val="FFFFCC"/>
      </a:lt2>
      <a:accent1>
        <a:srgbClr val="FF3300"/>
      </a:accent1>
      <a:accent2>
        <a:srgbClr val="000000"/>
      </a:accent2>
      <a:accent3>
        <a:srgbClr val="C0AAAA"/>
      </a:accent3>
      <a:accent4>
        <a:srgbClr val="DADADA"/>
      </a:accent4>
      <a:accent5>
        <a:srgbClr val="FFADAA"/>
      </a:accent5>
      <a:accent6>
        <a:srgbClr val="000000"/>
      </a:accent6>
      <a:hlink>
        <a:srgbClr val="EBF25A"/>
      </a:hlink>
      <a:folHlink>
        <a:srgbClr val="F2AA68"/>
      </a:folHlink>
    </a:clrScheme>
    <a:fontScheme name="Curtain Call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182562" tIns="46038" rIns="182562" bIns="46038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Wingdings" panose="05000000000000000000" pitchFamily="2" charset="2"/>
          <a:buNone/>
          <a:tabLst/>
          <a:defRPr kumimoji="0" lang="hu-HU" alt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182562" tIns="46038" rIns="182562" bIns="46038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>
            <a:schemeClr val="tx2"/>
          </a:buClr>
          <a:buSzPct val="75000"/>
          <a:buFont typeface="Wingdings" panose="05000000000000000000" pitchFamily="2" charset="2"/>
          <a:buNone/>
          <a:tabLst/>
          <a:defRPr kumimoji="0" lang="hu-HU" alt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Curtain Call 1">
        <a:dk1>
          <a:srgbClr val="602000"/>
        </a:dk1>
        <a:lt1>
          <a:srgbClr val="FFFFFF"/>
        </a:lt1>
        <a:dk2>
          <a:srgbClr val="800000"/>
        </a:dk2>
        <a:lt2>
          <a:srgbClr val="FFFFCC"/>
        </a:lt2>
        <a:accent1>
          <a:srgbClr val="FF3300"/>
        </a:accent1>
        <a:accent2>
          <a:srgbClr val="000000"/>
        </a:accent2>
        <a:accent3>
          <a:srgbClr val="C0AAAA"/>
        </a:accent3>
        <a:accent4>
          <a:srgbClr val="DADADA"/>
        </a:accent4>
        <a:accent5>
          <a:srgbClr val="FFADAA"/>
        </a:accent5>
        <a:accent6>
          <a:srgbClr val="000000"/>
        </a:accent6>
        <a:hlink>
          <a:srgbClr val="EBF25A"/>
        </a:hlink>
        <a:folHlink>
          <a:srgbClr val="F2AA6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2">
        <a:dk1>
          <a:srgbClr val="000066"/>
        </a:dk1>
        <a:lt1>
          <a:srgbClr val="FFFFFF"/>
        </a:lt1>
        <a:dk2>
          <a:srgbClr val="000099"/>
        </a:dk2>
        <a:lt2>
          <a:srgbClr val="D8F6F8"/>
        </a:lt2>
        <a:accent1>
          <a:srgbClr val="0099FF"/>
        </a:accent1>
        <a:accent2>
          <a:srgbClr val="00003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34"/>
        </a:accent6>
        <a:hlink>
          <a:srgbClr val="DDD925"/>
        </a:hlink>
        <a:folHlink>
          <a:srgbClr val="72C67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3">
        <a:dk1>
          <a:srgbClr val="4C3D57"/>
        </a:dk1>
        <a:lt1>
          <a:srgbClr val="FFFFFF"/>
        </a:lt1>
        <a:dk2>
          <a:srgbClr val="660066"/>
        </a:dk2>
        <a:lt2>
          <a:srgbClr val="FDFBE3"/>
        </a:lt2>
        <a:accent1>
          <a:srgbClr val="976C9E"/>
        </a:accent1>
        <a:accent2>
          <a:srgbClr val="1E1822"/>
        </a:accent2>
        <a:accent3>
          <a:srgbClr val="B8AAB8"/>
        </a:accent3>
        <a:accent4>
          <a:srgbClr val="DADADA"/>
        </a:accent4>
        <a:accent5>
          <a:srgbClr val="C9BACC"/>
        </a:accent5>
        <a:accent6>
          <a:srgbClr val="1A151E"/>
        </a:accent6>
        <a:hlink>
          <a:srgbClr val="D8C460"/>
        </a:hlink>
        <a:folHlink>
          <a:srgbClr val="C3C2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4">
        <a:dk1>
          <a:srgbClr val="334D3F"/>
        </a:dk1>
        <a:lt1>
          <a:srgbClr val="FFFFFF"/>
        </a:lt1>
        <a:dk2>
          <a:srgbClr val="008000"/>
        </a:dk2>
        <a:lt2>
          <a:srgbClr val="D3F1DB"/>
        </a:lt2>
        <a:accent1>
          <a:srgbClr val="4A6D84"/>
        </a:accent1>
        <a:accent2>
          <a:srgbClr val="213329"/>
        </a:accent2>
        <a:accent3>
          <a:srgbClr val="AAC0AA"/>
        </a:accent3>
        <a:accent4>
          <a:srgbClr val="DADADA"/>
        </a:accent4>
        <a:accent5>
          <a:srgbClr val="B1BAC2"/>
        </a:accent5>
        <a:accent6>
          <a:srgbClr val="1D2D24"/>
        </a:accent6>
        <a:hlink>
          <a:srgbClr val="F0B100"/>
        </a:hlink>
        <a:folHlink>
          <a:srgbClr val="C3710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5">
        <a:dk1>
          <a:srgbClr val="566858"/>
        </a:dk1>
        <a:lt1>
          <a:srgbClr val="FFFFFF"/>
        </a:lt1>
        <a:dk2>
          <a:srgbClr val="6D8771"/>
        </a:dk2>
        <a:lt2>
          <a:srgbClr val="ECECB2"/>
        </a:lt2>
        <a:accent1>
          <a:srgbClr val="76A571"/>
        </a:accent1>
        <a:accent2>
          <a:srgbClr val="465648"/>
        </a:accent2>
        <a:accent3>
          <a:srgbClr val="BAC3BB"/>
        </a:accent3>
        <a:accent4>
          <a:srgbClr val="DADADA"/>
        </a:accent4>
        <a:accent5>
          <a:srgbClr val="BDCFBB"/>
        </a:accent5>
        <a:accent6>
          <a:srgbClr val="3F4D40"/>
        </a:accent6>
        <a:hlink>
          <a:srgbClr val="FFDC0B"/>
        </a:hlink>
        <a:folHlink>
          <a:srgbClr val="FC991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6">
        <a:dk1>
          <a:srgbClr val="0A6866"/>
        </a:dk1>
        <a:lt1>
          <a:srgbClr val="FFFFFF"/>
        </a:lt1>
        <a:dk2>
          <a:srgbClr val="0D8784"/>
        </a:dk2>
        <a:lt2>
          <a:srgbClr val="B8DEC6"/>
        </a:lt2>
        <a:accent1>
          <a:srgbClr val="3C7652"/>
        </a:accent1>
        <a:accent2>
          <a:srgbClr val="005250"/>
        </a:accent2>
        <a:accent3>
          <a:srgbClr val="AAC3C2"/>
        </a:accent3>
        <a:accent4>
          <a:srgbClr val="DADADA"/>
        </a:accent4>
        <a:accent5>
          <a:srgbClr val="AFBDB3"/>
        </a:accent5>
        <a:accent6>
          <a:srgbClr val="004948"/>
        </a:accent6>
        <a:hlink>
          <a:srgbClr val="00E0A5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7">
        <a:dk1>
          <a:srgbClr val="50688C"/>
        </a:dk1>
        <a:lt1>
          <a:srgbClr val="FFFFFF"/>
        </a:lt1>
        <a:dk2>
          <a:srgbClr val="6E87AC"/>
        </a:dk2>
        <a:lt2>
          <a:srgbClr val="FFFFFF"/>
        </a:lt2>
        <a:accent1>
          <a:srgbClr val="376EA5"/>
        </a:accent1>
        <a:accent2>
          <a:srgbClr val="445876"/>
        </a:accent2>
        <a:accent3>
          <a:srgbClr val="BAC3D2"/>
        </a:accent3>
        <a:accent4>
          <a:srgbClr val="DADADA"/>
        </a:accent4>
        <a:accent5>
          <a:srgbClr val="AEBACF"/>
        </a:accent5>
        <a:accent6>
          <a:srgbClr val="3D4F6A"/>
        </a:accent6>
        <a:hlink>
          <a:srgbClr val="66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rtain Call 8">
        <a:dk1>
          <a:srgbClr val="000000"/>
        </a:dk1>
        <a:lt1>
          <a:srgbClr val="DDDCC5"/>
        </a:lt1>
        <a:dk2>
          <a:srgbClr val="000000"/>
        </a:dk2>
        <a:lt2>
          <a:srgbClr val="C9C6A5"/>
        </a:lt2>
        <a:accent1>
          <a:srgbClr val="C0C0C0"/>
        </a:accent1>
        <a:accent2>
          <a:srgbClr val="B0AC90"/>
        </a:accent2>
        <a:accent3>
          <a:srgbClr val="EBEBDF"/>
        </a:accent3>
        <a:accent4>
          <a:srgbClr val="000000"/>
        </a:accent4>
        <a:accent5>
          <a:srgbClr val="DCDCDC"/>
        </a:accent5>
        <a:accent6>
          <a:srgbClr val="9F9B82"/>
        </a:accent6>
        <a:hlink>
          <a:srgbClr val="666699"/>
        </a:hlink>
        <a:folHlink>
          <a:srgbClr val="905C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rtain Call 9">
        <a:dk1>
          <a:srgbClr val="000000"/>
        </a:dk1>
        <a:lt1>
          <a:srgbClr val="FFFFFF"/>
        </a:lt1>
        <a:dk2>
          <a:srgbClr val="000099"/>
        </a:dk2>
        <a:lt2>
          <a:srgbClr val="DDDDDD"/>
        </a:lt2>
        <a:accent1>
          <a:srgbClr val="C6D4D4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DFE6E6"/>
        </a:accent5>
        <a:accent6>
          <a:srgbClr val="AEAEAE"/>
        </a:accent6>
        <a:hlink>
          <a:srgbClr val="6600FF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Égi">
  <a:themeElements>
    <a:clrScheme name="Égi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Égi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Ég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11.xml><?xml version="1.0" encoding="utf-8"?>
<a:theme xmlns:a="http://schemas.openxmlformats.org/drawingml/2006/main" name="Parallaxis">
  <a:themeElements>
    <a:clrScheme name="Parallaxis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is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i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12.xml><?xml version="1.0" encoding="utf-8"?>
<a:theme xmlns:a="http://schemas.openxmlformats.org/drawingml/2006/main" name="1_Parallaxis">
  <a:themeElements>
    <a:clrScheme name="Parallaxis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8BB434"/>
      </a:accent1>
      <a:accent2>
        <a:srgbClr val="33A583"/>
      </a:accent2>
      <a:accent3>
        <a:srgbClr val="3594B4"/>
      </a:accent3>
      <a:accent4>
        <a:srgbClr val="6063B4"/>
      </a:accent4>
      <a:accent5>
        <a:srgbClr val="D35731"/>
      </a:accent5>
      <a:accent6>
        <a:srgbClr val="EBAC4B"/>
      </a:accent6>
      <a:hlink>
        <a:srgbClr val="65AD30"/>
      </a:hlink>
      <a:folHlink>
        <a:srgbClr val="8ED25B"/>
      </a:folHlink>
    </a:clrScheme>
    <a:fontScheme name="Parallaxis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i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EBEC8F79-A447-43FC-8E81-85E8468AF3F9}"/>
    </a:ext>
  </a:extLst>
</a:theme>
</file>

<file path=ppt/theme/theme1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ondenzcsík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3.xml><?xml version="1.0" encoding="utf-8"?>
<a:theme xmlns:a="http://schemas.openxmlformats.org/drawingml/2006/main" name="Üres bemutató">
  <a:themeElements>
    <a:clrScheme name="Üres bemutató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ustom 1">
      <a:majorFont>
        <a:latin typeface="Aldine-721 HU"/>
        <a:ea typeface=""/>
        <a:cs typeface=""/>
      </a:majorFont>
      <a:minorFont>
        <a:latin typeface="Aldine-721 HU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AA1C00"/>
            </a:gs>
            <a:gs pos="100000">
              <a:srgbClr val="8392D1"/>
            </a:gs>
          </a:gsLst>
          <a:lin ang="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hu-HU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ldine-721 HU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AA1C00"/>
            </a:gs>
            <a:gs pos="100000">
              <a:srgbClr val="8392D1"/>
            </a:gs>
          </a:gsLst>
          <a:lin ang="0" scaled="1"/>
        </a:gra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hu-HU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ldine-721 HU" pitchFamily="18" charset="0"/>
          </a:defRPr>
        </a:defPPr>
      </a:lstStyle>
    </a:lnDef>
  </a:objectDefaults>
  <a:extraClrSchemeLst>
    <a:extraClrScheme>
      <a:clrScheme name="Üres bemutató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res bemutató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Üres bemutató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res bemutató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res bemutató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res bemutató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Üres bemutató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Kondenzcsík">
  <a:themeElements>
    <a:clrScheme name="Kondenzcsík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Kondenzcsík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denzcsík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5.xml><?xml version="1.0" encoding="utf-8"?>
<a:theme xmlns:a="http://schemas.openxmlformats.org/drawingml/2006/main" name="2_Kondenzcsík">
  <a:themeElements>
    <a:clrScheme name="Kondenzcsík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Kondenzcsík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denzcsík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6.xml><?xml version="1.0" encoding="utf-8"?>
<a:theme xmlns:a="http://schemas.openxmlformats.org/drawingml/2006/main" name="3_Kondenzcsík">
  <a:themeElements>
    <a:clrScheme name="Kondenzcsík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Kondenzcsík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denzcsík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7.xml><?xml version="1.0" encoding="utf-8"?>
<a:theme xmlns:a="http://schemas.openxmlformats.org/drawingml/2006/main" name="Égi">
  <a:themeElements>
    <a:clrScheme name="Égi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Égi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Ég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ppt/theme/theme8.xml><?xml version="1.0" encoding="utf-8"?>
<a:theme xmlns:a="http://schemas.openxmlformats.org/drawingml/2006/main" name="1_Égi">
  <a:themeElements>
    <a:clrScheme name="Égi">
      <a:dk1>
        <a:sysClr val="windowText" lastClr="000000"/>
      </a:dk1>
      <a:lt1>
        <a:sysClr val="window" lastClr="FFFFFF"/>
      </a:lt1>
      <a:dk2>
        <a:srgbClr val="16476F"/>
      </a:dk2>
      <a:lt2>
        <a:srgbClr val="EBEBEB"/>
      </a:lt2>
      <a:accent1>
        <a:srgbClr val="E5B458"/>
      </a:accent1>
      <a:accent2>
        <a:srgbClr val="F77754"/>
      </a:accent2>
      <a:accent3>
        <a:srgbClr val="D8507E"/>
      </a:accent3>
      <a:accent4>
        <a:srgbClr val="BC70EE"/>
      </a:accent4>
      <a:accent5>
        <a:srgbClr val="3CA2E2"/>
      </a:accent5>
      <a:accent6>
        <a:srgbClr val="91BF77"/>
      </a:accent6>
      <a:hlink>
        <a:srgbClr val="71DDAB"/>
      </a:hlink>
      <a:folHlink>
        <a:srgbClr val="A6E4C7"/>
      </a:folHlink>
    </a:clrScheme>
    <a:fontScheme name="Égi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Ég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B36E0D05-787B-4C61-8268-2D6C1FBEDA32}"/>
    </a:ext>
  </a:extLst>
</a:theme>
</file>

<file path=ppt/theme/theme9.xml><?xml version="1.0" encoding="utf-8"?>
<a:theme xmlns:a="http://schemas.openxmlformats.org/drawingml/2006/main" name="2_Égi">
  <a:themeElements>
    <a:clrScheme name="Égi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Égi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Égi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7202</TotalTime>
  <Words>2600</Words>
  <Application>Microsoft Office PowerPoint</Application>
  <PresentationFormat>Diavetítés a képernyőre (4:3 oldalarány)</PresentationFormat>
  <Paragraphs>150</Paragraphs>
  <Slides>40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10</vt:i4>
      </vt:variant>
      <vt:variant>
        <vt:lpstr>Téma</vt:lpstr>
      </vt:variant>
      <vt:variant>
        <vt:i4>12</vt:i4>
      </vt:variant>
      <vt:variant>
        <vt:lpstr>Diacímek</vt:lpstr>
      </vt:variant>
      <vt:variant>
        <vt:i4>40</vt:i4>
      </vt:variant>
    </vt:vector>
  </HeadingPairs>
  <TitlesOfParts>
    <vt:vector size="62" baseType="lpstr">
      <vt:lpstr>Accord Heavy SF</vt:lpstr>
      <vt:lpstr>Aldine-721 HU</vt:lpstr>
      <vt:lpstr>Arial</vt:lpstr>
      <vt:lpstr>Calibri</vt:lpstr>
      <vt:lpstr>Calibri Light</vt:lpstr>
      <vt:lpstr>Century Gothic</vt:lpstr>
      <vt:lpstr>Corbel</vt:lpstr>
      <vt:lpstr>Tahoma</vt:lpstr>
      <vt:lpstr>Times New Roman</vt:lpstr>
      <vt:lpstr>Wingdings</vt:lpstr>
      <vt:lpstr>Curtain Call</vt:lpstr>
      <vt:lpstr>Kondenzcsík</vt:lpstr>
      <vt:lpstr>Üres bemutató</vt:lpstr>
      <vt:lpstr>1_Kondenzcsík</vt:lpstr>
      <vt:lpstr>2_Kondenzcsík</vt:lpstr>
      <vt:lpstr>3_Kondenzcsík</vt:lpstr>
      <vt:lpstr>Égi</vt:lpstr>
      <vt:lpstr>1_Égi</vt:lpstr>
      <vt:lpstr>2_Égi</vt:lpstr>
      <vt:lpstr>3_Égi</vt:lpstr>
      <vt:lpstr>Parallaxis</vt:lpstr>
      <vt:lpstr>1_Parallaxis</vt:lpstr>
      <vt:lpstr>PowerPoint-bemutató</vt:lpstr>
      <vt:lpstr>A HÚSVÉT-SZIGET LEMÚRIA MARADVÁNYA?</vt:lpstr>
      <vt:lpstr>ELHELYEZKEDÉSE</vt:lpstr>
      <vt:lpstr>Talányok</vt:lpstr>
      <vt:lpstr>HIVATALOS TöRTÉNELEM</vt:lpstr>
      <vt:lpstr>HIVATALOS TöRTÉNELEM</vt:lpstr>
      <vt:lpstr>HagyományOS TöRTÉNELEM</vt:lpstr>
      <vt:lpstr>Dél-amerikai kapcsolat</vt:lpstr>
      <vt:lpstr>A SZOBROK KIFARAGÁSA</vt:lpstr>
      <vt:lpstr>A SZOBROK KIFARAGÁSA</vt:lpstr>
      <vt:lpstr>A SZOBROK MEGJELENÉSE</vt:lpstr>
      <vt:lpstr>kőfaragás</vt:lpstr>
      <vt:lpstr>kőfaragás</vt:lpstr>
      <vt:lpstr>A szobrok mozgatása</vt:lpstr>
      <vt:lpstr>A szobrok mozgatása</vt:lpstr>
      <vt:lpstr>A szobrok és a fejdíszek  felemelése</vt:lpstr>
      <vt:lpstr>AZ EMELVÉNYEK</vt:lpstr>
      <vt:lpstr>AZ EMELVÉNYEK</vt:lpstr>
      <vt:lpstr>AZ EMELVÉNYEK</vt:lpstr>
      <vt:lpstr>HARE PAENGA</vt:lpstr>
      <vt:lpstr>A RONGORONGO</vt:lpstr>
      <vt:lpstr>A RONGORONGO ÉS MOHENJO DARO</vt:lpstr>
      <vt:lpstr>TEOZÓFIAI  UTALÁSOK</vt:lpstr>
      <vt:lpstr>TEOZÓFIAI  UTALÁSOK</vt:lpstr>
      <vt:lpstr>TEOZÓFIAI  UTALÁSOK</vt:lpstr>
      <vt:lpstr>TEOZÓFIAI  UTALÁSOK</vt:lpstr>
      <vt:lpstr>TEOZÓFIAI  KÖVETKEZTETÉS</vt:lpstr>
      <vt:lpstr>A VILÁG TÉRKÉPHÁLÓZATA</vt:lpstr>
      <vt:lpstr>A VILÁG TÉRKÉPHÁLÓZATA</vt:lpstr>
      <vt:lpstr>A VILÁG TÉRKÉPHÁLÓZATA</vt:lpstr>
      <vt:lpstr>A VILÁG TÉRKÉPHÁLÓZATA</vt:lpstr>
      <vt:lpstr>A VILÁG TÉRKÉPHÁLÓZATA</vt:lpstr>
      <vt:lpstr>A VILÁG TÉRKÉPHÁLÓZATA</vt:lpstr>
      <vt:lpstr>A VILÁG TÉRKÉPHÁLÓZATA</vt:lpstr>
      <vt:lpstr>A VILÁG TÉRKÉPHÁLÓZATA</vt:lpstr>
      <vt:lpstr>A VILÁG TÉRKÉPHÁLÓZATA</vt:lpstr>
      <vt:lpstr>A VILÁG TÉRKÉPHÁLÓZATA</vt:lpstr>
      <vt:lpstr>A VILÁG TÉRKÉPHÁLÓZATA</vt:lpstr>
      <vt:lpstr>A VILÁG TÉRKÉPHÁLÓZATA</vt:lpstr>
      <vt:lpstr>Szeretettel várjuk a teozófiai Társulatba!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János Szabari</dc:creator>
  <cp:lastModifiedBy>János Szabari</cp:lastModifiedBy>
  <cp:revision>5</cp:revision>
  <dcterms:created xsi:type="dcterms:W3CDTF">2020-02-18T14:56:50Z</dcterms:created>
  <dcterms:modified xsi:type="dcterms:W3CDTF">2020-02-23T16:04:31Z</dcterms:modified>
</cp:coreProperties>
</file>