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66" r:id="rId4"/>
    <p:sldId id="265" r:id="rId5"/>
    <p:sldId id="261" r:id="rId6"/>
    <p:sldId id="267" r:id="rId7"/>
    <p:sldId id="259" r:id="rId8"/>
    <p:sldId id="280" r:id="rId9"/>
    <p:sldId id="281" r:id="rId10"/>
    <p:sldId id="279" r:id="rId11"/>
    <p:sldId id="277" r:id="rId12"/>
    <p:sldId id="269" r:id="rId13"/>
    <p:sldId id="260" r:id="rId14"/>
    <p:sldId id="272" r:id="rId15"/>
    <p:sldId id="284" r:id="rId16"/>
    <p:sldId id="282" r:id="rId17"/>
    <p:sldId id="274" r:id="rId18"/>
    <p:sldId id="287" r:id="rId19"/>
    <p:sldId id="288" r:id="rId20"/>
    <p:sldId id="285" r:id="rId21"/>
    <p:sldId id="271" r:id="rId22"/>
    <p:sldId id="278" r:id="rId23"/>
    <p:sldId id="286" r:id="rId24"/>
    <p:sldId id="283" r:id="rId25"/>
    <p:sldId id="264" r:id="rId26"/>
    <p:sldId id="257" r:id="rId2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3E3"/>
    <a:srgbClr val="FEDFC6"/>
    <a:srgbClr val="FFD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74" autoAdjust="0"/>
    <p:restoredTop sz="84848" autoAdjust="0"/>
  </p:normalViewPr>
  <p:slideViewPr>
    <p:cSldViewPr>
      <p:cViewPr varScale="1">
        <p:scale>
          <a:sx n="66" d="100"/>
          <a:sy n="66" d="100"/>
        </p:scale>
        <p:origin x="-1014" y="-9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F639E-B560-476B-ACBE-316EB6D5C893}" type="datetimeFigureOut">
              <a:rPr lang="hu-HU" smtClean="0"/>
              <a:t>2018.04.16.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8D54C-7042-4D83-B3E2-9A5A70CBF3C9}" type="slidenum">
              <a:rPr lang="hu-HU" smtClean="0"/>
              <a:t>‹#›</a:t>
            </a:fld>
            <a:endParaRPr lang="hu-HU"/>
          </a:p>
        </p:txBody>
      </p:sp>
    </p:spTree>
    <p:extLst>
      <p:ext uri="{BB962C8B-B14F-4D97-AF65-F5344CB8AC3E}">
        <p14:creationId xmlns:p14="http://schemas.microsoft.com/office/powerpoint/2010/main" val="18327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1</a:t>
            </a:fld>
            <a:endParaRPr lang="hu-HU"/>
          </a:p>
        </p:txBody>
      </p:sp>
    </p:spTree>
    <p:extLst>
      <p:ext uri="{BB962C8B-B14F-4D97-AF65-F5344CB8AC3E}">
        <p14:creationId xmlns:p14="http://schemas.microsoft.com/office/powerpoint/2010/main" val="1762369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10</a:t>
            </a:fld>
            <a:endParaRPr lang="hu-HU"/>
          </a:p>
        </p:txBody>
      </p:sp>
    </p:spTree>
    <p:extLst>
      <p:ext uri="{BB962C8B-B14F-4D97-AF65-F5344CB8AC3E}">
        <p14:creationId xmlns:p14="http://schemas.microsoft.com/office/powerpoint/2010/main" val="137786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12</a:t>
            </a:fld>
            <a:endParaRPr lang="hu-HU"/>
          </a:p>
        </p:txBody>
      </p:sp>
    </p:spTree>
    <p:extLst>
      <p:ext uri="{BB962C8B-B14F-4D97-AF65-F5344CB8AC3E}">
        <p14:creationId xmlns:p14="http://schemas.microsoft.com/office/powerpoint/2010/main" val="46472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13</a:t>
            </a:fld>
            <a:endParaRPr lang="hu-HU"/>
          </a:p>
        </p:txBody>
      </p:sp>
    </p:spTree>
    <p:extLst>
      <p:ext uri="{BB962C8B-B14F-4D97-AF65-F5344CB8AC3E}">
        <p14:creationId xmlns:p14="http://schemas.microsoft.com/office/powerpoint/2010/main" val="293135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a:p>
            <a:endParaRPr lang="hu-HU" baseline="0"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14</a:t>
            </a:fld>
            <a:endParaRPr lang="hu-HU"/>
          </a:p>
        </p:txBody>
      </p:sp>
    </p:spTree>
    <p:extLst>
      <p:ext uri="{BB962C8B-B14F-4D97-AF65-F5344CB8AC3E}">
        <p14:creationId xmlns:p14="http://schemas.microsoft.com/office/powerpoint/2010/main" val="153870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15</a:t>
            </a:fld>
            <a:endParaRPr lang="hu-HU"/>
          </a:p>
        </p:txBody>
      </p:sp>
    </p:spTree>
    <p:extLst>
      <p:ext uri="{BB962C8B-B14F-4D97-AF65-F5344CB8AC3E}">
        <p14:creationId xmlns:p14="http://schemas.microsoft.com/office/powerpoint/2010/main" val="344574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16</a:t>
            </a:fld>
            <a:endParaRPr lang="hu-HU"/>
          </a:p>
        </p:txBody>
      </p:sp>
    </p:spTree>
    <p:extLst>
      <p:ext uri="{BB962C8B-B14F-4D97-AF65-F5344CB8AC3E}">
        <p14:creationId xmlns:p14="http://schemas.microsoft.com/office/powerpoint/2010/main" val="3494872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17</a:t>
            </a:fld>
            <a:endParaRPr lang="hu-HU"/>
          </a:p>
        </p:txBody>
      </p:sp>
    </p:spTree>
    <p:extLst>
      <p:ext uri="{BB962C8B-B14F-4D97-AF65-F5344CB8AC3E}">
        <p14:creationId xmlns:p14="http://schemas.microsoft.com/office/powerpoint/2010/main" val="1668371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18</a:t>
            </a:fld>
            <a:endParaRPr lang="hu-HU"/>
          </a:p>
        </p:txBody>
      </p:sp>
    </p:spTree>
    <p:extLst>
      <p:ext uri="{BB962C8B-B14F-4D97-AF65-F5344CB8AC3E}">
        <p14:creationId xmlns:p14="http://schemas.microsoft.com/office/powerpoint/2010/main" val="219768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19</a:t>
            </a:fld>
            <a:endParaRPr lang="hu-HU"/>
          </a:p>
        </p:txBody>
      </p:sp>
    </p:spTree>
    <p:extLst>
      <p:ext uri="{BB962C8B-B14F-4D97-AF65-F5344CB8AC3E}">
        <p14:creationId xmlns:p14="http://schemas.microsoft.com/office/powerpoint/2010/main" val="86585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20</a:t>
            </a:fld>
            <a:endParaRPr lang="hu-HU"/>
          </a:p>
        </p:txBody>
      </p:sp>
    </p:spTree>
    <p:extLst>
      <p:ext uri="{BB962C8B-B14F-4D97-AF65-F5344CB8AC3E}">
        <p14:creationId xmlns:p14="http://schemas.microsoft.com/office/powerpoint/2010/main" val="255797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2</a:t>
            </a:fld>
            <a:endParaRPr lang="hu-HU"/>
          </a:p>
        </p:txBody>
      </p:sp>
    </p:spTree>
    <p:extLst>
      <p:ext uri="{BB962C8B-B14F-4D97-AF65-F5344CB8AC3E}">
        <p14:creationId xmlns:p14="http://schemas.microsoft.com/office/powerpoint/2010/main" val="170854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aseline="0" dirty="0" smtClean="0"/>
          </a:p>
        </p:txBody>
      </p:sp>
      <p:sp>
        <p:nvSpPr>
          <p:cNvPr id="4" name="Dia számának helye 3"/>
          <p:cNvSpPr>
            <a:spLocks noGrp="1"/>
          </p:cNvSpPr>
          <p:nvPr>
            <p:ph type="sldNum" sz="quarter" idx="10"/>
          </p:nvPr>
        </p:nvSpPr>
        <p:spPr/>
        <p:txBody>
          <a:bodyPr/>
          <a:lstStyle/>
          <a:p>
            <a:fld id="{7C18D54C-7042-4D83-B3E2-9A5A70CBF3C9}" type="slidenum">
              <a:rPr lang="hu-HU" smtClean="0"/>
              <a:t>21</a:t>
            </a:fld>
            <a:endParaRPr lang="hu-HU"/>
          </a:p>
        </p:txBody>
      </p:sp>
    </p:spTree>
    <p:extLst>
      <p:ext uri="{BB962C8B-B14F-4D97-AF65-F5344CB8AC3E}">
        <p14:creationId xmlns:p14="http://schemas.microsoft.com/office/powerpoint/2010/main" val="9147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smtClean="0">
              <a:solidFill>
                <a:schemeClr val="tx1"/>
              </a:solidFill>
              <a:effectLst/>
              <a:latin typeface="+mn-lt"/>
              <a:ea typeface="+mn-ea"/>
              <a:cs typeface="+mn-cs"/>
            </a:endParaRPr>
          </a:p>
          <a:p>
            <a:endParaRPr lang="hu-HU" sz="1200" kern="1200" dirty="0" smtClean="0">
              <a:solidFill>
                <a:schemeClr val="tx1"/>
              </a:solidFill>
              <a:effectLst/>
              <a:latin typeface="+mn-lt"/>
              <a:ea typeface="+mn-ea"/>
              <a:cs typeface="+mn-cs"/>
            </a:endParaRPr>
          </a:p>
          <a:p>
            <a:endParaRPr lang="hu-HU" sz="1200" kern="1200" dirty="0" smtClean="0">
              <a:solidFill>
                <a:schemeClr val="tx1"/>
              </a:solidFill>
              <a:effectLst/>
              <a:latin typeface="+mn-lt"/>
              <a:ea typeface="+mn-ea"/>
              <a:cs typeface="+mn-cs"/>
            </a:endParaRPr>
          </a:p>
          <a:p>
            <a:endParaRPr lang="hu-HU" sz="1200" kern="1200" dirty="0" smtClean="0">
              <a:solidFill>
                <a:schemeClr val="tx1"/>
              </a:solidFill>
              <a:effectLst/>
              <a:latin typeface="+mn-lt"/>
              <a:ea typeface="+mn-ea"/>
              <a:cs typeface="+mn-cs"/>
            </a:endParaRPr>
          </a:p>
          <a:p>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22</a:t>
            </a:fld>
            <a:endParaRPr lang="hu-HU"/>
          </a:p>
        </p:txBody>
      </p:sp>
    </p:spTree>
    <p:extLst>
      <p:ext uri="{BB962C8B-B14F-4D97-AF65-F5344CB8AC3E}">
        <p14:creationId xmlns:p14="http://schemas.microsoft.com/office/powerpoint/2010/main" val="732786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b="1" dirty="0"/>
          </a:p>
        </p:txBody>
      </p:sp>
      <p:sp>
        <p:nvSpPr>
          <p:cNvPr id="4" name="Dia számának helye 3"/>
          <p:cNvSpPr>
            <a:spLocks noGrp="1"/>
          </p:cNvSpPr>
          <p:nvPr>
            <p:ph type="sldNum" sz="quarter" idx="10"/>
          </p:nvPr>
        </p:nvSpPr>
        <p:spPr/>
        <p:txBody>
          <a:bodyPr/>
          <a:lstStyle/>
          <a:p>
            <a:fld id="{7C18D54C-7042-4D83-B3E2-9A5A70CBF3C9}" type="slidenum">
              <a:rPr lang="hu-HU" smtClean="0"/>
              <a:t>23</a:t>
            </a:fld>
            <a:endParaRPr lang="hu-HU"/>
          </a:p>
        </p:txBody>
      </p:sp>
    </p:spTree>
    <p:extLst>
      <p:ext uri="{BB962C8B-B14F-4D97-AF65-F5344CB8AC3E}">
        <p14:creationId xmlns:p14="http://schemas.microsoft.com/office/powerpoint/2010/main" val="187774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24</a:t>
            </a:fld>
            <a:endParaRPr lang="hu-HU"/>
          </a:p>
        </p:txBody>
      </p:sp>
    </p:spTree>
    <p:extLst>
      <p:ext uri="{BB962C8B-B14F-4D97-AF65-F5344CB8AC3E}">
        <p14:creationId xmlns:p14="http://schemas.microsoft.com/office/powerpoint/2010/main" val="3502406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25</a:t>
            </a:fld>
            <a:endParaRPr lang="hu-HU"/>
          </a:p>
        </p:txBody>
      </p:sp>
    </p:spTree>
    <p:extLst>
      <p:ext uri="{BB962C8B-B14F-4D97-AF65-F5344CB8AC3E}">
        <p14:creationId xmlns:p14="http://schemas.microsoft.com/office/powerpoint/2010/main" val="3373851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26</a:t>
            </a:fld>
            <a:endParaRPr lang="hu-HU"/>
          </a:p>
        </p:txBody>
      </p:sp>
    </p:spTree>
    <p:extLst>
      <p:ext uri="{BB962C8B-B14F-4D97-AF65-F5344CB8AC3E}">
        <p14:creationId xmlns:p14="http://schemas.microsoft.com/office/powerpoint/2010/main" val="295710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3</a:t>
            </a:fld>
            <a:endParaRPr lang="hu-HU"/>
          </a:p>
        </p:txBody>
      </p:sp>
    </p:spTree>
    <p:extLst>
      <p:ext uri="{BB962C8B-B14F-4D97-AF65-F5344CB8AC3E}">
        <p14:creationId xmlns:p14="http://schemas.microsoft.com/office/powerpoint/2010/main" val="309106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4</a:t>
            </a:fld>
            <a:endParaRPr lang="hu-HU"/>
          </a:p>
        </p:txBody>
      </p:sp>
    </p:spTree>
    <p:extLst>
      <p:ext uri="{BB962C8B-B14F-4D97-AF65-F5344CB8AC3E}">
        <p14:creationId xmlns:p14="http://schemas.microsoft.com/office/powerpoint/2010/main" val="308694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5</a:t>
            </a:fld>
            <a:endParaRPr lang="hu-HU"/>
          </a:p>
        </p:txBody>
      </p:sp>
    </p:spTree>
    <p:extLst>
      <p:ext uri="{BB962C8B-B14F-4D97-AF65-F5344CB8AC3E}">
        <p14:creationId xmlns:p14="http://schemas.microsoft.com/office/powerpoint/2010/main" val="413787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6</a:t>
            </a:fld>
            <a:endParaRPr lang="hu-HU"/>
          </a:p>
        </p:txBody>
      </p:sp>
    </p:spTree>
    <p:extLst>
      <p:ext uri="{BB962C8B-B14F-4D97-AF65-F5344CB8AC3E}">
        <p14:creationId xmlns:p14="http://schemas.microsoft.com/office/powerpoint/2010/main" val="381070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7</a:t>
            </a:fld>
            <a:endParaRPr lang="hu-HU"/>
          </a:p>
        </p:txBody>
      </p:sp>
    </p:spTree>
    <p:extLst>
      <p:ext uri="{BB962C8B-B14F-4D97-AF65-F5344CB8AC3E}">
        <p14:creationId xmlns:p14="http://schemas.microsoft.com/office/powerpoint/2010/main" val="429025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8</a:t>
            </a:fld>
            <a:endParaRPr lang="hu-HU"/>
          </a:p>
        </p:txBody>
      </p:sp>
    </p:spTree>
    <p:extLst>
      <p:ext uri="{BB962C8B-B14F-4D97-AF65-F5344CB8AC3E}">
        <p14:creationId xmlns:p14="http://schemas.microsoft.com/office/powerpoint/2010/main" val="909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C18D54C-7042-4D83-B3E2-9A5A70CBF3C9}" type="slidenum">
              <a:rPr lang="hu-HU" smtClean="0"/>
              <a:t>9</a:t>
            </a:fld>
            <a:endParaRPr lang="hu-HU"/>
          </a:p>
        </p:txBody>
      </p:sp>
    </p:spTree>
    <p:extLst>
      <p:ext uri="{BB962C8B-B14F-4D97-AF65-F5344CB8AC3E}">
        <p14:creationId xmlns:p14="http://schemas.microsoft.com/office/powerpoint/2010/main" val="98262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EF71F0C-F6AC-4E8C-A27E-AB18F011CD3B}" type="datetimeFigureOut">
              <a:rPr lang="hu-HU" smtClean="0"/>
              <a:t>2018.04.16.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253388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EF71F0C-F6AC-4E8C-A27E-AB18F011CD3B}" type="datetimeFigureOut">
              <a:rPr lang="hu-HU" smtClean="0"/>
              <a:t>2018.04.16.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220688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EF71F0C-F6AC-4E8C-A27E-AB18F011CD3B}" type="datetimeFigureOut">
              <a:rPr lang="hu-HU" smtClean="0"/>
              <a:t>2018.04.16.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332452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EF71F0C-F6AC-4E8C-A27E-AB18F011CD3B}" type="datetimeFigureOut">
              <a:rPr lang="hu-HU" smtClean="0"/>
              <a:t>2018.04.16.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61426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EF71F0C-F6AC-4E8C-A27E-AB18F011CD3B}" type="datetimeFigureOut">
              <a:rPr lang="hu-HU" smtClean="0"/>
              <a:t>2018.04.16.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125509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EF71F0C-F6AC-4E8C-A27E-AB18F011CD3B}" type="datetimeFigureOut">
              <a:rPr lang="hu-HU" smtClean="0"/>
              <a:t>2018.04.16.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157612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EF71F0C-F6AC-4E8C-A27E-AB18F011CD3B}" type="datetimeFigureOut">
              <a:rPr lang="hu-HU" smtClean="0"/>
              <a:t>2018.04.16.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185768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EF71F0C-F6AC-4E8C-A27E-AB18F011CD3B}" type="datetimeFigureOut">
              <a:rPr lang="hu-HU" smtClean="0"/>
              <a:t>2018.04.16.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397420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EF71F0C-F6AC-4E8C-A27E-AB18F011CD3B}" type="datetimeFigureOut">
              <a:rPr lang="hu-HU" smtClean="0"/>
              <a:t>2018.04.16.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227116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EF71F0C-F6AC-4E8C-A27E-AB18F011CD3B}" type="datetimeFigureOut">
              <a:rPr lang="hu-HU" smtClean="0"/>
              <a:t>2018.04.16.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79536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EF71F0C-F6AC-4E8C-A27E-AB18F011CD3B}" type="datetimeFigureOut">
              <a:rPr lang="hu-HU" smtClean="0"/>
              <a:t>2018.04.16.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382FFE6-287A-4788-91CB-76863386AE4C}" type="slidenum">
              <a:rPr lang="hu-HU" smtClean="0"/>
              <a:t>‹#›</a:t>
            </a:fld>
            <a:endParaRPr lang="hu-HU"/>
          </a:p>
        </p:txBody>
      </p:sp>
    </p:spTree>
    <p:extLst>
      <p:ext uri="{BB962C8B-B14F-4D97-AF65-F5344CB8AC3E}">
        <p14:creationId xmlns:p14="http://schemas.microsoft.com/office/powerpoint/2010/main" val="9182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0C-F6AC-4E8C-A27E-AB18F011CD3B}" type="datetimeFigureOut">
              <a:rPr lang="hu-HU" smtClean="0"/>
              <a:t>2018.04.16.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2FFE6-287A-4788-91CB-76863386AE4C}" type="slidenum">
              <a:rPr lang="hu-HU" smtClean="0"/>
              <a:t>‹#›</a:t>
            </a:fld>
            <a:endParaRPr lang="hu-HU"/>
          </a:p>
        </p:txBody>
      </p:sp>
    </p:spTree>
    <p:extLst>
      <p:ext uri="{BB962C8B-B14F-4D97-AF65-F5344CB8AC3E}">
        <p14:creationId xmlns:p14="http://schemas.microsoft.com/office/powerpoint/2010/main" val="150677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teozofia.hu/Olvas/81_Lathatatlan_segitok.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eozofia.h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teozofia.hu/index.php?fent=olvasnival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Szövegdoboz 3"/>
          <p:cNvSpPr txBox="1"/>
          <p:nvPr/>
        </p:nvSpPr>
        <p:spPr>
          <a:xfrm>
            <a:off x="2160240" y="764704"/>
            <a:ext cx="6660232" cy="861774"/>
          </a:xfrm>
          <a:prstGeom prst="rect">
            <a:avLst/>
          </a:prstGeom>
          <a:noFill/>
        </p:spPr>
        <p:txBody>
          <a:bodyPr wrap="square" rtlCol="0">
            <a:spAutoFit/>
          </a:bodyPr>
          <a:lstStyle/>
          <a:p>
            <a:r>
              <a:rPr lang="hu-HU" sz="5000" dirty="0" smtClean="0">
                <a:latin typeface="Aldhabi" panose="01000000000000000000" pitchFamily="2" charset="-78"/>
                <a:cs typeface="Aldhabi" panose="01000000000000000000" pitchFamily="2" charset="-78"/>
              </a:rPr>
              <a:t>Élet a fizikai halál után</a:t>
            </a:r>
            <a:endParaRPr lang="hu-HU" sz="5000" dirty="0">
              <a:latin typeface="Aldhabi" panose="01000000000000000000" pitchFamily="2" charset="-78"/>
              <a:cs typeface="Aldhabi" panose="01000000000000000000" pitchFamily="2" charset="-78"/>
            </a:endParaRPr>
          </a:p>
        </p:txBody>
      </p:sp>
      <p:sp>
        <p:nvSpPr>
          <p:cNvPr id="5" name="Szövegdoboz 4"/>
          <p:cNvSpPr txBox="1"/>
          <p:nvPr/>
        </p:nvSpPr>
        <p:spPr>
          <a:xfrm>
            <a:off x="1907704" y="2535287"/>
            <a:ext cx="3816424" cy="461665"/>
          </a:xfrm>
          <a:prstGeom prst="rect">
            <a:avLst/>
          </a:prstGeom>
          <a:noFill/>
        </p:spPr>
        <p:txBody>
          <a:bodyPr wrap="square" rtlCol="0">
            <a:spAutoFit/>
          </a:bodyPr>
          <a:lstStyle/>
          <a:p>
            <a:r>
              <a:rPr lang="hu-HU" sz="2400" dirty="0" smtClean="0">
                <a:latin typeface="Aldhabi" panose="01000000000000000000" pitchFamily="2" charset="-78"/>
                <a:cs typeface="Aldhabi" panose="01000000000000000000" pitchFamily="2" charset="-78"/>
              </a:rPr>
              <a:t>Magyar Teozófiai Társulat</a:t>
            </a:r>
          </a:p>
        </p:txBody>
      </p:sp>
      <p:sp>
        <p:nvSpPr>
          <p:cNvPr id="6" name="Szövegdoboz 5"/>
          <p:cNvSpPr txBox="1"/>
          <p:nvPr/>
        </p:nvSpPr>
        <p:spPr>
          <a:xfrm>
            <a:off x="2699792" y="3100898"/>
            <a:ext cx="2124236" cy="400110"/>
          </a:xfrm>
          <a:prstGeom prst="rect">
            <a:avLst/>
          </a:prstGeom>
          <a:noFill/>
        </p:spPr>
        <p:txBody>
          <a:bodyPr wrap="square" rtlCol="0">
            <a:spAutoFit/>
          </a:bodyPr>
          <a:lstStyle/>
          <a:p>
            <a:r>
              <a:rPr lang="hu-HU" sz="2000" dirty="0" smtClean="0">
                <a:latin typeface="Aldhabi" panose="01000000000000000000" pitchFamily="2" charset="-78"/>
                <a:cs typeface="Aldhabi" panose="01000000000000000000" pitchFamily="2" charset="-78"/>
              </a:rPr>
              <a:t>www.teozofia.hu</a:t>
            </a:r>
            <a:endParaRPr lang="hu-HU" sz="2000" dirty="0" smtClean="0">
              <a:latin typeface="Aldhabi" panose="01000000000000000000" pitchFamily="2" charset="-78"/>
              <a:cs typeface="Aldhabi" panose="01000000000000000000" pitchFamily="2" charset="-78"/>
            </a:endParaRPr>
          </a:p>
        </p:txBody>
      </p:sp>
      <p:sp>
        <p:nvSpPr>
          <p:cNvPr id="2" name="Szövegdoboz 1"/>
          <p:cNvSpPr txBox="1"/>
          <p:nvPr/>
        </p:nvSpPr>
        <p:spPr>
          <a:xfrm>
            <a:off x="195293" y="6063679"/>
            <a:ext cx="8769195" cy="461665"/>
          </a:xfrm>
          <a:prstGeom prst="rect">
            <a:avLst/>
          </a:prstGeom>
          <a:noFill/>
        </p:spPr>
        <p:txBody>
          <a:bodyPr wrap="none" rtlCol="0">
            <a:spAutoFit/>
          </a:bodyPr>
          <a:lstStyle/>
          <a:p>
            <a:r>
              <a:rPr lang="hu-HU" sz="2400" dirty="0" smtClean="0">
                <a:solidFill>
                  <a:schemeClr val="bg1"/>
                </a:solidFill>
              </a:rPr>
              <a:t>„Béke! Béke! Nem halott ő, és nem alszik. Felébredt az élet álmából.”</a:t>
            </a:r>
            <a:endParaRPr lang="hu-HU" sz="2400" dirty="0">
              <a:solidFill>
                <a:schemeClr val="bg1"/>
              </a:solidFill>
            </a:endParaRPr>
          </a:p>
        </p:txBody>
      </p:sp>
    </p:spTree>
    <p:extLst>
      <p:ext uri="{BB962C8B-B14F-4D97-AF65-F5344CB8AC3E}">
        <p14:creationId xmlns:p14="http://schemas.microsoft.com/office/powerpoint/2010/main" val="324606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918" y="0"/>
            <a:ext cx="642944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52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bohm\Desktop\Képek - Noémi\2575_358489_1514490844_halalutan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124744"/>
            <a:ext cx="9314749" cy="5733256"/>
          </a:xfrm>
          <a:prstGeom prst="rect">
            <a:avLst/>
          </a:prstGeom>
          <a:noFill/>
          <a:extLst>
            <a:ext uri="{909E8E84-426E-40DD-AFC4-6F175D3DCCD1}">
              <a14:hiddenFill xmlns:a14="http://schemas.microsoft.com/office/drawing/2010/main">
                <a:solidFill>
                  <a:srgbClr val="FFFFFF"/>
                </a:solidFill>
              </a14:hiddenFill>
            </a:ext>
          </a:extLst>
        </p:spPr>
      </p:pic>
      <p:sp>
        <p:nvSpPr>
          <p:cNvPr id="5" name="Cím 1"/>
          <p:cNvSpPr>
            <a:spLocks noGrp="1"/>
          </p:cNvSpPr>
          <p:nvPr>
            <p:ph type="title"/>
          </p:nvPr>
        </p:nvSpPr>
        <p:spPr>
          <a:xfrm>
            <a:off x="446856" y="0"/>
            <a:ext cx="8229600" cy="1143000"/>
          </a:xfrm>
        </p:spPr>
        <p:txBody>
          <a:bodyPr>
            <a:normAutofit/>
          </a:bodyPr>
          <a:lstStyle/>
          <a:p>
            <a:r>
              <a:rPr lang="hu-HU" sz="4800" b="1" dirty="0" smtClean="0">
                <a:solidFill>
                  <a:schemeClr val="tx2">
                    <a:lumMod val="75000"/>
                  </a:schemeClr>
                </a:solidFill>
                <a:latin typeface="Garamond" panose="02020404030301010803" pitchFamily="18" charset="0"/>
              </a:rPr>
              <a:t>A halál folyamata</a:t>
            </a:r>
            <a:endParaRPr lang="hu-HU" sz="4800" b="1" dirty="0">
              <a:solidFill>
                <a:schemeClr val="tx2">
                  <a:lumMod val="75000"/>
                </a:schemeClr>
              </a:solidFill>
              <a:latin typeface="Garamond" panose="02020404030301010803" pitchFamily="18" charset="0"/>
            </a:endParaRPr>
          </a:p>
        </p:txBody>
      </p:sp>
    </p:spTree>
    <p:extLst>
      <p:ext uri="{BB962C8B-B14F-4D97-AF65-F5344CB8AC3E}">
        <p14:creationId xmlns:p14="http://schemas.microsoft.com/office/powerpoint/2010/main" val="221554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139103"/>
            <a:ext cx="2520280" cy="166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doboz 2"/>
          <p:cNvSpPr txBox="1"/>
          <p:nvPr/>
        </p:nvSpPr>
        <p:spPr>
          <a:xfrm>
            <a:off x="395536" y="404664"/>
            <a:ext cx="8424936" cy="1323439"/>
          </a:xfrm>
          <a:prstGeom prst="rect">
            <a:avLst/>
          </a:prstGeom>
          <a:noFill/>
        </p:spPr>
        <p:txBody>
          <a:bodyPr wrap="square" rtlCol="0">
            <a:spAutoFit/>
          </a:bodyPr>
          <a:lstStyle/>
          <a:p>
            <a:pPr marL="285750" indent="-285750" algn="just">
              <a:buFont typeface="Wingdings" panose="05000000000000000000" pitchFamily="2" charset="2"/>
              <a:buChar char="v"/>
            </a:pPr>
            <a:r>
              <a:rPr lang="hu-HU" sz="2000" dirty="0" smtClean="0"/>
              <a:t>A halál órájának közeledtével az életerők először a szívben, majd a fejben összegyűlő fényként látszanak, majd a finomabb testek az étertestben elhagyják a fizikai testet és csak az ezüstfonál, egy erőáramlat köti össze a testeket.</a:t>
            </a:r>
            <a:endParaRPr lang="hu-HU" sz="2000" dirty="0"/>
          </a:p>
        </p:txBody>
      </p:sp>
      <p:sp>
        <p:nvSpPr>
          <p:cNvPr id="5" name="Szövegdoboz 4"/>
          <p:cNvSpPr txBox="1"/>
          <p:nvPr/>
        </p:nvSpPr>
        <p:spPr>
          <a:xfrm>
            <a:off x="395536" y="1772816"/>
            <a:ext cx="8424936" cy="1015663"/>
          </a:xfrm>
          <a:prstGeom prst="rect">
            <a:avLst/>
          </a:prstGeom>
          <a:noFill/>
        </p:spPr>
        <p:txBody>
          <a:bodyPr wrap="square" rtlCol="0">
            <a:spAutoFit/>
          </a:bodyPr>
          <a:lstStyle/>
          <a:p>
            <a:pPr marL="285750" indent="-285750" algn="just">
              <a:buFont typeface="Wingdings" panose="05000000000000000000" pitchFamily="2" charset="2"/>
              <a:buChar char="v"/>
            </a:pPr>
            <a:r>
              <a:rPr lang="hu-HU" sz="2000" dirty="0" smtClean="0"/>
              <a:t>A halál beálltakor a tudat visszahúzódik a sűrű fizikai testből az éterikus testmásba néhány órára, majd átlép az asztrális testbe. Így a halál a levetkőzés, vagy a kihúzódás folyamatából áll.</a:t>
            </a:r>
            <a:endParaRPr lang="hu-HU" sz="2000" dirty="0"/>
          </a:p>
        </p:txBody>
      </p:sp>
      <p:sp>
        <p:nvSpPr>
          <p:cNvPr id="7" name="Szövegdoboz 6"/>
          <p:cNvSpPr txBox="1"/>
          <p:nvPr/>
        </p:nvSpPr>
        <p:spPr>
          <a:xfrm>
            <a:off x="395536" y="2924944"/>
            <a:ext cx="8424936" cy="400110"/>
          </a:xfrm>
          <a:prstGeom prst="rect">
            <a:avLst/>
          </a:prstGeom>
          <a:noFill/>
        </p:spPr>
        <p:txBody>
          <a:bodyPr wrap="square" rtlCol="0">
            <a:spAutoFit/>
          </a:bodyPr>
          <a:lstStyle/>
          <a:p>
            <a:pPr marL="285750" indent="-285750" algn="just">
              <a:buFont typeface="Wingdings" panose="05000000000000000000" pitchFamily="2" charset="2"/>
              <a:buChar char="v"/>
            </a:pPr>
            <a:r>
              <a:rPr lang="hu-HU" sz="2000" dirty="0" smtClean="0"/>
              <a:t>A tényleges kilépés fájdalommentes. – A halott békés arckifejezése</a:t>
            </a:r>
            <a:endParaRPr lang="hu-HU" sz="2000" dirty="0"/>
          </a:p>
        </p:txBody>
      </p:sp>
      <p:sp>
        <p:nvSpPr>
          <p:cNvPr id="8" name="Szövegdoboz 7"/>
          <p:cNvSpPr txBox="1"/>
          <p:nvPr/>
        </p:nvSpPr>
        <p:spPr>
          <a:xfrm>
            <a:off x="323528" y="3501008"/>
            <a:ext cx="8424936" cy="707886"/>
          </a:xfrm>
          <a:prstGeom prst="rect">
            <a:avLst/>
          </a:prstGeom>
          <a:noFill/>
        </p:spPr>
        <p:txBody>
          <a:bodyPr wrap="square" rtlCol="0">
            <a:spAutoFit/>
          </a:bodyPr>
          <a:lstStyle/>
          <a:p>
            <a:pPr marL="285750" indent="-285750" algn="just">
              <a:buFont typeface="Wingdings" panose="05000000000000000000" pitchFamily="2" charset="2"/>
              <a:buChar char="v"/>
            </a:pPr>
            <a:r>
              <a:rPr lang="hu-HU" sz="2000" dirty="0" smtClean="0"/>
              <a:t>A halál tényleges pillanatában az ember az egész elmúlt életét a legapróbb részleteiben meglátja maga előtt elvonulni.</a:t>
            </a:r>
            <a:endParaRPr lang="hu-HU" sz="2000" dirty="0"/>
          </a:p>
        </p:txBody>
      </p:sp>
      <p:sp>
        <p:nvSpPr>
          <p:cNvPr id="10" name="Szövegdoboz 9"/>
          <p:cNvSpPr txBox="1"/>
          <p:nvPr/>
        </p:nvSpPr>
        <p:spPr>
          <a:xfrm>
            <a:off x="323528" y="4293096"/>
            <a:ext cx="8424936" cy="707886"/>
          </a:xfrm>
          <a:prstGeom prst="rect">
            <a:avLst/>
          </a:prstGeom>
          <a:noFill/>
        </p:spPr>
        <p:txBody>
          <a:bodyPr wrap="square" rtlCol="0">
            <a:spAutoFit/>
          </a:bodyPr>
          <a:lstStyle/>
          <a:p>
            <a:pPr marL="285750" indent="-285750" algn="just">
              <a:buFont typeface="Wingdings" panose="05000000000000000000" pitchFamily="2" charset="2"/>
              <a:buChar char="v"/>
            </a:pPr>
            <a:r>
              <a:rPr lang="hu-HU" sz="2000" dirty="0" smtClean="0"/>
              <a:t>Az elhunyt az áttekintést követően kb. 36-48 órán keresztül még öntudatlan, de ez is egyénenként változhat.</a:t>
            </a:r>
            <a:endParaRPr lang="hu-HU" sz="20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5656" y="5132097"/>
            <a:ext cx="2080840" cy="166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80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3152775"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8"/>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041623"/>
            <a:ext cx="319722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bwMode="auto">
          <a:xfrm>
            <a:off x="1331640" y="-27384"/>
            <a:ext cx="648072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charset="0"/>
              </a:defRPr>
            </a:lvl5pPr>
            <a:lvl6pPr marL="2286000" algn="l" defTabSz="914400" rtl="0" eaLnBrk="1" latinLnBrk="0" hangingPunct="1">
              <a:defRPr sz="3200" kern="1200">
                <a:solidFill>
                  <a:schemeClr val="tx1"/>
                </a:solidFill>
                <a:latin typeface="Times New Roman" pitchFamily="18" charset="0"/>
                <a:ea typeface="+mn-ea"/>
                <a:cs typeface="Arial" charset="0"/>
              </a:defRPr>
            </a:lvl6pPr>
            <a:lvl7pPr marL="2743200" algn="l" defTabSz="914400" rtl="0" eaLnBrk="1" latinLnBrk="0" hangingPunct="1">
              <a:defRPr sz="3200" kern="1200">
                <a:solidFill>
                  <a:schemeClr val="tx1"/>
                </a:solidFill>
                <a:latin typeface="Times New Roman" pitchFamily="18" charset="0"/>
                <a:ea typeface="+mn-ea"/>
                <a:cs typeface="Arial" charset="0"/>
              </a:defRPr>
            </a:lvl7pPr>
            <a:lvl8pPr marL="3200400" algn="l" defTabSz="914400" rtl="0" eaLnBrk="1" latinLnBrk="0" hangingPunct="1">
              <a:defRPr sz="3200" kern="1200">
                <a:solidFill>
                  <a:schemeClr val="tx1"/>
                </a:solidFill>
                <a:latin typeface="Times New Roman" pitchFamily="18" charset="0"/>
                <a:ea typeface="+mn-ea"/>
                <a:cs typeface="Arial" charset="0"/>
              </a:defRPr>
            </a:lvl8pPr>
            <a:lvl9pPr marL="3657600" algn="l" defTabSz="914400" rtl="0" eaLnBrk="1" latinLnBrk="0" hangingPunct="1">
              <a:defRPr sz="3200" kern="1200">
                <a:solidFill>
                  <a:schemeClr val="tx1"/>
                </a:solidFill>
                <a:latin typeface="Times New Roman" pitchFamily="18" charset="0"/>
                <a:ea typeface="+mn-ea"/>
                <a:cs typeface="Arial" charset="0"/>
              </a:defRPr>
            </a:lvl9pPr>
          </a:lstStyle>
          <a:p>
            <a:pPr algn="ctr">
              <a:spcBef>
                <a:spcPts val="0"/>
              </a:spcBef>
              <a:defRPr/>
            </a:pPr>
            <a:r>
              <a:rPr lang="hu-HU" sz="4400" b="1" kern="0" dirty="0" smtClean="0">
                <a:solidFill>
                  <a:schemeClr val="accent2"/>
                </a:solidFill>
                <a:latin typeface="Garamond" panose="02020404030301010803" pitchFamily="18" charset="0"/>
              </a:rPr>
              <a:t>Az aura átrendeződése</a:t>
            </a:r>
            <a:endParaRPr lang="hu-HU" sz="4400" b="1" kern="0" dirty="0">
              <a:solidFill>
                <a:schemeClr val="accent2"/>
              </a:solidFill>
              <a:latin typeface="Garamond" panose="02020404030301010803" pitchFamily="18" charset="0"/>
            </a:endParaRPr>
          </a:p>
        </p:txBody>
      </p:sp>
      <p:sp>
        <p:nvSpPr>
          <p:cNvPr id="7" name="Text Placeholder 2"/>
          <p:cNvSpPr>
            <a:spLocks noGrp="1"/>
          </p:cNvSpPr>
          <p:nvPr/>
        </p:nvSpPr>
        <p:spPr bwMode="auto">
          <a:xfrm>
            <a:off x="3491880" y="2014736"/>
            <a:ext cx="135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eaLnBrk="0" fontAlgn="base" hangingPunct="0">
              <a:spcBef>
                <a:spcPct val="20000"/>
              </a:spcBef>
              <a:spcAft>
                <a:spcPct val="0"/>
              </a:spcAft>
              <a:buNone/>
              <a:defRPr sz="1600" b="1">
                <a:solidFill>
                  <a:schemeClr val="tx1"/>
                </a:solidFill>
                <a:latin typeface="+mn-lt"/>
              </a:defRPr>
            </a:lvl6pPr>
            <a:lvl7pPr marL="2743200" indent="0" algn="l" rtl="0" eaLnBrk="0" fontAlgn="base" hangingPunct="0">
              <a:spcBef>
                <a:spcPct val="20000"/>
              </a:spcBef>
              <a:spcAft>
                <a:spcPct val="0"/>
              </a:spcAft>
              <a:buNone/>
              <a:defRPr sz="1600" b="1">
                <a:solidFill>
                  <a:schemeClr val="tx1"/>
                </a:solidFill>
                <a:latin typeface="+mn-lt"/>
              </a:defRPr>
            </a:lvl7pPr>
            <a:lvl8pPr marL="3200400" indent="0" algn="l" rtl="0" eaLnBrk="0" fontAlgn="base" hangingPunct="0">
              <a:spcBef>
                <a:spcPct val="20000"/>
              </a:spcBef>
              <a:spcAft>
                <a:spcPct val="0"/>
              </a:spcAft>
              <a:buNone/>
              <a:defRPr sz="1600" b="1">
                <a:solidFill>
                  <a:schemeClr val="tx1"/>
                </a:solidFill>
                <a:latin typeface="+mn-lt"/>
              </a:defRPr>
            </a:lvl8pPr>
            <a:lvl9pPr marL="3657600" indent="0" algn="l" rtl="0" eaLnBrk="0" fontAlgn="base" hangingPunct="0">
              <a:spcBef>
                <a:spcPct val="20000"/>
              </a:spcBef>
              <a:spcAft>
                <a:spcPct val="0"/>
              </a:spcAft>
              <a:buNone/>
              <a:defRPr sz="1600" b="1">
                <a:solidFill>
                  <a:schemeClr val="tx1"/>
                </a:solidFill>
                <a:latin typeface="+mn-lt"/>
              </a:defRPr>
            </a:lvl9pPr>
          </a:lstStyle>
          <a:p>
            <a:pPr algn="ctr">
              <a:spcBef>
                <a:spcPct val="0"/>
              </a:spcBef>
            </a:pPr>
            <a:r>
              <a:rPr lang="hu-HU" altLang="hu-HU" sz="2800" dirty="0" smtClean="0">
                <a:solidFill>
                  <a:schemeClr val="accent2"/>
                </a:solidFill>
              </a:rPr>
              <a:t>Az élet végén</a:t>
            </a:r>
          </a:p>
        </p:txBody>
      </p:sp>
      <p:sp>
        <p:nvSpPr>
          <p:cNvPr id="8" name="Text Placeholder 4"/>
          <p:cNvSpPr>
            <a:spLocks noGrp="1"/>
          </p:cNvSpPr>
          <p:nvPr/>
        </p:nvSpPr>
        <p:spPr bwMode="auto">
          <a:xfrm>
            <a:off x="4335884" y="4557365"/>
            <a:ext cx="13843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eaLnBrk="0" fontAlgn="base" hangingPunct="0">
              <a:spcBef>
                <a:spcPct val="20000"/>
              </a:spcBef>
              <a:spcAft>
                <a:spcPct val="0"/>
              </a:spcAft>
              <a:buNone/>
              <a:defRPr sz="1600" b="1">
                <a:solidFill>
                  <a:schemeClr val="tx1"/>
                </a:solidFill>
                <a:latin typeface="+mn-lt"/>
              </a:defRPr>
            </a:lvl6pPr>
            <a:lvl7pPr marL="2743200" indent="0" algn="l" rtl="0" eaLnBrk="0" fontAlgn="base" hangingPunct="0">
              <a:spcBef>
                <a:spcPct val="20000"/>
              </a:spcBef>
              <a:spcAft>
                <a:spcPct val="0"/>
              </a:spcAft>
              <a:buNone/>
              <a:defRPr sz="1600" b="1">
                <a:solidFill>
                  <a:schemeClr val="tx1"/>
                </a:solidFill>
                <a:latin typeface="+mn-lt"/>
              </a:defRPr>
            </a:lvl7pPr>
            <a:lvl8pPr marL="3200400" indent="0" algn="l" rtl="0" eaLnBrk="0" fontAlgn="base" hangingPunct="0">
              <a:spcBef>
                <a:spcPct val="20000"/>
              </a:spcBef>
              <a:spcAft>
                <a:spcPct val="0"/>
              </a:spcAft>
              <a:buNone/>
              <a:defRPr sz="1600" b="1">
                <a:solidFill>
                  <a:schemeClr val="tx1"/>
                </a:solidFill>
                <a:latin typeface="+mn-lt"/>
              </a:defRPr>
            </a:lvl8pPr>
            <a:lvl9pPr marL="3657600" indent="0" algn="l" rtl="0" eaLnBrk="0" fontAlgn="base" hangingPunct="0">
              <a:spcBef>
                <a:spcPct val="20000"/>
              </a:spcBef>
              <a:spcAft>
                <a:spcPct val="0"/>
              </a:spcAft>
              <a:buNone/>
              <a:defRPr sz="1600" b="1">
                <a:solidFill>
                  <a:schemeClr val="tx1"/>
                </a:solidFill>
                <a:latin typeface="+mn-lt"/>
              </a:defRPr>
            </a:lvl9pPr>
          </a:lstStyle>
          <a:p>
            <a:pPr algn="ctr"/>
            <a:r>
              <a:rPr lang="hu-HU" altLang="hu-HU" sz="2800" dirty="0" smtClean="0">
                <a:solidFill>
                  <a:schemeClr val="accent2"/>
                </a:solidFill>
              </a:rPr>
              <a:t>A halál után</a:t>
            </a:r>
          </a:p>
        </p:txBody>
      </p:sp>
    </p:spTree>
    <p:extLst>
      <p:ext uri="{BB962C8B-B14F-4D97-AF65-F5344CB8AC3E}">
        <p14:creationId xmlns:p14="http://schemas.microsoft.com/office/powerpoint/2010/main" val="3445432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66565" y="-18256"/>
            <a:ext cx="6073787" cy="1143000"/>
          </a:xfrm>
        </p:spPr>
        <p:txBody>
          <a:bodyPr>
            <a:normAutofit/>
          </a:bodyPr>
          <a:lstStyle/>
          <a:p>
            <a:r>
              <a:rPr lang="hu-HU" b="1" dirty="0">
                <a:solidFill>
                  <a:srgbClr val="002060"/>
                </a:solidFill>
                <a:latin typeface="Garamond" panose="02020404030301010803" pitchFamily="18" charset="0"/>
              </a:rPr>
              <a:t>H</a:t>
            </a:r>
            <a:r>
              <a:rPr lang="hu-HU" b="1" dirty="0" smtClean="0">
                <a:solidFill>
                  <a:srgbClr val="002060"/>
                </a:solidFill>
                <a:latin typeface="Garamond" panose="02020404030301010803" pitchFamily="18" charset="0"/>
              </a:rPr>
              <a:t>alál utáni élet alapelvei</a:t>
            </a:r>
            <a:endParaRPr lang="hu-HU" b="1" dirty="0">
              <a:solidFill>
                <a:srgbClr val="002060"/>
              </a:solidFill>
              <a:latin typeface="Garamond" panose="02020404030301010803"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775" y="1124744"/>
            <a:ext cx="3852697" cy="218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zövegdoboz 3"/>
          <p:cNvSpPr txBox="1"/>
          <p:nvPr/>
        </p:nvSpPr>
        <p:spPr>
          <a:xfrm>
            <a:off x="395536" y="959702"/>
            <a:ext cx="3888432" cy="2708434"/>
          </a:xfrm>
          <a:prstGeom prst="rect">
            <a:avLst/>
          </a:prstGeom>
          <a:noFill/>
          <a:ln w="28575">
            <a:noFill/>
          </a:ln>
        </p:spPr>
        <p:txBody>
          <a:bodyPr wrap="square" rtlCol="0">
            <a:spAutoFit/>
          </a:bodyPr>
          <a:lstStyle/>
          <a:p>
            <a:pPr algn="ctr"/>
            <a:r>
              <a:rPr lang="hu-HU" sz="1700" b="1" i="1" dirty="0" smtClean="0">
                <a:solidFill>
                  <a:srgbClr val="002060"/>
                </a:solidFill>
              </a:rPr>
              <a:t>„Ahogy </a:t>
            </a:r>
            <a:r>
              <a:rPr lang="hu-HU" sz="1700" b="1" i="1" dirty="0">
                <a:solidFill>
                  <a:srgbClr val="002060"/>
                </a:solidFill>
              </a:rPr>
              <a:t>az ember félrerakja</a:t>
            </a:r>
            <a:br>
              <a:rPr lang="hu-HU" sz="1700" b="1" i="1" dirty="0">
                <a:solidFill>
                  <a:srgbClr val="002060"/>
                </a:solidFill>
              </a:rPr>
            </a:br>
            <a:r>
              <a:rPr lang="hu-HU" sz="1700" b="1" i="1" dirty="0">
                <a:solidFill>
                  <a:srgbClr val="002060"/>
                </a:solidFill>
              </a:rPr>
              <a:t>Viseltes ruháit,</a:t>
            </a:r>
            <a:br>
              <a:rPr lang="hu-HU" sz="1700" b="1" i="1" dirty="0">
                <a:solidFill>
                  <a:srgbClr val="002060"/>
                </a:solidFill>
              </a:rPr>
            </a:br>
            <a:r>
              <a:rPr lang="hu-HU" sz="1700" b="1" i="1" dirty="0">
                <a:solidFill>
                  <a:srgbClr val="002060"/>
                </a:solidFill>
              </a:rPr>
              <a:t>És újakat vesz, mondván</a:t>
            </a:r>
            <a:br>
              <a:rPr lang="hu-HU" sz="1700" b="1" i="1" dirty="0">
                <a:solidFill>
                  <a:srgbClr val="002060"/>
                </a:solidFill>
              </a:rPr>
            </a:br>
            <a:r>
              <a:rPr lang="hu-HU" sz="1700" b="1" i="1" dirty="0">
                <a:solidFill>
                  <a:srgbClr val="002060"/>
                </a:solidFill>
              </a:rPr>
              <a:t>’</a:t>
            </a:r>
            <a:r>
              <a:rPr lang="hu-HU" sz="1700" b="1" i="1" dirty="0" err="1">
                <a:solidFill>
                  <a:srgbClr val="002060"/>
                </a:solidFill>
              </a:rPr>
              <a:t>Ma</a:t>
            </a:r>
            <a:r>
              <a:rPr lang="hu-HU" sz="1700" b="1" i="1" dirty="0">
                <a:solidFill>
                  <a:srgbClr val="002060"/>
                </a:solidFill>
              </a:rPr>
              <a:t> ezeket fogom viselni!’</a:t>
            </a:r>
            <a:br>
              <a:rPr lang="hu-HU" sz="1700" b="1" i="1" dirty="0">
                <a:solidFill>
                  <a:srgbClr val="002060"/>
                </a:solidFill>
              </a:rPr>
            </a:br>
            <a:r>
              <a:rPr lang="hu-HU" sz="1700" b="1" i="1" dirty="0">
                <a:solidFill>
                  <a:srgbClr val="002060"/>
                </a:solidFill>
              </a:rPr>
              <a:t>Így veti le a szellem könnyedén</a:t>
            </a:r>
            <a:br>
              <a:rPr lang="hu-HU" sz="1700" b="1" i="1" dirty="0">
                <a:solidFill>
                  <a:srgbClr val="002060"/>
                </a:solidFill>
              </a:rPr>
            </a:br>
            <a:r>
              <a:rPr lang="hu-HU" sz="1700" b="1" i="1" dirty="0">
                <a:solidFill>
                  <a:srgbClr val="002060"/>
                </a:solidFill>
              </a:rPr>
              <a:t>Húsöltözékét,</a:t>
            </a:r>
            <a:br>
              <a:rPr lang="hu-HU" sz="1700" b="1" i="1" dirty="0">
                <a:solidFill>
                  <a:srgbClr val="002060"/>
                </a:solidFill>
              </a:rPr>
            </a:br>
            <a:r>
              <a:rPr lang="hu-HU" sz="1700" b="1" i="1" dirty="0">
                <a:solidFill>
                  <a:srgbClr val="002060"/>
                </a:solidFill>
              </a:rPr>
              <a:t>És halad tovább, hogy</a:t>
            </a:r>
            <a:br>
              <a:rPr lang="hu-HU" sz="1700" b="1" i="1" dirty="0">
                <a:solidFill>
                  <a:srgbClr val="002060"/>
                </a:solidFill>
              </a:rPr>
            </a:br>
            <a:r>
              <a:rPr lang="hu-HU" sz="1700" b="1" i="1" dirty="0">
                <a:solidFill>
                  <a:srgbClr val="002060"/>
                </a:solidFill>
              </a:rPr>
              <a:t>Elfoglalja új lakhelyét</a:t>
            </a:r>
            <a:r>
              <a:rPr lang="hu-HU" sz="1700" b="1" i="1" dirty="0" smtClean="0">
                <a:solidFill>
                  <a:srgbClr val="002060"/>
                </a:solidFill>
              </a:rPr>
              <a:t>.”</a:t>
            </a:r>
            <a:r>
              <a:rPr lang="hu-HU" sz="1700" b="1" i="1" dirty="0">
                <a:solidFill>
                  <a:srgbClr val="002060"/>
                </a:solidFill>
              </a:rPr>
              <a:t/>
            </a:r>
            <a:br>
              <a:rPr lang="hu-HU" sz="1700" b="1" i="1" dirty="0">
                <a:solidFill>
                  <a:srgbClr val="002060"/>
                </a:solidFill>
              </a:rPr>
            </a:br>
            <a:endParaRPr lang="hu-HU" sz="1700" b="1" dirty="0">
              <a:solidFill>
                <a:srgbClr val="002060"/>
              </a:solidFill>
            </a:endParaRPr>
          </a:p>
          <a:p>
            <a:pPr algn="ctr"/>
            <a:r>
              <a:rPr lang="hu-HU" sz="1700" b="1" dirty="0">
                <a:solidFill>
                  <a:srgbClr val="002060"/>
                </a:solidFill>
              </a:rPr>
              <a:t>Edvin Arnold: A mennyei </a:t>
            </a:r>
            <a:r>
              <a:rPr lang="hu-HU" sz="1700" b="1" dirty="0" smtClean="0">
                <a:solidFill>
                  <a:srgbClr val="002060"/>
                </a:solidFill>
              </a:rPr>
              <a:t>ének</a:t>
            </a:r>
            <a:endParaRPr lang="hu-HU" sz="1700" b="1" dirty="0">
              <a:solidFill>
                <a:srgbClr val="002060"/>
              </a:solidFill>
            </a:endParaRPr>
          </a:p>
        </p:txBody>
      </p:sp>
      <p:sp>
        <p:nvSpPr>
          <p:cNvPr id="5" name="Szövegdoboz 4"/>
          <p:cNvSpPr txBox="1"/>
          <p:nvPr/>
        </p:nvSpPr>
        <p:spPr>
          <a:xfrm>
            <a:off x="222209" y="3833172"/>
            <a:ext cx="8814287" cy="1107996"/>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 </a:t>
            </a:r>
            <a:r>
              <a:rPr lang="hu-HU" sz="2200" dirty="0"/>
              <a:t>fizikai test elvesztése a legtöbb esetben sem a jellemben, sem az értelemben semmilyen változást nem </a:t>
            </a:r>
            <a:r>
              <a:rPr lang="hu-HU" sz="2200" dirty="0" smtClean="0"/>
              <a:t>okoz. </a:t>
            </a:r>
            <a:r>
              <a:rPr lang="hu-HU" sz="2200" b="1" dirty="0"/>
              <a:t>A halott ugyanaz az ember marad a halálát követő napon, mint a halála előtti </a:t>
            </a:r>
            <a:r>
              <a:rPr lang="hu-HU" sz="2200" b="1" dirty="0" smtClean="0"/>
              <a:t>napon.</a:t>
            </a:r>
            <a:endParaRPr lang="hu-HU" sz="2200" b="1" dirty="0"/>
          </a:p>
        </p:txBody>
      </p:sp>
      <p:sp>
        <p:nvSpPr>
          <p:cNvPr id="6" name="Szövegdoboz 5"/>
          <p:cNvSpPr txBox="1"/>
          <p:nvPr/>
        </p:nvSpPr>
        <p:spPr>
          <a:xfrm>
            <a:off x="251520" y="5417348"/>
            <a:ext cx="8784976" cy="769441"/>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 </a:t>
            </a:r>
            <a:r>
              <a:rPr lang="hu-HU" sz="2200" dirty="0"/>
              <a:t>halálunk után nem valamilyen ismeretlen, új élet vár ránk, hanem </a:t>
            </a:r>
            <a:r>
              <a:rPr lang="hu-HU" sz="2200" b="1" dirty="0"/>
              <a:t>a jelenlegi folytatása, csak bizonyos megváltozott feltételek között. </a:t>
            </a:r>
          </a:p>
        </p:txBody>
      </p:sp>
    </p:spTree>
    <p:extLst>
      <p:ext uri="{BB962C8B-B14F-4D97-AF65-F5344CB8AC3E}">
        <p14:creationId xmlns:p14="http://schemas.microsoft.com/office/powerpoint/2010/main" val="1735066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666565" y="53752"/>
            <a:ext cx="6073787" cy="1143000"/>
          </a:xfrm>
        </p:spPr>
        <p:txBody>
          <a:bodyPr>
            <a:normAutofit/>
          </a:bodyPr>
          <a:lstStyle/>
          <a:p>
            <a:r>
              <a:rPr lang="hu-HU" b="1" dirty="0">
                <a:solidFill>
                  <a:srgbClr val="002060"/>
                </a:solidFill>
                <a:latin typeface="Garamond" panose="02020404030301010803" pitchFamily="18" charset="0"/>
              </a:rPr>
              <a:t>Halál utáni élet alapelvei</a:t>
            </a:r>
          </a:p>
        </p:txBody>
      </p:sp>
      <p:sp>
        <p:nvSpPr>
          <p:cNvPr id="2" name="Szövegdoboz 1"/>
          <p:cNvSpPr txBox="1"/>
          <p:nvPr/>
        </p:nvSpPr>
        <p:spPr>
          <a:xfrm>
            <a:off x="179512" y="4409236"/>
            <a:ext cx="8712968" cy="1107996"/>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Az ember halála után általában </a:t>
            </a:r>
            <a:r>
              <a:rPr lang="hu-HU" sz="2200" b="1" dirty="0" smtClean="0"/>
              <a:t>olyan körülmények között tölt el hosszabb időt, amilyen természete, életminősége, érdeklődése volt a fizikai életben.</a:t>
            </a:r>
            <a:endParaRPr lang="hu-HU" sz="2200" b="1" dirty="0"/>
          </a:p>
        </p:txBody>
      </p:sp>
      <p:sp>
        <p:nvSpPr>
          <p:cNvPr id="5" name="Szövegdoboz 4"/>
          <p:cNvSpPr txBox="1"/>
          <p:nvPr/>
        </p:nvSpPr>
        <p:spPr>
          <a:xfrm>
            <a:off x="179512" y="2580000"/>
            <a:ext cx="8712968" cy="1785104"/>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 fizikai test és fizikai élet elvesztése </a:t>
            </a:r>
            <a:r>
              <a:rPr lang="hu-HU" sz="2200" b="1" dirty="0" smtClean="0"/>
              <a:t>a fájdalmaktól, a fáradtságtól és kötelezettségektől való megszabadulást</a:t>
            </a:r>
            <a:r>
              <a:rPr lang="hu-HU" sz="2200" dirty="0" smtClean="0"/>
              <a:t> is jelenti. Nem kell dolgozni járni, nem kell se enni, se öltözködni. Az ember nyugodtan foglalkozhat azzal, amivel szeret, sem idő, sem távolság nem korlátozzák, hiszen gondolatai szerint képes változtatni a helyét-</a:t>
            </a:r>
            <a:endParaRPr lang="hu-HU" sz="2200" dirty="0"/>
          </a:p>
        </p:txBody>
      </p:sp>
      <p:sp>
        <p:nvSpPr>
          <p:cNvPr id="3" name="Szövegdoboz 2"/>
          <p:cNvSpPr txBox="1"/>
          <p:nvPr/>
        </p:nvSpPr>
        <p:spPr>
          <a:xfrm>
            <a:off x="179512" y="1003375"/>
            <a:ext cx="8712968" cy="769441"/>
          </a:xfrm>
          <a:prstGeom prst="rect">
            <a:avLst/>
          </a:prstGeom>
          <a:noFill/>
        </p:spPr>
        <p:txBody>
          <a:bodyPr wrap="square" rtlCol="0">
            <a:spAutoFit/>
          </a:bodyPr>
          <a:lstStyle/>
          <a:p>
            <a:pPr marL="285750" indent="-285750">
              <a:buFont typeface="Wingdings" panose="05000000000000000000" pitchFamily="2" charset="2"/>
              <a:buChar char="v"/>
            </a:pPr>
            <a:r>
              <a:rPr lang="hu-HU" sz="2200" dirty="0" smtClean="0"/>
              <a:t>Az </a:t>
            </a:r>
            <a:r>
              <a:rPr lang="hu-HU" sz="2200" dirty="0"/>
              <a:t>asztrális világban </a:t>
            </a:r>
            <a:r>
              <a:rPr lang="hu-HU" sz="2200" b="1" dirty="0"/>
              <a:t>a gondolatok és a vágyak látható formában fejeződnek ki</a:t>
            </a:r>
            <a:r>
              <a:rPr lang="hu-HU" sz="2200" dirty="0" smtClean="0"/>
              <a:t>. </a:t>
            </a:r>
            <a:endParaRPr lang="hu-HU" sz="2200" dirty="0"/>
          </a:p>
        </p:txBody>
      </p:sp>
      <p:sp>
        <p:nvSpPr>
          <p:cNvPr id="7" name="Szövegdoboz 6"/>
          <p:cNvSpPr txBox="1"/>
          <p:nvPr/>
        </p:nvSpPr>
        <p:spPr>
          <a:xfrm>
            <a:off x="179512" y="5561364"/>
            <a:ext cx="8712968" cy="1107996"/>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Az emberek gyakran </a:t>
            </a:r>
            <a:r>
              <a:rPr lang="hu-HU" sz="2200" b="1" dirty="0" smtClean="0"/>
              <a:t>érdeklődésük, beállítottságuk szerint csoportokba szerveződnek</a:t>
            </a:r>
            <a:r>
              <a:rPr lang="hu-HU" sz="2200" dirty="0" smtClean="0"/>
              <a:t>. A tudósok kutatnak, a művészek alkotnak, az orvosok gyógyítanak és mindezt a fizikai anyag korlátozása nélkül</a:t>
            </a:r>
            <a:endParaRPr lang="hu-HU" sz="2200" dirty="0"/>
          </a:p>
        </p:txBody>
      </p:sp>
      <p:sp>
        <p:nvSpPr>
          <p:cNvPr id="10" name="Szövegdoboz 9"/>
          <p:cNvSpPr txBox="1"/>
          <p:nvPr/>
        </p:nvSpPr>
        <p:spPr>
          <a:xfrm>
            <a:off x="179512" y="1795463"/>
            <a:ext cx="8712968" cy="769441"/>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Az ember levetve (a rezgéseket tompító) testét sokkal érzékenyebb, ezért igyekezzünk uralkodni a bánatunkon, hogy ne kínozzuk vele őket. </a:t>
            </a:r>
            <a:endParaRPr lang="hu-HU" sz="2200" dirty="0"/>
          </a:p>
        </p:txBody>
      </p:sp>
    </p:spTree>
    <p:extLst>
      <p:ext uri="{BB962C8B-B14F-4D97-AF65-F5344CB8AC3E}">
        <p14:creationId xmlns:p14="http://schemas.microsoft.com/office/powerpoint/2010/main" val="1973759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188640"/>
            <a:ext cx="8795320" cy="1143000"/>
          </a:xfrm>
        </p:spPr>
        <p:txBody>
          <a:bodyPr>
            <a:normAutofit fontScale="90000"/>
          </a:bodyPr>
          <a:lstStyle/>
          <a:p>
            <a:r>
              <a:rPr lang="hu-HU" b="1" dirty="0" smtClean="0">
                <a:solidFill>
                  <a:schemeClr val="accent2"/>
                </a:solidFill>
              </a:rPr>
              <a:t>A tisztítótűz</a:t>
            </a:r>
            <a:br>
              <a:rPr lang="hu-HU" b="1" dirty="0" smtClean="0">
                <a:solidFill>
                  <a:schemeClr val="accent2"/>
                </a:solidFill>
              </a:rPr>
            </a:br>
            <a:r>
              <a:rPr lang="hu-HU" dirty="0" smtClean="0">
                <a:solidFill>
                  <a:schemeClr val="accent2"/>
                </a:solidFill>
              </a:rPr>
              <a:t>Az önmagunk által teremtett szenvedés</a:t>
            </a:r>
            <a:endParaRPr lang="hu-HU" dirty="0">
              <a:solidFill>
                <a:schemeClr val="accent2"/>
              </a:solidFill>
            </a:endParaRPr>
          </a:p>
        </p:txBody>
      </p:sp>
      <p:pic>
        <p:nvPicPr>
          <p:cNvPr id="6146" name="Picture 2" descr="Kapcsolódó ké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80" y="4221088"/>
            <a:ext cx="360040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apcsolódó ké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645024"/>
            <a:ext cx="3105150" cy="3076575"/>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107504" y="1484784"/>
            <a:ext cx="6388287" cy="430887"/>
          </a:xfrm>
          <a:prstGeom prst="rect">
            <a:avLst/>
          </a:prstGeom>
          <a:noFill/>
        </p:spPr>
        <p:txBody>
          <a:bodyPr wrap="none" rtlCol="0">
            <a:spAutoFit/>
          </a:bodyPr>
          <a:lstStyle/>
          <a:p>
            <a:pPr algn="just"/>
            <a:r>
              <a:rPr lang="hu-HU" sz="2200" b="1" dirty="0" smtClean="0"/>
              <a:t>1.</a:t>
            </a:r>
            <a:r>
              <a:rPr lang="hu-HU" sz="2200" dirty="0" smtClean="0"/>
              <a:t> A pokol nem hely, hanem a tudatosság egy állapota.</a:t>
            </a:r>
            <a:endParaRPr lang="hu-HU" sz="2200" dirty="0"/>
          </a:p>
        </p:txBody>
      </p:sp>
      <p:sp>
        <p:nvSpPr>
          <p:cNvPr id="6" name="Szövegdoboz 5"/>
          <p:cNvSpPr txBox="1"/>
          <p:nvPr/>
        </p:nvSpPr>
        <p:spPr>
          <a:xfrm>
            <a:off x="107504" y="1916832"/>
            <a:ext cx="8937798" cy="1107996"/>
          </a:xfrm>
          <a:prstGeom prst="rect">
            <a:avLst/>
          </a:prstGeom>
          <a:noFill/>
        </p:spPr>
        <p:txBody>
          <a:bodyPr wrap="square" rtlCol="0">
            <a:spAutoFit/>
          </a:bodyPr>
          <a:lstStyle/>
          <a:p>
            <a:pPr algn="just"/>
            <a:r>
              <a:rPr lang="hu-HU" sz="2200" b="1" dirty="0" smtClean="0"/>
              <a:t>2.</a:t>
            </a:r>
            <a:r>
              <a:rPr lang="hu-HU" sz="2200" dirty="0" smtClean="0"/>
              <a:t> A </a:t>
            </a:r>
            <a:r>
              <a:rPr lang="hu-HU" sz="2200" dirty="0"/>
              <a:t>szenvedést nem valami külső hatalom ítélte az embernek, hanem </a:t>
            </a:r>
            <a:r>
              <a:rPr lang="hu-HU" sz="2200" dirty="0" smtClean="0"/>
              <a:t/>
            </a:r>
            <a:br>
              <a:rPr lang="hu-HU" sz="2200" dirty="0" smtClean="0"/>
            </a:br>
            <a:r>
              <a:rPr lang="hu-HU" sz="2200" dirty="0" smtClean="0"/>
              <a:t> ahogy  valamennyi </a:t>
            </a:r>
            <a:r>
              <a:rPr lang="hu-HU" sz="2200" dirty="0"/>
              <a:t>örömét, úgy valamennyi szenvedését is teljes mértékben magának okozta, meghatározva erejének és időtartamának pontos fokozatát</a:t>
            </a:r>
            <a:r>
              <a:rPr lang="hu-HU" sz="2200" dirty="0" smtClean="0"/>
              <a:t>.</a:t>
            </a:r>
            <a:endParaRPr lang="hu-HU" sz="2200" dirty="0"/>
          </a:p>
        </p:txBody>
      </p:sp>
      <p:sp>
        <p:nvSpPr>
          <p:cNvPr id="7" name="Szövegdoboz 6"/>
          <p:cNvSpPr txBox="1"/>
          <p:nvPr/>
        </p:nvSpPr>
        <p:spPr>
          <a:xfrm>
            <a:off x="99719" y="3068960"/>
            <a:ext cx="6632521" cy="430887"/>
          </a:xfrm>
          <a:prstGeom prst="rect">
            <a:avLst/>
          </a:prstGeom>
          <a:noFill/>
        </p:spPr>
        <p:txBody>
          <a:bodyPr wrap="none" rtlCol="0">
            <a:spAutoFit/>
          </a:bodyPr>
          <a:lstStyle/>
          <a:p>
            <a:r>
              <a:rPr lang="hu-HU" sz="2200" b="1" dirty="0" smtClean="0"/>
              <a:t>3. </a:t>
            </a:r>
            <a:r>
              <a:rPr lang="hu-HU" sz="2200" dirty="0" smtClean="0"/>
              <a:t>A </a:t>
            </a:r>
            <a:r>
              <a:rPr lang="hu-HU" sz="2200" dirty="0"/>
              <a:t>kielégítetlen vágy okozta szenvedés nem tart örökké</a:t>
            </a:r>
          </a:p>
        </p:txBody>
      </p:sp>
      <p:sp>
        <p:nvSpPr>
          <p:cNvPr id="8" name="Szövegdoboz 7"/>
          <p:cNvSpPr txBox="1"/>
          <p:nvPr/>
        </p:nvSpPr>
        <p:spPr>
          <a:xfrm>
            <a:off x="107504" y="3563724"/>
            <a:ext cx="5323509" cy="430887"/>
          </a:xfrm>
          <a:prstGeom prst="rect">
            <a:avLst/>
          </a:prstGeom>
          <a:noFill/>
        </p:spPr>
        <p:txBody>
          <a:bodyPr wrap="none" rtlCol="0">
            <a:spAutoFit/>
          </a:bodyPr>
          <a:lstStyle/>
          <a:p>
            <a:r>
              <a:rPr lang="hu-HU" sz="2200" b="1" dirty="0" smtClean="0"/>
              <a:t>4.</a:t>
            </a:r>
            <a:r>
              <a:rPr lang="hu-HU" sz="2200" dirty="0" smtClean="0"/>
              <a:t> A szenvedés  sosem hiába való tapasztalat.</a:t>
            </a:r>
            <a:endParaRPr lang="hu-HU" sz="2200" dirty="0"/>
          </a:p>
        </p:txBody>
      </p:sp>
    </p:spTree>
    <p:extLst>
      <p:ext uri="{BB962C8B-B14F-4D97-AF65-F5344CB8AC3E}">
        <p14:creationId xmlns:p14="http://schemas.microsoft.com/office/powerpoint/2010/main" val="2721967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97768"/>
            <a:ext cx="8229600" cy="1143000"/>
          </a:xfrm>
        </p:spPr>
        <p:txBody>
          <a:bodyPr/>
          <a:lstStyle/>
          <a:p>
            <a:r>
              <a:rPr lang="hu-HU" dirty="0" smtClean="0"/>
              <a:t>Halál utáni élet részletei</a:t>
            </a:r>
            <a:endParaRPr lang="hu-HU" dirty="0"/>
          </a:p>
        </p:txBody>
      </p:sp>
      <p:sp>
        <p:nvSpPr>
          <p:cNvPr id="3" name="Szövegdoboz 2"/>
          <p:cNvSpPr txBox="1"/>
          <p:nvPr/>
        </p:nvSpPr>
        <p:spPr>
          <a:xfrm>
            <a:off x="323528" y="1484784"/>
            <a:ext cx="8568952" cy="830997"/>
          </a:xfrm>
          <a:prstGeom prst="rect">
            <a:avLst/>
          </a:prstGeom>
          <a:noFill/>
        </p:spPr>
        <p:txBody>
          <a:bodyPr wrap="square" rtlCol="0">
            <a:spAutoFit/>
          </a:bodyPr>
          <a:lstStyle/>
          <a:p>
            <a:pPr algn="ctr"/>
            <a:r>
              <a:rPr lang="hu-HU" sz="2400" u="sng" dirty="0"/>
              <a:t>Az ember asztrális életének körülményeinél két fő tényezőt kell figyelembe venni</a:t>
            </a:r>
            <a:r>
              <a:rPr lang="hu-HU" sz="2400" u="sng" dirty="0" smtClean="0"/>
              <a:t>:</a:t>
            </a:r>
            <a:endParaRPr lang="hu-HU" sz="2400" u="sng" dirty="0"/>
          </a:p>
        </p:txBody>
      </p:sp>
      <p:sp>
        <p:nvSpPr>
          <p:cNvPr id="4" name="Szövegdoboz 3"/>
          <p:cNvSpPr txBox="1"/>
          <p:nvPr/>
        </p:nvSpPr>
        <p:spPr>
          <a:xfrm>
            <a:off x="971600" y="2348880"/>
            <a:ext cx="7200689" cy="830997"/>
          </a:xfrm>
          <a:prstGeom prst="rect">
            <a:avLst/>
          </a:prstGeom>
          <a:noFill/>
        </p:spPr>
        <p:txBody>
          <a:bodyPr wrap="none" rtlCol="0">
            <a:spAutoFit/>
          </a:bodyPr>
          <a:lstStyle/>
          <a:p>
            <a:pPr marL="228600" indent="-228600" algn="ctr">
              <a:buAutoNum type="arabicPeriod"/>
            </a:pPr>
            <a:r>
              <a:rPr lang="hu-HU" sz="2400" dirty="0" smtClean="0"/>
              <a:t> Az </a:t>
            </a:r>
            <a:r>
              <a:rPr lang="hu-HU" sz="2400" b="1" dirty="0"/>
              <a:t>időnek a hosszát</a:t>
            </a:r>
            <a:r>
              <a:rPr lang="hu-HU" sz="2400" dirty="0"/>
              <a:t>, amit egy adott alsíkon </a:t>
            </a:r>
            <a:r>
              <a:rPr lang="hu-HU" sz="2400" dirty="0" smtClean="0"/>
              <a:t>eltöltünk.</a:t>
            </a:r>
            <a:endParaRPr lang="hu-HU" sz="2400" dirty="0"/>
          </a:p>
          <a:p>
            <a:pPr marL="228600" indent="-228600" algn="ctr">
              <a:buAutoNum type="arabicPeriod"/>
            </a:pPr>
            <a:r>
              <a:rPr lang="hu-HU" sz="2400" dirty="0" smtClean="0"/>
              <a:t> Az </a:t>
            </a:r>
            <a:r>
              <a:rPr lang="hu-HU" sz="2400" dirty="0"/>
              <a:t>ember </a:t>
            </a:r>
            <a:r>
              <a:rPr lang="hu-HU" sz="2400" b="1" dirty="0"/>
              <a:t>tudatosságának mértékét </a:t>
            </a:r>
            <a:r>
              <a:rPr lang="hu-HU" sz="2400" dirty="0"/>
              <a:t>az adott alsíkon</a:t>
            </a:r>
            <a:r>
              <a:rPr lang="hu-HU" sz="2400" dirty="0" smtClean="0"/>
              <a:t>.</a:t>
            </a:r>
            <a:endParaRPr lang="hu-HU" sz="2400" dirty="0"/>
          </a:p>
        </p:txBody>
      </p:sp>
      <p:sp>
        <p:nvSpPr>
          <p:cNvPr id="6" name="Szövegdoboz 5"/>
          <p:cNvSpPr txBox="1"/>
          <p:nvPr/>
        </p:nvSpPr>
        <p:spPr>
          <a:xfrm>
            <a:off x="323528" y="3645024"/>
            <a:ext cx="8280920" cy="1200329"/>
          </a:xfrm>
          <a:prstGeom prst="rect">
            <a:avLst/>
          </a:prstGeom>
          <a:noFill/>
        </p:spPr>
        <p:txBody>
          <a:bodyPr wrap="square" rtlCol="0">
            <a:spAutoFit/>
          </a:bodyPr>
          <a:lstStyle/>
          <a:p>
            <a:pPr marL="285750" indent="-285750" algn="just">
              <a:buFont typeface="Wingdings" panose="05000000000000000000" pitchFamily="2" charset="2"/>
              <a:buChar char="v"/>
            </a:pPr>
            <a:r>
              <a:rPr lang="hu-HU" sz="2400" dirty="0" smtClean="0"/>
              <a:t>Az asztrálsíkon eltöltött idő hossza egyénenként változik. Attól függ, hogy mennyire kötődik az anyagias dolgokhoz, vagy mennyire vonzódik inkább a szellemiekhez.</a:t>
            </a:r>
            <a:endParaRPr lang="hu-HU" sz="2400" dirty="0"/>
          </a:p>
        </p:txBody>
      </p:sp>
      <p:sp>
        <p:nvSpPr>
          <p:cNvPr id="7" name="Szövegdoboz 6"/>
          <p:cNvSpPr txBox="1"/>
          <p:nvPr/>
        </p:nvSpPr>
        <p:spPr>
          <a:xfrm>
            <a:off x="323528" y="4941168"/>
            <a:ext cx="8280920" cy="1569660"/>
          </a:xfrm>
          <a:prstGeom prst="rect">
            <a:avLst/>
          </a:prstGeom>
          <a:noFill/>
        </p:spPr>
        <p:txBody>
          <a:bodyPr wrap="square" rtlCol="0">
            <a:spAutoFit/>
          </a:bodyPr>
          <a:lstStyle/>
          <a:p>
            <a:pPr marL="285750" indent="-285750" algn="just">
              <a:buFont typeface="Wingdings" panose="05000000000000000000" pitchFamily="2" charset="2"/>
              <a:buChar char="v"/>
            </a:pPr>
            <a:r>
              <a:rPr lang="hu-HU" sz="2400" dirty="0" smtClean="0"/>
              <a:t>Az asztrálsíkon töltött idő általában 20-40 év. Azonban amíg magasabban fejlett ember szinte átsuhan az asztrálsíkon és csak a </a:t>
            </a:r>
            <a:r>
              <a:rPr lang="hu-HU" sz="2400" dirty="0" err="1" smtClean="0"/>
              <a:t>mentálsíkon</a:t>
            </a:r>
            <a:r>
              <a:rPr lang="hu-HU" sz="2400" dirty="0" smtClean="0"/>
              <a:t> tér magához, vannak akik több száz évig az asztrálsíkon maradnak, ha erősen kötődnek a fizikai világhoz.</a:t>
            </a:r>
            <a:endParaRPr lang="hu-HU" sz="2400" dirty="0"/>
          </a:p>
        </p:txBody>
      </p:sp>
      <p:sp>
        <p:nvSpPr>
          <p:cNvPr id="8" name="Téglalap 7"/>
          <p:cNvSpPr/>
          <p:nvPr/>
        </p:nvSpPr>
        <p:spPr>
          <a:xfrm>
            <a:off x="323528" y="1484784"/>
            <a:ext cx="8568952"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noFill/>
            </a:endParaRPr>
          </a:p>
        </p:txBody>
      </p:sp>
    </p:spTree>
    <p:extLst>
      <p:ext uri="{BB962C8B-B14F-4D97-AF65-F5344CB8AC3E}">
        <p14:creationId xmlns:p14="http://schemas.microsoft.com/office/powerpoint/2010/main" val="3225594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57200" y="116632"/>
            <a:ext cx="8229600" cy="1143000"/>
          </a:xfrm>
        </p:spPr>
        <p:txBody>
          <a:bodyPr/>
          <a:lstStyle/>
          <a:p>
            <a:r>
              <a:rPr lang="hu-HU" dirty="0" smtClean="0"/>
              <a:t>Halál utáni élet részletei</a:t>
            </a:r>
            <a:endParaRPr lang="hu-HU" dirty="0"/>
          </a:p>
        </p:txBody>
      </p:sp>
      <p:sp>
        <p:nvSpPr>
          <p:cNvPr id="10" name="Szövegdoboz 9"/>
          <p:cNvSpPr txBox="1"/>
          <p:nvPr/>
        </p:nvSpPr>
        <p:spPr>
          <a:xfrm>
            <a:off x="-180528" y="1268760"/>
            <a:ext cx="9540552" cy="830997"/>
          </a:xfrm>
          <a:prstGeom prst="rect">
            <a:avLst/>
          </a:prstGeom>
          <a:noFill/>
          <a:ln w="28575">
            <a:noFill/>
          </a:ln>
        </p:spPr>
        <p:txBody>
          <a:bodyPr wrap="square" rtlCol="0">
            <a:spAutoFit/>
          </a:bodyPr>
          <a:lstStyle/>
          <a:p>
            <a:pPr algn="ctr"/>
            <a:r>
              <a:rPr lang="hu-HU" sz="2400" dirty="0"/>
              <a:t>Az </a:t>
            </a:r>
            <a:r>
              <a:rPr lang="hu-HU" sz="2400" b="1" dirty="0"/>
              <a:t>időtartam</a:t>
            </a:r>
            <a:r>
              <a:rPr lang="hu-HU" sz="2400" dirty="0"/>
              <a:t> hossza </a:t>
            </a:r>
            <a:r>
              <a:rPr lang="hu-HU" sz="2400" b="1" dirty="0"/>
              <a:t>az adott alsíkhoz tartozó anyag mennyiségétő</a:t>
            </a:r>
            <a:r>
              <a:rPr lang="hu-HU" sz="2400" dirty="0"/>
              <a:t>l függ, amelyet még a fizikai élete során épített be az asztrális testébe</a:t>
            </a:r>
            <a:r>
              <a:rPr lang="hu-HU" sz="2400" dirty="0" smtClean="0"/>
              <a:t>.</a:t>
            </a:r>
            <a:endParaRPr lang="hu-HU" sz="2400" dirty="0"/>
          </a:p>
        </p:txBody>
      </p:sp>
      <p:sp>
        <p:nvSpPr>
          <p:cNvPr id="11" name="Szövegdoboz 10"/>
          <p:cNvSpPr txBox="1"/>
          <p:nvPr/>
        </p:nvSpPr>
        <p:spPr>
          <a:xfrm>
            <a:off x="-180528" y="2237963"/>
            <a:ext cx="9505056" cy="830997"/>
          </a:xfrm>
          <a:prstGeom prst="rect">
            <a:avLst/>
          </a:prstGeom>
          <a:noFill/>
          <a:ln w="28575">
            <a:noFill/>
          </a:ln>
        </p:spPr>
        <p:txBody>
          <a:bodyPr wrap="square" rtlCol="0">
            <a:spAutoFit/>
          </a:bodyPr>
          <a:lstStyle/>
          <a:p>
            <a:pPr algn="ctr"/>
            <a:r>
              <a:rPr lang="hu-HU" sz="2400" dirty="0"/>
              <a:t>A </a:t>
            </a:r>
            <a:r>
              <a:rPr lang="hu-HU" sz="2400" b="1" dirty="0"/>
              <a:t>tudatosság</a:t>
            </a:r>
            <a:r>
              <a:rPr lang="hu-HU" sz="2400" dirty="0"/>
              <a:t> mértéke pedig attól függ, hogy fizikai élete során </a:t>
            </a:r>
            <a:r>
              <a:rPr lang="hu-HU" sz="2400" b="1" dirty="0"/>
              <a:t>az adott alsík anyagát milyen szinten keltette életre és használta fel</a:t>
            </a:r>
            <a:r>
              <a:rPr lang="hu-HU" sz="2400" dirty="0"/>
              <a:t> az ember</a:t>
            </a:r>
            <a:r>
              <a:rPr lang="hu-HU" sz="2400" dirty="0" smtClean="0"/>
              <a:t>.</a:t>
            </a:r>
            <a:endParaRPr lang="hu-HU" sz="2400" dirty="0"/>
          </a:p>
        </p:txBody>
      </p:sp>
      <p:sp>
        <p:nvSpPr>
          <p:cNvPr id="18" name="Szövegdoboz 17"/>
          <p:cNvSpPr txBox="1"/>
          <p:nvPr/>
        </p:nvSpPr>
        <p:spPr>
          <a:xfrm>
            <a:off x="35496" y="3472998"/>
            <a:ext cx="4552463" cy="3277820"/>
          </a:xfrm>
          <a:prstGeom prst="rect">
            <a:avLst/>
          </a:prstGeom>
          <a:noFill/>
          <a:ln w="38100">
            <a:solidFill>
              <a:schemeClr val="accent2"/>
            </a:solidFill>
          </a:ln>
        </p:spPr>
        <p:txBody>
          <a:bodyPr wrap="square" rtlCol="0">
            <a:spAutoFit/>
          </a:bodyPr>
          <a:lstStyle/>
          <a:p>
            <a:pPr algn="ctr"/>
            <a:r>
              <a:rPr lang="hu-HU" sz="2300" dirty="0"/>
              <a:t>Egy nyers és durva élet, ahol szabadjára engedjük szenvedélyeinket, és elhanyagoljuk az értelmi és spirituális munkát, nyers és durva asztráltestet fog eredményezni, ami csak lassan oszlik fel, és az embernek többé kevésbé teljes tudatosságú életet kell eltöltenie az asztrálsík </a:t>
            </a:r>
            <a:r>
              <a:rPr lang="hu-HU" sz="2300" dirty="0" smtClean="0"/>
              <a:t>alsíkjain.</a:t>
            </a:r>
            <a:endParaRPr lang="hu-HU" sz="2300" dirty="0"/>
          </a:p>
        </p:txBody>
      </p:sp>
      <p:sp>
        <p:nvSpPr>
          <p:cNvPr id="19" name="Szövegdoboz 18"/>
          <p:cNvSpPr txBox="1"/>
          <p:nvPr/>
        </p:nvSpPr>
        <p:spPr>
          <a:xfrm>
            <a:off x="4644008" y="3463548"/>
            <a:ext cx="4464496" cy="3277820"/>
          </a:xfrm>
          <a:prstGeom prst="rect">
            <a:avLst/>
          </a:prstGeom>
          <a:noFill/>
          <a:ln w="38100">
            <a:solidFill>
              <a:schemeClr val="tx2">
                <a:lumMod val="40000"/>
                <a:lumOff val="60000"/>
              </a:schemeClr>
            </a:solidFill>
          </a:ln>
        </p:spPr>
        <p:txBody>
          <a:bodyPr wrap="square" rtlCol="0">
            <a:spAutoFit/>
          </a:bodyPr>
          <a:lstStyle/>
          <a:p>
            <a:pPr algn="ctr"/>
            <a:r>
              <a:rPr lang="hu-HU" sz="2300" dirty="0"/>
              <a:t>Egy tiszta és finom, szellemi életet élő ember, aki megfékezi alsóbbrendű vágyait, finom asztráltestet fog létrehozni, amely így gyorsan fog feloszlani, az ember fejlődése pedig nyugodtan és könnyen fog tovább </a:t>
            </a:r>
            <a:r>
              <a:rPr lang="hu-HU" sz="2300" dirty="0" smtClean="0"/>
              <a:t>folyni. </a:t>
            </a:r>
            <a:br>
              <a:rPr lang="hu-HU" sz="2300" dirty="0" smtClean="0"/>
            </a:br>
            <a:r>
              <a:rPr lang="hu-HU" sz="2300" dirty="0" smtClean="0"/>
              <a:t>Az </a:t>
            </a:r>
            <a:r>
              <a:rPr lang="hu-HU" sz="2300" dirty="0"/>
              <a:t>asztrális élete álomszerűen, félig öntudatlan lesz. </a:t>
            </a:r>
          </a:p>
        </p:txBody>
      </p:sp>
    </p:spTree>
    <p:extLst>
      <p:ext uri="{BB962C8B-B14F-4D97-AF65-F5344CB8AC3E}">
        <p14:creationId xmlns:p14="http://schemas.microsoft.com/office/powerpoint/2010/main" val="2788904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7504" y="3789040"/>
            <a:ext cx="8892480" cy="707886"/>
          </a:xfrm>
          <a:prstGeom prst="rect">
            <a:avLst/>
          </a:prstGeom>
          <a:noFill/>
        </p:spPr>
        <p:txBody>
          <a:bodyPr wrap="square" rtlCol="0">
            <a:spAutoFit/>
          </a:bodyPr>
          <a:lstStyle/>
          <a:p>
            <a:pPr marL="285750" indent="-285750" algn="just">
              <a:buFont typeface="Wingdings" panose="05000000000000000000" pitchFamily="2" charset="2"/>
              <a:buChar char="v"/>
            </a:pPr>
            <a:r>
              <a:rPr lang="hu-HU" sz="2000" dirty="0"/>
              <a:t>Halálunk után életünk tapasztalatainak java része lassan megtisztul és beépül rejtett, isteni tudatosságunkba, ezzel elősegítve növekedését, fejlődését</a:t>
            </a:r>
            <a:r>
              <a:rPr lang="hu-HU" sz="2000" dirty="0" smtClean="0"/>
              <a:t>.</a:t>
            </a:r>
            <a:endParaRPr lang="hu-HU" sz="2000" dirty="0"/>
          </a:p>
        </p:txBody>
      </p:sp>
      <p:sp>
        <p:nvSpPr>
          <p:cNvPr id="6" name="Szövegdoboz 5"/>
          <p:cNvSpPr txBox="1"/>
          <p:nvPr/>
        </p:nvSpPr>
        <p:spPr>
          <a:xfrm>
            <a:off x="72008" y="4725144"/>
            <a:ext cx="8927976" cy="1938992"/>
          </a:xfrm>
          <a:prstGeom prst="rect">
            <a:avLst/>
          </a:prstGeom>
          <a:noFill/>
        </p:spPr>
        <p:txBody>
          <a:bodyPr wrap="square" rtlCol="0">
            <a:spAutoFit/>
          </a:bodyPr>
          <a:lstStyle/>
          <a:p>
            <a:pPr marL="285750" indent="-285750" algn="just">
              <a:buFont typeface="Wingdings" panose="05000000000000000000" pitchFamily="2" charset="2"/>
              <a:buChar char="v"/>
            </a:pPr>
            <a:r>
              <a:rPr lang="hu-HU" sz="2000" dirty="0"/>
              <a:t>A halottnak teljesen fel kell szabadulnia az elhagyott élet minden gondja alól, hogy teljesen az új létezésnek szentelhesse magát, </a:t>
            </a:r>
            <a:r>
              <a:rPr lang="hu-HU" sz="2000" dirty="0" smtClean="0"/>
              <a:t>ezért nagyon </a:t>
            </a:r>
            <a:r>
              <a:rPr lang="hu-HU" sz="2000" dirty="0"/>
              <a:t>nem kívánatos a halottakat magasabb világukban zavarni olyan dolgokkal, amelyek az életnek ahhoz a területéhez tartoztak, amiktől ők már megszabadultak</a:t>
            </a:r>
            <a:r>
              <a:rPr lang="hu-HU" sz="2000" dirty="0" smtClean="0"/>
              <a:t>. </a:t>
            </a:r>
            <a:r>
              <a:rPr lang="hu-HU" sz="2000" dirty="0"/>
              <a:t>A halál után az embernek meg kell próbálnia az asztrális szinteken olyan gyorsan áthaladni, amennyire </a:t>
            </a:r>
            <a:r>
              <a:rPr lang="hu-HU" sz="2000" dirty="0" smtClean="0"/>
              <a:t>lehetséges.</a:t>
            </a:r>
            <a:endParaRPr lang="hu-HU" sz="2000" dirty="0"/>
          </a:p>
        </p:txBody>
      </p:sp>
      <p:sp>
        <p:nvSpPr>
          <p:cNvPr id="7" name="Szövegdoboz 6"/>
          <p:cNvSpPr txBox="1"/>
          <p:nvPr/>
        </p:nvSpPr>
        <p:spPr>
          <a:xfrm>
            <a:off x="107504" y="1772816"/>
            <a:ext cx="8892480" cy="1938992"/>
          </a:xfrm>
          <a:prstGeom prst="rect">
            <a:avLst/>
          </a:prstGeom>
          <a:noFill/>
        </p:spPr>
        <p:txBody>
          <a:bodyPr wrap="square" rtlCol="0">
            <a:spAutoFit/>
          </a:bodyPr>
          <a:lstStyle/>
          <a:p>
            <a:pPr marL="285750" indent="-285750" algn="just">
              <a:buFont typeface="Wingdings" panose="05000000000000000000" pitchFamily="2" charset="2"/>
              <a:buChar char="v"/>
            </a:pPr>
            <a:r>
              <a:rPr lang="hu-HU" sz="2000" dirty="0" smtClean="0"/>
              <a:t>(!) Az </a:t>
            </a:r>
            <a:r>
              <a:rPr lang="hu-HU" sz="2000" dirty="0"/>
              <a:t>ember a fizikai halál után folyamatosan visszahúzódik a felső Én felé, és hogy ennek érdekében a gondolatait amennyire csak lehetséges, kivonja a földi dolgokból és figyelmét spirituális dolgokra irányítsa, amikor az asztrális síkról a mentális, vagy mennyei világba fog átlépni. Ezzel a hozzáállással az ember jelentősen megkönnyíti az asztrális test természetes felbomlását, ahelyett,  hogy szükségtelenül és értelmetlenül az asztrális világ alsóbb szintjein késlekedne.</a:t>
            </a:r>
          </a:p>
        </p:txBody>
      </p:sp>
      <p:sp>
        <p:nvSpPr>
          <p:cNvPr id="2" name="Felhő 1"/>
          <p:cNvSpPr/>
          <p:nvPr/>
        </p:nvSpPr>
        <p:spPr>
          <a:xfrm>
            <a:off x="7888" y="72008"/>
            <a:ext cx="9144000" cy="1700808"/>
          </a:xfrm>
          <a:prstGeom prst="cloudCallout">
            <a:avLst>
              <a:gd name="adj1" fmla="val -47976"/>
              <a:gd name="adj2" fmla="val 4031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hu-HU"/>
          </a:p>
        </p:txBody>
      </p:sp>
      <p:sp>
        <p:nvSpPr>
          <p:cNvPr id="8" name="Szövegdoboz 7"/>
          <p:cNvSpPr txBox="1"/>
          <p:nvPr/>
        </p:nvSpPr>
        <p:spPr>
          <a:xfrm>
            <a:off x="107504" y="620688"/>
            <a:ext cx="9036496" cy="830997"/>
          </a:xfrm>
          <a:prstGeom prst="rect">
            <a:avLst/>
          </a:prstGeom>
          <a:noFill/>
        </p:spPr>
        <p:txBody>
          <a:bodyPr wrap="square" rtlCol="0">
            <a:spAutoFit/>
          </a:bodyPr>
          <a:lstStyle/>
          <a:p>
            <a:pPr algn="ctr"/>
            <a:r>
              <a:rPr lang="hu-HU" sz="2400" b="1" dirty="0" smtClean="0">
                <a:solidFill>
                  <a:srgbClr val="002060"/>
                </a:solidFill>
              </a:rPr>
              <a:t>Az </a:t>
            </a:r>
            <a:r>
              <a:rPr lang="hu-HU" sz="2400" b="1" dirty="0">
                <a:solidFill>
                  <a:srgbClr val="002060"/>
                </a:solidFill>
              </a:rPr>
              <a:t>asztrálsík minden szintjén eltöltött idő és tudatosság mértéke függ a fizikai világban eltöltött élet jellegétől</a:t>
            </a:r>
            <a:r>
              <a:rPr lang="hu-HU" sz="2400" b="1" dirty="0" smtClean="0">
                <a:solidFill>
                  <a:srgbClr val="002060"/>
                </a:solidFill>
              </a:rPr>
              <a:t>!!!</a:t>
            </a:r>
            <a:endParaRPr lang="hu-HU" sz="2400" b="1" dirty="0">
              <a:solidFill>
                <a:srgbClr val="002060"/>
              </a:solidFill>
            </a:endParaRPr>
          </a:p>
        </p:txBody>
      </p:sp>
    </p:spTree>
    <p:extLst>
      <p:ext uri="{BB962C8B-B14F-4D97-AF65-F5344CB8AC3E}">
        <p14:creationId xmlns:p14="http://schemas.microsoft.com/office/powerpoint/2010/main" val="115131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zbohm\Desktop\Képek - Noémi\sokszin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76223"/>
            <a:ext cx="8784976" cy="5437707"/>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1835696" y="221739"/>
            <a:ext cx="5528180" cy="830997"/>
          </a:xfrm>
          <a:prstGeom prst="rect">
            <a:avLst/>
          </a:prstGeom>
          <a:noFill/>
        </p:spPr>
        <p:txBody>
          <a:bodyPr wrap="none" rtlCol="0">
            <a:spAutoFit/>
          </a:bodyPr>
          <a:lstStyle/>
          <a:p>
            <a:r>
              <a:rPr lang="hu-HU" sz="4800" b="1" dirty="0" smtClean="0">
                <a:solidFill>
                  <a:schemeClr val="tx2">
                    <a:lumMod val="75000"/>
                  </a:schemeClr>
                </a:solidFill>
                <a:latin typeface="Garamond" panose="02020404030301010803" pitchFamily="18" charset="0"/>
                <a:cs typeface="Aldhabi" panose="01000000000000000000" pitchFamily="2" charset="-78"/>
              </a:rPr>
              <a:t>Mindnyájunkat </a:t>
            </a:r>
            <a:r>
              <a:rPr lang="hu-HU" sz="4800" b="1" dirty="0">
                <a:solidFill>
                  <a:schemeClr val="tx2">
                    <a:lumMod val="75000"/>
                  </a:schemeClr>
                </a:solidFill>
                <a:latin typeface="Garamond" panose="02020404030301010803" pitchFamily="18" charset="0"/>
                <a:cs typeface="Aldhabi" panose="01000000000000000000" pitchFamily="2" charset="-78"/>
              </a:rPr>
              <a:t>érint</a:t>
            </a:r>
          </a:p>
        </p:txBody>
      </p:sp>
    </p:spTree>
    <p:extLst>
      <p:ext uri="{BB962C8B-B14F-4D97-AF65-F5344CB8AC3E}">
        <p14:creationId xmlns:p14="http://schemas.microsoft.com/office/powerpoint/2010/main" val="1900093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79926" y="427311"/>
            <a:ext cx="4092274" cy="769441"/>
          </a:xfrm>
          <a:prstGeom prst="rect">
            <a:avLst/>
          </a:prstGeom>
          <a:noFill/>
        </p:spPr>
        <p:txBody>
          <a:bodyPr wrap="none" rtlCol="0">
            <a:spAutoFit/>
          </a:bodyPr>
          <a:lstStyle/>
          <a:p>
            <a:pPr algn="ctr"/>
            <a:r>
              <a:rPr lang="hu-HU" sz="4400" b="1" dirty="0" smtClean="0">
                <a:latin typeface="Garamond" panose="02020404030301010803" pitchFamily="18" charset="0"/>
              </a:rPr>
              <a:t>Az öngyilkosság</a:t>
            </a:r>
            <a:endParaRPr lang="hu-HU" sz="4400" b="1" dirty="0">
              <a:latin typeface="Garamond" panose="02020404030301010803" pitchFamily="18" charset="0"/>
            </a:endParaRPr>
          </a:p>
        </p:txBody>
      </p:sp>
      <p:sp>
        <p:nvSpPr>
          <p:cNvPr id="7" name="Szövegdoboz 6"/>
          <p:cNvSpPr txBox="1"/>
          <p:nvPr/>
        </p:nvSpPr>
        <p:spPr>
          <a:xfrm>
            <a:off x="189444" y="1484784"/>
            <a:ext cx="6758820" cy="1446550"/>
          </a:xfrm>
          <a:prstGeom prst="rect">
            <a:avLst/>
          </a:prstGeom>
          <a:noFill/>
        </p:spPr>
        <p:txBody>
          <a:bodyPr wrap="square" rtlCol="0">
            <a:spAutoFit/>
          </a:bodyPr>
          <a:lstStyle/>
          <a:p>
            <a:pPr marL="342900" indent="-342900" algn="just">
              <a:buFont typeface="Wingdings" panose="05000000000000000000" pitchFamily="2" charset="2"/>
              <a:buChar char="v"/>
            </a:pPr>
            <a:r>
              <a:rPr lang="hu-HU" sz="2200" dirty="0" smtClean="0"/>
              <a:t>Az öngyilkosság mélységes tévedés. Mert végső soron minden kötelezettséget teljesíteni kell, minden adósságot meg kell fizetni, minden fájdalmat át kell élni. </a:t>
            </a:r>
            <a:endParaRPr lang="hu-HU" sz="2200" dirty="0"/>
          </a:p>
        </p:txBody>
      </p:sp>
      <p:sp>
        <p:nvSpPr>
          <p:cNvPr id="8" name="Szövegdoboz 7"/>
          <p:cNvSpPr txBox="1"/>
          <p:nvPr/>
        </p:nvSpPr>
        <p:spPr>
          <a:xfrm>
            <a:off x="5292080" y="3501008"/>
            <a:ext cx="3565528" cy="369332"/>
          </a:xfrm>
          <a:prstGeom prst="rect">
            <a:avLst/>
          </a:prstGeom>
          <a:noFill/>
        </p:spPr>
        <p:txBody>
          <a:bodyPr wrap="none" rtlCol="0">
            <a:spAutoFit/>
          </a:bodyPr>
          <a:lstStyle/>
          <a:p>
            <a:r>
              <a:rPr lang="hu-HU" i="1" dirty="0" err="1" smtClean="0">
                <a:solidFill>
                  <a:schemeClr val="tx2">
                    <a:lumMod val="75000"/>
                  </a:schemeClr>
                </a:solidFill>
              </a:rPr>
              <a:t>Szt.Pál</a:t>
            </a:r>
            <a:r>
              <a:rPr lang="hu-HU" i="1" dirty="0" smtClean="0">
                <a:solidFill>
                  <a:schemeClr val="tx2">
                    <a:lumMod val="75000"/>
                  </a:schemeClr>
                </a:solidFill>
              </a:rPr>
              <a:t> levele a </a:t>
            </a:r>
            <a:r>
              <a:rPr lang="hu-HU" i="1" dirty="0" err="1" smtClean="0">
                <a:solidFill>
                  <a:schemeClr val="tx2">
                    <a:lumMod val="75000"/>
                  </a:schemeClr>
                </a:solidFill>
              </a:rPr>
              <a:t>Galatiabeliekhez</a:t>
            </a:r>
            <a:r>
              <a:rPr lang="hu-HU" i="1" dirty="0" smtClean="0">
                <a:solidFill>
                  <a:schemeClr val="tx2">
                    <a:lumMod val="75000"/>
                  </a:schemeClr>
                </a:solidFill>
              </a:rPr>
              <a:t> 6,7.</a:t>
            </a:r>
            <a:endParaRPr lang="hu-HU" i="1" dirty="0">
              <a:solidFill>
                <a:schemeClr val="tx2">
                  <a:lumMod val="75000"/>
                </a:schemeClr>
              </a:solidFill>
            </a:endParaRPr>
          </a:p>
        </p:txBody>
      </p:sp>
      <p:pic>
        <p:nvPicPr>
          <p:cNvPr id="11" name="Picture 4" descr="Kapcsolódó ké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79" y="620687"/>
            <a:ext cx="1842463" cy="1831935"/>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798850" y="3059668"/>
            <a:ext cx="7877606" cy="430887"/>
          </a:xfrm>
          <a:prstGeom prst="rect">
            <a:avLst/>
          </a:prstGeom>
          <a:noFill/>
        </p:spPr>
        <p:txBody>
          <a:bodyPr wrap="none" rtlCol="0">
            <a:spAutoFit/>
          </a:bodyPr>
          <a:lstStyle/>
          <a:p>
            <a:r>
              <a:rPr lang="hu-HU" sz="2200" b="1" i="1" dirty="0">
                <a:solidFill>
                  <a:schemeClr val="tx2">
                    <a:lumMod val="75000"/>
                  </a:schemeClr>
                </a:solidFill>
              </a:rPr>
              <a:t>„Isten nem csúfoltatik meg; mert amit vet az ember, azt aratja is</a:t>
            </a:r>
            <a:r>
              <a:rPr lang="hu-HU" sz="2200" b="1" i="1" dirty="0" smtClean="0">
                <a:solidFill>
                  <a:schemeClr val="tx2">
                    <a:lumMod val="75000"/>
                  </a:schemeClr>
                </a:solidFill>
              </a:rPr>
              <a:t>.”</a:t>
            </a:r>
            <a:endParaRPr lang="hu-HU" sz="2200" b="1" i="1" dirty="0">
              <a:solidFill>
                <a:schemeClr val="tx2">
                  <a:lumMod val="75000"/>
                </a:schemeClr>
              </a:solidFill>
            </a:endParaRPr>
          </a:p>
        </p:txBody>
      </p:sp>
      <p:sp>
        <p:nvSpPr>
          <p:cNvPr id="10" name="Szövegdoboz 9"/>
          <p:cNvSpPr txBox="1"/>
          <p:nvPr/>
        </p:nvSpPr>
        <p:spPr>
          <a:xfrm>
            <a:off x="251520" y="5230941"/>
            <a:ext cx="8578884" cy="769441"/>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Az önzetlen indíték az önfeláldozás egyik megnyilvánulása, amely gyorsítja a fejlődést, nem pedig késlelteti.</a:t>
            </a:r>
            <a:endParaRPr lang="hu-HU" sz="2200" dirty="0"/>
          </a:p>
        </p:txBody>
      </p:sp>
      <p:sp>
        <p:nvSpPr>
          <p:cNvPr id="12" name="Szövegdoboz 11"/>
          <p:cNvSpPr txBox="1"/>
          <p:nvPr/>
        </p:nvSpPr>
        <p:spPr>
          <a:xfrm>
            <a:off x="251520" y="4149080"/>
            <a:ext cx="8606088" cy="769441"/>
          </a:xfrm>
          <a:prstGeom prst="rect">
            <a:avLst/>
          </a:prstGeom>
          <a:noFill/>
        </p:spPr>
        <p:txBody>
          <a:bodyPr wrap="square" rtlCol="0">
            <a:spAutoFit/>
          </a:bodyPr>
          <a:lstStyle/>
          <a:p>
            <a:pPr marL="342900" indent="-342900">
              <a:buFont typeface="Wingdings" panose="05000000000000000000" pitchFamily="2" charset="2"/>
              <a:buChar char="v"/>
            </a:pPr>
            <a:r>
              <a:rPr lang="hu-HU" sz="2200" dirty="0" smtClean="0"/>
              <a:t>Az asztrálsíkon újra és újra átéli mindazt, ami az öngyilkosságig elvezette. Sem érzelmeitől, sem értelmétől nem szabadult meg.</a:t>
            </a:r>
            <a:endParaRPr lang="hu-HU" sz="2200" dirty="0"/>
          </a:p>
        </p:txBody>
      </p:sp>
    </p:spTree>
    <p:extLst>
      <p:ext uri="{BB962C8B-B14F-4D97-AF65-F5344CB8AC3E}">
        <p14:creationId xmlns:p14="http://schemas.microsoft.com/office/powerpoint/2010/main" val="3510702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8256"/>
            <a:ext cx="8229600" cy="1143000"/>
          </a:xfrm>
        </p:spPr>
        <p:txBody>
          <a:bodyPr/>
          <a:lstStyle/>
          <a:p>
            <a:r>
              <a:rPr lang="hu-HU" b="1" dirty="0" smtClean="0">
                <a:solidFill>
                  <a:schemeClr val="tx2">
                    <a:lumMod val="60000"/>
                    <a:lumOff val="40000"/>
                  </a:schemeClr>
                </a:solidFill>
                <a:latin typeface="Garamond" panose="02020404030301010803" pitchFamily="18" charset="0"/>
              </a:rPr>
              <a:t>A gyermekek a halál után</a:t>
            </a:r>
            <a:endParaRPr lang="hu-HU" b="1" dirty="0">
              <a:solidFill>
                <a:schemeClr val="tx2">
                  <a:lumMod val="60000"/>
                  <a:lumOff val="40000"/>
                </a:schemeClr>
              </a:solidFill>
              <a:latin typeface="Garamond" panose="02020404030301010803"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046" y="2258953"/>
            <a:ext cx="3053111" cy="244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Kapcsolódó ké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58" y="2258953"/>
            <a:ext cx="3131841" cy="2348881"/>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756592" y="963885"/>
            <a:ext cx="10657184" cy="1384995"/>
          </a:xfrm>
          <a:prstGeom prst="rect">
            <a:avLst/>
          </a:prstGeom>
          <a:noFill/>
        </p:spPr>
        <p:txBody>
          <a:bodyPr wrap="square" rtlCol="0">
            <a:spAutoFit/>
          </a:bodyPr>
          <a:lstStyle/>
          <a:p>
            <a:pPr algn="ctr"/>
            <a:r>
              <a:rPr lang="hu-HU" sz="2100" dirty="0" smtClean="0"/>
              <a:t>Az asztrálvilágban </a:t>
            </a:r>
            <a:r>
              <a:rPr lang="hu-HU" sz="2100" dirty="0"/>
              <a:t>a gondolatunk alakítja a </a:t>
            </a:r>
            <a:r>
              <a:rPr lang="hu-HU" sz="2100" dirty="0" smtClean="0"/>
              <a:t>környezetet. </a:t>
            </a:r>
          </a:p>
          <a:p>
            <a:pPr algn="ctr"/>
            <a:r>
              <a:rPr lang="hu-HU" sz="2100" dirty="0" smtClean="0"/>
              <a:t>Nevelőanyukát találnak, akik gondjukat viseli.</a:t>
            </a:r>
          </a:p>
          <a:p>
            <a:pPr algn="ctr"/>
            <a:r>
              <a:rPr lang="hu-HU" sz="2100" dirty="0" smtClean="0"/>
              <a:t>Ha nagyon fiatalon haltak meg, gyakran visszatérhetnek ugyanazokhoz a szülőkhöz.</a:t>
            </a:r>
          </a:p>
          <a:p>
            <a:pPr algn="ctr"/>
            <a:r>
              <a:rPr lang="hu-HU" sz="2100" dirty="0" smtClean="0"/>
              <a:t> </a:t>
            </a:r>
            <a:endParaRPr lang="hu-HU" sz="2100" dirty="0"/>
          </a:p>
        </p:txBody>
      </p:sp>
      <p:pic>
        <p:nvPicPr>
          <p:cNvPr id="2050" name="Picture 2" descr="Kapcsolódó ké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59" y="4593976"/>
            <a:ext cx="3131841" cy="22640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éptalálat a következ&amp;odblac;re: „gyerekek a halál utá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2258953"/>
            <a:ext cx="2959046" cy="23639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éptalálat a következ&amp;odblac;re: „gyerekek a halál utá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9048" y="4593977"/>
            <a:ext cx="3053110" cy="2291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apcsolódó ké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4593976"/>
            <a:ext cx="2959047" cy="229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333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80528" y="188640"/>
            <a:ext cx="7128792" cy="1323439"/>
          </a:xfrm>
          <a:prstGeom prst="rect">
            <a:avLst/>
          </a:prstGeom>
          <a:noFill/>
        </p:spPr>
        <p:txBody>
          <a:bodyPr wrap="square" rtlCol="0">
            <a:spAutoFit/>
          </a:bodyPr>
          <a:lstStyle/>
          <a:p>
            <a:pPr algn="ctr"/>
            <a:r>
              <a:rPr lang="hu-HU" sz="4400" b="1" dirty="0" smtClean="0">
                <a:solidFill>
                  <a:srgbClr val="002060"/>
                </a:solidFill>
                <a:latin typeface="+mj-lt"/>
              </a:rPr>
              <a:t>Láthatatlan segítők</a:t>
            </a:r>
          </a:p>
          <a:p>
            <a:pPr algn="ctr"/>
            <a:r>
              <a:rPr lang="hu-HU" sz="3600" b="1" dirty="0" smtClean="0">
                <a:solidFill>
                  <a:srgbClr val="002060"/>
                </a:solidFill>
                <a:latin typeface="+mj-lt"/>
              </a:rPr>
              <a:t>A halottak segítése</a:t>
            </a:r>
            <a:endParaRPr lang="hu-HU" sz="3600" b="1" dirty="0">
              <a:solidFill>
                <a:srgbClr val="002060"/>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086" y="188640"/>
            <a:ext cx="298540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179512" y="2276872"/>
            <a:ext cx="8820076" cy="400110"/>
          </a:xfrm>
          <a:prstGeom prst="rect">
            <a:avLst/>
          </a:prstGeom>
          <a:noFill/>
        </p:spPr>
        <p:txBody>
          <a:bodyPr wrap="square" rtlCol="0">
            <a:spAutoFit/>
          </a:bodyPr>
          <a:lstStyle/>
          <a:p>
            <a:r>
              <a:rPr lang="hu-HU" sz="2000" dirty="0" smtClean="0"/>
              <a:t>1. A segítőnek mindig a mások segítése az első és legmagasabb szintű kötelessége.</a:t>
            </a:r>
            <a:endParaRPr lang="hu-HU" sz="2000" dirty="0"/>
          </a:p>
        </p:txBody>
      </p:sp>
      <p:sp>
        <p:nvSpPr>
          <p:cNvPr id="5" name="Szövegdoboz 4"/>
          <p:cNvSpPr txBox="1"/>
          <p:nvPr/>
        </p:nvSpPr>
        <p:spPr>
          <a:xfrm>
            <a:off x="179512" y="2780928"/>
            <a:ext cx="8964488" cy="707886"/>
          </a:xfrm>
          <a:prstGeom prst="rect">
            <a:avLst/>
          </a:prstGeom>
          <a:noFill/>
        </p:spPr>
        <p:txBody>
          <a:bodyPr wrap="square" rtlCol="0">
            <a:spAutoFit/>
          </a:bodyPr>
          <a:lstStyle/>
          <a:p>
            <a:r>
              <a:rPr lang="hu-HU" sz="2000" dirty="0"/>
              <a:t>2</a:t>
            </a:r>
            <a:r>
              <a:rPr lang="hu-HU" sz="2000" dirty="0" smtClean="0"/>
              <a:t>. A segítőnek tökéletesen uralnia kell az érzelmeit. A harag és félelem fölé kell emelkednie.</a:t>
            </a:r>
            <a:endParaRPr lang="hu-HU" sz="2000" dirty="0"/>
          </a:p>
        </p:txBody>
      </p:sp>
      <p:sp>
        <p:nvSpPr>
          <p:cNvPr id="7" name="Szövegdoboz 6"/>
          <p:cNvSpPr txBox="1"/>
          <p:nvPr/>
        </p:nvSpPr>
        <p:spPr>
          <a:xfrm>
            <a:off x="180764" y="3501008"/>
            <a:ext cx="6535700" cy="400110"/>
          </a:xfrm>
          <a:prstGeom prst="rect">
            <a:avLst/>
          </a:prstGeom>
          <a:noFill/>
        </p:spPr>
        <p:txBody>
          <a:bodyPr wrap="none" rtlCol="0">
            <a:spAutoFit/>
          </a:bodyPr>
          <a:lstStyle/>
          <a:p>
            <a:r>
              <a:rPr lang="hu-HU" sz="2000" dirty="0" smtClean="0"/>
              <a:t>3. Teljes nyugalom, higgadtság és derű birtokában kell lennie.</a:t>
            </a:r>
            <a:endParaRPr lang="hu-HU" sz="2000" dirty="0"/>
          </a:p>
        </p:txBody>
      </p:sp>
      <p:sp>
        <p:nvSpPr>
          <p:cNvPr id="8" name="Szövegdoboz 7"/>
          <p:cNvSpPr txBox="1"/>
          <p:nvPr/>
        </p:nvSpPr>
        <p:spPr>
          <a:xfrm>
            <a:off x="179512" y="3964994"/>
            <a:ext cx="5493235" cy="400110"/>
          </a:xfrm>
          <a:prstGeom prst="rect">
            <a:avLst/>
          </a:prstGeom>
          <a:noFill/>
        </p:spPr>
        <p:txBody>
          <a:bodyPr wrap="none" rtlCol="0">
            <a:spAutoFit/>
          </a:bodyPr>
          <a:lstStyle/>
          <a:p>
            <a:r>
              <a:rPr lang="hu-HU" sz="2000" dirty="0" smtClean="0"/>
              <a:t>4. Tudás szükséges. Már a fizikai síkon tanulnia kell.</a:t>
            </a:r>
            <a:endParaRPr lang="hu-HU" sz="2000" dirty="0"/>
          </a:p>
        </p:txBody>
      </p:sp>
      <p:sp>
        <p:nvSpPr>
          <p:cNvPr id="9" name="Szövegdoboz 8"/>
          <p:cNvSpPr txBox="1"/>
          <p:nvPr/>
        </p:nvSpPr>
        <p:spPr>
          <a:xfrm>
            <a:off x="183608" y="4437112"/>
            <a:ext cx="3796552" cy="400110"/>
          </a:xfrm>
          <a:prstGeom prst="rect">
            <a:avLst/>
          </a:prstGeom>
          <a:noFill/>
        </p:spPr>
        <p:txBody>
          <a:bodyPr wrap="none" rtlCol="0">
            <a:spAutoFit/>
          </a:bodyPr>
          <a:lstStyle/>
          <a:p>
            <a:r>
              <a:rPr lang="hu-HU" sz="2000" dirty="0"/>
              <a:t>5</a:t>
            </a:r>
            <a:r>
              <a:rPr lang="hu-HU" sz="2000" dirty="0" smtClean="0"/>
              <a:t>. Teljesen önzetlennek kell lennie.</a:t>
            </a:r>
            <a:endParaRPr lang="hu-HU" sz="2000" dirty="0"/>
          </a:p>
        </p:txBody>
      </p:sp>
      <p:sp>
        <p:nvSpPr>
          <p:cNvPr id="3" name="Szövegdoboz 2"/>
          <p:cNvSpPr txBox="1"/>
          <p:nvPr/>
        </p:nvSpPr>
        <p:spPr>
          <a:xfrm>
            <a:off x="160936" y="1772816"/>
            <a:ext cx="5542543" cy="461665"/>
          </a:xfrm>
          <a:prstGeom prst="rect">
            <a:avLst/>
          </a:prstGeom>
          <a:noFill/>
        </p:spPr>
        <p:txBody>
          <a:bodyPr wrap="none" rtlCol="0">
            <a:spAutoFit/>
          </a:bodyPr>
          <a:lstStyle/>
          <a:p>
            <a:r>
              <a:rPr lang="hu-HU" sz="2400" b="1" dirty="0" smtClean="0"/>
              <a:t>A segítő munkához szükséges képességek:</a:t>
            </a:r>
            <a:endParaRPr lang="hu-HU" sz="2400" b="1" dirty="0"/>
          </a:p>
        </p:txBody>
      </p:sp>
      <p:sp>
        <p:nvSpPr>
          <p:cNvPr id="10" name="Téglalap 9"/>
          <p:cNvSpPr/>
          <p:nvPr/>
        </p:nvSpPr>
        <p:spPr>
          <a:xfrm>
            <a:off x="2483768" y="6506180"/>
            <a:ext cx="6228184" cy="523220"/>
          </a:xfrm>
          <a:prstGeom prst="rect">
            <a:avLst/>
          </a:prstGeom>
        </p:spPr>
        <p:txBody>
          <a:bodyPr wrap="square">
            <a:spAutoFit/>
          </a:bodyPr>
          <a:lstStyle/>
          <a:p>
            <a:r>
              <a:rPr lang="hu-HU" sz="1400" dirty="0" smtClean="0"/>
              <a:t>C.W.L. - Láthatatlan segítők: </a:t>
            </a:r>
            <a:r>
              <a:rPr lang="hu-HU" sz="1400" dirty="0" smtClean="0">
                <a:hlinkClick r:id="rId4"/>
              </a:rPr>
              <a:t>http</a:t>
            </a:r>
            <a:r>
              <a:rPr lang="hu-HU" sz="1400" dirty="0">
                <a:hlinkClick r:id="rId4"/>
              </a:rPr>
              <a:t>://</a:t>
            </a:r>
            <a:r>
              <a:rPr lang="hu-HU" sz="1400" dirty="0" smtClean="0">
                <a:hlinkClick r:id="rId4"/>
              </a:rPr>
              <a:t>teozofia.hu/Olvas/81_Lathatatlan_segitok.html</a:t>
            </a:r>
            <a:endParaRPr lang="hu-HU" sz="1400" dirty="0" smtClean="0"/>
          </a:p>
          <a:p>
            <a:endParaRPr lang="hu-HU" sz="1400" dirty="0"/>
          </a:p>
        </p:txBody>
      </p:sp>
      <p:sp>
        <p:nvSpPr>
          <p:cNvPr id="12" name="Szövegdoboz 11"/>
          <p:cNvSpPr txBox="1"/>
          <p:nvPr/>
        </p:nvSpPr>
        <p:spPr>
          <a:xfrm>
            <a:off x="179512" y="4869160"/>
            <a:ext cx="8568952" cy="400110"/>
          </a:xfrm>
          <a:prstGeom prst="rect">
            <a:avLst/>
          </a:prstGeom>
          <a:noFill/>
        </p:spPr>
        <p:txBody>
          <a:bodyPr wrap="square" rtlCol="0">
            <a:spAutoFit/>
          </a:bodyPr>
          <a:lstStyle/>
          <a:p>
            <a:r>
              <a:rPr lang="hu-HU" sz="2000" dirty="0" smtClean="0"/>
              <a:t>6. Szívének szeretettel kell telve lennie és az erőteljes vággyal, hogy szolgáljon.</a:t>
            </a:r>
            <a:endParaRPr lang="hu-HU" sz="2000" dirty="0"/>
          </a:p>
        </p:txBody>
      </p:sp>
      <p:sp>
        <p:nvSpPr>
          <p:cNvPr id="11" name="Szövegdoboz 10"/>
          <p:cNvSpPr txBox="1"/>
          <p:nvPr/>
        </p:nvSpPr>
        <p:spPr>
          <a:xfrm>
            <a:off x="268896" y="5445224"/>
            <a:ext cx="8479568" cy="954107"/>
          </a:xfrm>
          <a:prstGeom prst="rect">
            <a:avLst/>
          </a:prstGeom>
          <a:noFill/>
        </p:spPr>
        <p:txBody>
          <a:bodyPr wrap="square" rtlCol="0">
            <a:spAutoFit/>
          </a:bodyPr>
          <a:lstStyle/>
          <a:p>
            <a:pPr algn="ctr"/>
            <a:r>
              <a:rPr lang="hu-HU" sz="2800" b="1" dirty="0" smtClean="0"/>
              <a:t>Minden ember számára elérhető szint. Törekedjünk és ne várjunk tétlenül, hanem vállaljunk apróbb munkákat.</a:t>
            </a:r>
            <a:endParaRPr lang="hu-HU" sz="2800" b="1" dirty="0"/>
          </a:p>
        </p:txBody>
      </p:sp>
      <p:sp>
        <p:nvSpPr>
          <p:cNvPr id="13" name="Szövegdoboz 12"/>
          <p:cNvSpPr txBox="1"/>
          <p:nvPr/>
        </p:nvSpPr>
        <p:spPr>
          <a:xfrm>
            <a:off x="683568" y="6444044"/>
            <a:ext cx="1992469" cy="369332"/>
          </a:xfrm>
          <a:prstGeom prst="rect">
            <a:avLst/>
          </a:prstGeom>
          <a:noFill/>
        </p:spPr>
        <p:txBody>
          <a:bodyPr wrap="none" rtlCol="0">
            <a:spAutoFit/>
          </a:bodyPr>
          <a:lstStyle/>
          <a:p>
            <a:r>
              <a:rPr lang="hu-HU" dirty="0" smtClean="0"/>
              <a:t>Olvasnivaló ajánló: </a:t>
            </a:r>
            <a:endParaRPr lang="hu-HU" dirty="0"/>
          </a:p>
        </p:txBody>
      </p:sp>
    </p:spTree>
    <p:extLst>
      <p:ext uri="{BB962C8B-B14F-4D97-AF65-F5344CB8AC3E}">
        <p14:creationId xmlns:p14="http://schemas.microsoft.com/office/powerpoint/2010/main" val="896220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0528" y="330452"/>
            <a:ext cx="9407388" cy="1143000"/>
          </a:xfrm>
        </p:spPr>
        <p:txBody>
          <a:bodyPr>
            <a:noAutofit/>
          </a:bodyPr>
          <a:lstStyle/>
          <a:p>
            <a:r>
              <a:rPr lang="hu-HU" dirty="0">
                <a:solidFill>
                  <a:srgbClr val="002060"/>
                </a:solidFill>
              </a:rPr>
              <a:t>Második halál – mennyország </a:t>
            </a:r>
            <a:r>
              <a:rPr lang="hu-HU" dirty="0" smtClean="0">
                <a:solidFill>
                  <a:srgbClr val="002060"/>
                </a:solidFill>
              </a:rPr>
              <a:t>kapuja</a:t>
            </a:r>
            <a:br>
              <a:rPr lang="hu-HU" dirty="0" smtClean="0">
                <a:solidFill>
                  <a:srgbClr val="002060"/>
                </a:solidFill>
              </a:rPr>
            </a:br>
            <a:r>
              <a:rPr lang="hu-HU" dirty="0" smtClean="0">
                <a:solidFill>
                  <a:srgbClr val="002060"/>
                </a:solidFill>
              </a:rPr>
              <a:t>Az asztrális halál</a:t>
            </a:r>
            <a:endParaRPr lang="hu-HU" dirty="0">
              <a:solidFill>
                <a:srgbClr val="002060"/>
              </a:solidFill>
            </a:endParaRPr>
          </a:p>
        </p:txBody>
      </p:sp>
      <p:sp>
        <p:nvSpPr>
          <p:cNvPr id="4" name="Szövegdoboz 3"/>
          <p:cNvSpPr txBox="1"/>
          <p:nvPr/>
        </p:nvSpPr>
        <p:spPr>
          <a:xfrm>
            <a:off x="251520" y="1715904"/>
            <a:ext cx="8424936" cy="1785104"/>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Az ember asztrális élete alatt egyre inkább elveszíti asztrális testének durvább összetevőit és így egyre magasabb alsíkokra emelkedik, mígnem eléri az asztrálsík határát és asztrális testét hátrahagyva átlép a mentális világba. Ezt a második halált szintén egy rövid ideig tartó öntudatlanság kíséri.</a:t>
            </a:r>
            <a:endParaRPr lang="hu-HU" sz="2200" dirty="0"/>
          </a:p>
        </p:txBody>
      </p:sp>
      <p:sp>
        <p:nvSpPr>
          <p:cNvPr id="5" name="Szövegdoboz 4"/>
          <p:cNvSpPr txBox="1"/>
          <p:nvPr/>
        </p:nvSpPr>
        <p:spPr>
          <a:xfrm>
            <a:off x="179512" y="3501008"/>
            <a:ext cx="8424936" cy="769441"/>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Felébredve a mentális síkon, mely az élő gondolat világa, mennyei boldogságban találja magát.</a:t>
            </a:r>
            <a:endParaRPr lang="hu-HU" sz="2200" dirty="0"/>
          </a:p>
        </p:txBody>
      </p:sp>
      <p:sp>
        <p:nvSpPr>
          <p:cNvPr id="6" name="Szövegdoboz 5"/>
          <p:cNvSpPr txBox="1"/>
          <p:nvPr/>
        </p:nvSpPr>
        <p:spPr>
          <a:xfrm>
            <a:off x="134550" y="4293096"/>
            <a:ext cx="6525682" cy="769441"/>
          </a:xfrm>
          <a:prstGeom prst="rect">
            <a:avLst/>
          </a:prstGeom>
          <a:noFill/>
        </p:spPr>
        <p:txBody>
          <a:bodyPr wrap="square" rtlCol="0">
            <a:spAutoFit/>
          </a:bodyPr>
          <a:lstStyle/>
          <a:p>
            <a:pPr marL="285750" indent="-285750">
              <a:buFont typeface="Wingdings" panose="05000000000000000000" pitchFamily="2" charset="2"/>
              <a:buChar char="v"/>
            </a:pPr>
            <a:r>
              <a:rPr lang="hu-HU" sz="2200" dirty="0" smtClean="0"/>
              <a:t>Csakúgy mint a pokol, a mennyország is egy állapot és nem hely.</a:t>
            </a:r>
            <a:endParaRPr lang="hu-HU" sz="2200" dirty="0"/>
          </a:p>
        </p:txBody>
      </p:sp>
      <p:sp>
        <p:nvSpPr>
          <p:cNvPr id="7" name="Szövegdoboz 6"/>
          <p:cNvSpPr txBox="1"/>
          <p:nvPr/>
        </p:nvSpPr>
        <p:spPr>
          <a:xfrm>
            <a:off x="134550" y="5150802"/>
            <a:ext cx="6309658" cy="1446550"/>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Minden ami negatív, rossz és önző, hátramaradt a fizikai és asztrálsíkon. A mentális világban az ember legnemesebb szeretetének, törekvéseinek és gondolatainak gyümölcseit élvezheti.</a:t>
            </a:r>
            <a:endParaRPr lang="hu-HU" sz="2200" dirty="0"/>
          </a:p>
        </p:txBody>
      </p:sp>
      <p:sp>
        <p:nvSpPr>
          <p:cNvPr id="3" name="AutoShape 2" descr="Képtalálat a következ&amp;odblac;re: „mennyorszá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 name="AutoShape 4" descr="Képtalálat a következ&amp;odblac;re: „mennyorszá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030" name="Picture 6" descr="Képtalálat a következ&amp;odblac;re: „mennyorszá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964781"/>
            <a:ext cx="2526871" cy="292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91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tx2"/>
                </a:solidFill>
                <a:latin typeface="+mn-lt"/>
              </a:rPr>
              <a:t>Hogyan készüljünk fel a halálra</a:t>
            </a:r>
            <a:endParaRPr lang="hu-HU" dirty="0">
              <a:solidFill>
                <a:schemeClr val="tx2"/>
              </a:solidFill>
              <a:latin typeface="+mn-lt"/>
            </a:endParaRPr>
          </a:p>
        </p:txBody>
      </p:sp>
      <p:sp>
        <p:nvSpPr>
          <p:cNvPr id="3" name="Szövegdoboz 2"/>
          <p:cNvSpPr txBox="1"/>
          <p:nvPr/>
        </p:nvSpPr>
        <p:spPr>
          <a:xfrm>
            <a:off x="5174348" y="1196752"/>
            <a:ext cx="3862148" cy="646331"/>
          </a:xfrm>
          <a:prstGeom prst="rect">
            <a:avLst/>
          </a:prstGeom>
          <a:noFill/>
        </p:spPr>
        <p:txBody>
          <a:bodyPr wrap="none" rtlCol="0">
            <a:spAutoFit/>
          </a:bodyPr>
          <a:lstStyle/>
          <a:p>
            <a:r>
              <a:rPr lang="hu-HU" i="1" dirty="0" smtClean="0">
                <a:solidFill>
                  <a:schemeClr val="tx2"/>
                </a:solidFill>
              </a:rPr>
              <a:t>„A lélek csomagol, és szárnyra kél,</a:t>
            </a:r>
          </a:p>
          <a:p>
            <a:r>
              <a:rPr lang="hu-HU" i="1" dirty="0" smtClean="0">
                <a:solidFill>
                  <a:schemeClr val="tx2"/>
                </a:solidFill>
              </a:rPr>
              <a:t>Mint a tavaszt kereső költöző fecskék.”</a:t>
            </a:r>
            <a:endParaRPr lang="hu-HU" i="1" dirty="0">
              <a:solidFill>
                <a:schemeClr val="tx2"/>
              </a:solidFill>
            </a:endParaRPr>
          </a:p>
        </p:txBody>
      </p:sp>
      <p:sp>
        <p:nvSpPr>
          <p:cNvPr id="4" name="Szövegdoboz 3"/>
          <p:cNvSpPr txBox="1"/>
          <p:nvPr/>
        </p:nvSpPr>
        <p:spPr>
          <a:xfrm>
            <a:off x="467544" y="2708920"/>
            <a:ext cx="8352928" cy="3939540"/>
          </a:xfrm>
          <a:prstGeom prst="rect">
            <a:avLst/>
          </a:prstGeom>
          <a:noFill/>
        </p:spPr>
        <p:txBody>
          <a:bodyPr wrap="square" rtlCol="0">
            <a:spAutoFit/>
          </a:bodyPr>
          <a:lstStyle/>
          <a:p>
            <a:pPr marL="285750" indent="-285750">
              <a:buFont typeface="Wingdings" panose="05000000000000000000" pitchFamily="2" charset="2"/>
              <a:buChar char="v"/>
            </a:pPr>
            <a:r>
              <a:rPr lang="hu-HU" sz="2500" dirty="0" smtClean="0"/>
              <a:t> Ne meneküljünk a téma elől. </a:t>
            </a:r>
            <a:br>
              <a:rPr lang="hu-HU" sz="2500" dirty="0" smtClean="0"/>
            </a:br>
            <a:r>
              <a:rPr lang="hu-HU" sz="2500" dirty="0" smtClean="0"/>
              <a:t> Tanuljunk, olvassunk, gondolkodjunk róla.</a:t>
            </a:r>
          </a:p>
          <a:p>
            <a:pPr marL="285750" indent="-285750" algn="just">
              <a:buFont typeface="Wingdings" panose="05000000000000000000" pitchFamily="2" charset="2"/>
              <a:buChar char="v"/>
            </a:pPr>
            <a:r>
              <a:rPr lang="hu-HU" sz="2500" dirty="0" smtClean="0"/>
              <a:t> Nézzünk szembe a halállal kapcsolatos félelmünkkel.</a:t>
            </a:r>
          </a:p>
          <a:p>
            <a:pPr marL="285750" indent="-285750" algn="just">
              <a:buFont typeface="Wingdings" panose="05000000000000000000" pitchFamily="2" charset="2"/>
              <a:buChar char="v"/>
            </a:pPr>
            <a:r>
              <a:rPr lang="hu-HU" sz="2500" dirty="0" smtClean="0"/>
              <a:t> Barátkozzunk a halállal és az ahhoz kapcsolódó jelenségekkel</a:t>
            </a:r>
            <a:br>
              <a:rPr lang="hu-HU" sz="2500" dirty="0" smtClean="0"/>
            </a:br>
            <a:r>
              <a:rPr lang="hu-HU" sz="2500" dirty="0" smtClean="0"/>
              <a:t> </a:t>
            </a:r>
            <a:r>
              <a:rPr lang="hu-HU" sz="2500" dirty="0"/>
              <a:t>a SAJÁT TEMPÓNKBAN</a:t>
            </a:r>
            <a:endParaRPr lang="hu-HU" sz="2500" dirty="0" smtClean="0"/>
          </a:p>
          <a:p>
            <a:pPr marL="285750" indent="-285750" algn="just">
              <a:buFont typeface="Wingdings" panose="05000000000000000000" pitchFamily="2" charset="2"/>
              <a:buChar char="v"/>
            </a:pPr>
            <a:r>
              <a:rPr lang="hu-HU" sz="2500" dirty="0" smtClean="0"/>
              <a:t> Rendszeresen emlékeztessük magunkat, hogy</a:t>
            </a:r>
          </a:p>
          <a:p>
            <a:pPr algn="just"/>
            <a:r>
              <a:rPr lang="hu-HU" sz="2500" dirty="0" smtClean="0"/>
              <a:t>      - a halál nem érinti a valódi lényünket</a:t>
            </a:r>
          </a:p>
          <a:p>
            <a:pPr algn="just"/>
            <a:r>
              <a:rPr lang="hu-HU" sz="2500" dirty="0"/>
              <a:t> </a:t>
            </a:r>
            <a:r>
              <a:rPr lang="hu-HU" sz="2500" dirty="0" smtClean="0"/>
              <a:t>     - a szeretteinkkel újra fogunk találkozni</a:t>
            </a:r>
          </a:p>
          <a:p>
            <a:pPr algn="just"/>
            <a:r>
              <a:rPr lang="hu-HU" sz="2500" dirty="0"/>
              <a:t> </a:t>
            </a:r>
            <a:r>
              <a:rPr lang="hu-HU" sz="2500" dirty="0" smtClean="0"/>
              <a:t>     - az életünk nem ér véget, csak pihenünk, aztán kezdjük </a:t>
            </a:r>
          </a:p>
          <a:p>
            <a:pPr algn="just"/>
            <a:r>
              <a:rPr lang="hu-HU" sz="2500" dirty="0" smtClean="0"/>
              <a:t>        elölről az egészet        </a:t>
            </a:r>
            <a:endParaRPr lang="hu-HU" sz="2500" dirty="0"/>
          </a:p>
        </p:txBody>
      </p:sp>
      <p:sp>
        <p:nvSpPr>
          <p:cNvPr id="5" name="Szövegdoboz 4"/>
          <p:cNvSpPr txBox="1"/>
          <p:nvPr/>
        </p:nvSpPr>
        <p:spPr>
          <a:xfrm>
            <a:off x="467544" y="1966481"/>
            <a:ext cx="8856984" cy="1246495"/>
          </a:xfrm>
          <a:prstGeom prst="rect">
            <a:avLst/>
          </a:prstGeom>
          <a:noFill/>
        </p:spPr>
        <p:txBody>
          <a:bodyPr wrap="square" rtlCol="0">
            <a:spAutoFit/>
          </a:bodyPr>
          <a:lstStyle/>
          <a:p>
            <a:pPr marL="285750" indent="-285750">
              <a:buFont typeface="Wingdings" panose="05000000000000000000" pitchFamily="2" charset="2"/>
              <a:buChar char="v"/>
            </a:pPr>
            <a:r>
              <a:rPr lang="hu-HU" sz="2500" dirty="0" smtClean="0"/>
              <a:t> „Egy nemes, önzetlen fizikai élet a legjobb felkészülés a</a:t>
            </a:r>
            <a:br>
              <a:rPr lang="hu-HU" sz="2500" dirty="0" smtClean="0"/>
            </a:br>
            <a:r>
              <a:rPr lang="hu-HU" sz="2500" dirty="0" smtClean="0"/>
              <a:t> </a:t>
            </a:r>
            <a:r>
              <a:rPr lang="hu-HU" sz="2500" dirty="0"/>
              <a:t>halál utáni életre.”</a:t>
            </a:r>
          </a:p>
          <a:p>
            <a:pPr marL="285750" indent="-285750">
              <a:buFont typeface="Wingdings" panose="05000000000000000000" pitchFamily="2" charset="2"/>
              <a:buChar char="v"/>
            </a:pPr>
            <a:endParaRPr lang="hu-HU" sz="2500" dirty="0"/>
          </a:p>
        </p:txBody>
      </p:sp>
    </p:spTree>
    <p:extLst>
      <p:ext uri="{BB962C8B-B14F-4D97-AF65-F5344CB8AC3E}">
        <p14:creationId xmlns:p14="http://schemas.microsoft.com/office/powerpoint/2010/main" val="2510361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mn-lt"/>
              </a:rPr>
              <a:t>Könyvajánló</a:t>
            </a:r>
            <a:endParaRPr lang="hu-HU" dirty="0">
              <a:latin typeface="+mn-lt"/>
            </a:endParaRPr>
          </a:p>
        </p:txBody>
      </p:sp>
      <p:sp>
        <p:nvSpPr>
          <p:cNvPr id="4" name="Szövegdoboz 3"/>
          <p:cNvSpPr txBox="1"/>
          <p:nvPr/>
        </p:nvSpPr>
        <p:spPr>
          <a:xfrm>
            <a:off x="611560" y="1916832"/>
            <a:ext cx="6984776" cy="461665"/>
          </a:xfrm>
          <a:prstGeom prst="rect">
            <a:avLst/>
          </a:prstGeom>
          <a:noFill/>
        </p:spPr>
        <p:txBody>
          <a:bodyPr wrap="square" rtlCol="0">
            <a:spAutoFit/>
          </a:bodyPr>
          <a:lstStyle/>
          <a:p>
            <a:pPr marL="285750" indent="-285750">
              <a:buFont typeface="Wingdings" panose="05000000000000000000" pitchFamily="2" charset="2"/>
              <a:buChar char="v"/>
            </a:pPr>
            <a:r>
              <a:rPr lang="hu-HU" sz="2400" dirty="0" smtClean="0"/>
              <a:t>Clara M.Codd: Nincs halál  (Vigasztaló üzenet)</a:t>
            </a:r>
          </a:p>
        </p:txBody>
      </p:sp>
      <p:sp>
        <p:nvSpPr>
          <p:cNvPr id="6" name="Szövegdoboz 5"/>
          <p:cNvSpPr txBox="1"/>
          <p:nvPr/>
        </p:nvSpPr>
        <p:spPr>
          <a:xfrm>
            <a:off x="631576" y="4005064"/>
            <a:ext cx="8044880" cy="461665"/>
          </a:xfrm>
          <a:prstGeom prst="rect">
            <a:avLst/>
          </a:prstGeom>
          <a:noFill/>
        </p:spPr>
        <p:txBody>
          <a:bodyPr wrap="square" rtlCol="0">
            <a:spAutoFit/>
          </a:bodyPr>
          <a:lstStyle/>
          <a:p>
            <a:pPr marL="285750" indent="-285750">
              <a:buFont typeface="Wingdings" panose="05000000000000000000" pitchFamily="2" charset="2"/>
              <a:buChar char="v"/>
            </a:pPr>
            <a:r>
              <a:rPr lang="hu-HU" sz="2400" dirty="0" smtClean="0"/>
              <a:t>Geoffrey Hodson: A halál kapuján át (Üzenet a gyászolóknak)</a:t>
            </a:r>
          </a:p>
        </p:txBody>
      </p:sp>
      <p:sp>
        <p:nvSpPr>
          <p:cNvPr id="5" name="Szövegdoboz 4"/>
          <p:cNvSpPr txBox="1"/>
          <p:nvPr/>
        </p:nvSpPr>
        <p:spPr>
          <a:xfrm>
            <a:off x="611560" y="4869160"/>
            <a:ext cx="4988610" cy="461665"/>
          </a:xfrm>
          <a:prstGeom prst="rect">
            <a:avLst/>
          </a:prstGeom>
          <a:noFill/>
        </p:spPr>
        <p:txBody>
          <a:bodyPr wrap="none" rtlCol="0">
            <a:spAutoFit/>
          </a:bodyPr>
          <a:lstStyle/>
          <a:p>
            <a:pPr marL="285750" indent="-285750">
              <a:buFont typeface="Wingdings" panose="05000000000000000000" pitchFamily="2" charset="2"/>
              <a:buChar char="v"/>
            </a:pPr>
            <a:r>
              <a:rPr lang="hu-HU" sz="2400" dirty="0" smtClean="0"/>
              <a:t>Manfred Kyber: A Halál és a kisleány</a:t>
            </a:r>
            <a:endParaRPr lang="hu-HU" sz="2400" dirty="0"/>
          </a:p>
        </p:txBody>
      </p:sp>
      <p:sp>
        <p:nvSpPr>
          <p:cNvPr id="8" name="Szövegdoboz 7"/>
          <p:cNvSpPr txBox="1"/>
          <p:nvPr/>
        </p:nvSpPr>
        <p:spPr>
          <a:xfrm>
            <a:off x="611560" y="2780928"/>
            <a:ext cx="4575099" cy="461665"/>
          </a:xfrm>
          <a:prstGeom prst="rect">
            <a:avLst/>
          </a:prstGeom>
          <a:noFill/>
        </p:spPr>
        <p:txBody>
          <a:bodyPr wrap="none" rtlCol="0">
            <a:spAutoFit/>
          </a:bodyPr>
          <a:lstStyle/>
          <a:p>
            <a:pPr marL="285750" indent="-285750">
              <a:buFont typeface="Wingdings" panose="05000000000000000000" pitchFamily="2" charset="2"/>
              <a:buChar char="v"/>
            </a:pPr>
            <a:r>
              <a:rPr lang="hu-HU" sz="2400" dirty="0" smtClean="0"/>
              <a:t>C.W.Leadbeater: Élet a halál után</a:t>
            </a:r>
            <a:endParaRPr lang="hu-HU" sz="2400" dirty="0"/>
          </a:p>
        </p:txBody>
      </p:sp>
      <p:sp>
        <p:nvSpPr>
          <p:cNvPr id="9" name="Szövegdoboz 8"/>
          <p:cNvSpPr txBox="1"/>
          <p:nvPr/>
        </p:nvSpPr>
        <p:spPr>
          <a:xfrm>
            <a:off x="595119" y="1484784"/>
            <a:ext cx="6829818" cy="461665"/>
          </a:xfrm>
          <a:prstGeom prst="rect">
            <a:avLst/>
          </a:prstGeom>
          <a:noFill/>
        </p:spPr>
        <p:txBody>
          <a:bodyPr wrap="none" rtlCol="0">
            <a:spAutoFit/>
          </a:bodyPr>
          <a:lstStyle/>
          <a:p>
            <a:pPr marL="285750" indent="-285750">
              <a:buFont typeface="Wingdings" panose="05000000000000000000" pitchFamily="2" charset="2"/>
              <a:buChar char="v"/>
            </a:pPr>
            <a:r>
              <a:rPr lang="hu-HU" sz="2400" dirty="0" smtClean="0"/>
              <a:t>Annie Besant: Az öngyilkosok élményei a halál után</a:t>
            </a:r>
            <a:endParaRPr lang="hu-HU" sz="2400" dirty="0"/>
          </a:p>
        </p:txBody>
      </p:sp>
      <p:sp>
        <p:nvSpPr>
          <p:cNvPr id="7" name="Szövegdoboz 6"/>
          <p:cNvSpPr txBox="1"/>
          <p:nvPr/>
        </p:nvSpPr>
        <p:spPr>
          <a:xfrm>
            <a:off x="635146" y="3615407"/>
            <a:ext cx="7681270" cy="461665"/>
          </a:xfrm>
          <a:prstGeom prst="rect">
            <a:avLst/>
          </a:prstGeom>
          <a:noFill/>
        </p:spPr>
        <p:txBody>
          <a:bodyPr wrap="none" rtlCol="0">
            <a:spAutoFit/>
          </a:bodyPr>
          <a:lstStyle/>
          <a:p>
            <a:pPr marL="285750" indent="-285750">
              <a:buFont typeface="Wingdings" panose="05000000000000000000" pitchFamily="2" charset="2"/>
              <a:buChar char="v"/>
            </a:pPr>
            <a:r>
              <a:rPr lang="hu-HU" sz="2400" dirty="0" smtClean="0"/>
              <a:t>David Pratt: Élet a halál után, bizonyítékok a továbbélésre</a:t>
            </a:r>
            <a:endParaRPr lang="hu-HU" sz="2400" dirty="0"/>
          </a:p>
        </p:txBody>
      </p:sp>
      <p:sp>
        <p:nvSpPr>
          <p:cNvPr id="10" name="Szövegdoboz 9"/>
          <p:cNvSpPr txBox="1"/>
          <p:nvPr/>
        </p:nvSpPr>
        <p:spPr>
          <a:xfrm>
            <a:off x="631576" y="4437112"/>
            <a:ext cx="3736407" cy="461665"/>
          </a:xfrm>
          <a:prstGeom prst="rect">
            <a:avLst/>
          </a:prstGeom>
          <a:noFill/>
        </p:spPr>
        <p:txBody>
          <a:bodyPr wrap="none" rtlCol="0">
            <a:spAutoFit/>
          </a:bodyPr>
          <a:lstStyle/>
          <a:p>
            <a:pPr marL="285750" indent="-285750">
              <a:buFont typeface="Wingdings" panose="05000000000000000000" pitchFamily="2" charset="2"/>
              <a:buChar char="v"/>
            </a:pPr>
            <a:r>
              <a:rPr lang="hu-HU" sz="2400" dirty="0" smtClean="0"/>
              <a:t>H.P.Blavatsky: Élet és halál</a:t>
            </a:r>
            <a:endParaRPr lang="hu-HU" sz="2400" dirty="0"/>
          </a:p>
        </p:txBody>
      </p:sp>
      <p:sp>
        <p:nvSpPr>
          <p:cNvPr id="11" name="Szövegdoboz 10"/>
          <p:cNvSpPr txBox="1"/>
          <p:nvPr/>
        </p:nvSpPr>
        <p:spPr>
          <a:xfrm>
            <a:off x="611560" y="3212976"/>
            <a:ext cx="4945008" cy="461665"/>
          </a:xfrm>
          <a:prstGeom prst="rect">
            <a:avLst/>
          </a:prstGeom>
          <a:noFill/>
        </p:spPr>
        <p:txBody>
          <a:bodyPr wrap="none" rtlCol="0">
            <a:spAutoFit/>
          </a:bodyPr>
          <a:lstStyle/>
          <a:p>
            <a:pPr marL="285750" indent="-285750">
              <a:buFont typeface="Wingdings" panose="05000000000000000000" pitchFamily="2" charset="2"/>
              <a:buChar char="v"/>
            </a:pPr>
            <a:r>
              <a:rPr lang="hu-HU" sz="2400" dirty="0" smtClean="0"/>
              <a:t>C.W.Leadbeater: Láthatatlan segítők</a:t>
            </a:r>
            <a:endParaRPr lang="hu-HU" sz="2400" dirty="0"/>
          </a:p>
        </p:txBody>
      </p:sp>
      <p:sp>
        <p:nvSpPr>
          <p:cNvPr id="13" name="Szövegdoboz 12"/>
          <p:cNvSpPr txBox="1"/>
          <p:nvPr/>
        </p:nvSpPr>
        <p:spPr>
          <a:xfrm>
            <a:off x="611560" y="2348880"/>
            <a:ext cx="3730958" cy="461665"/>
          </a:xfrm>
          <a:prstGeom prst="rect">
            <a:avLst/>
          </a:prstGeom>
          <a:noFill/>
        </p:spPr>
        <p:txBody>
          <a:bodyPr wrap="none" rtlCol="0">
            <a:spAutoFit/>
          </a:bodyPr>
          <a:lstStyle/>
          <a:p>
            <a:pPr marL="285750" indent="-285750">
              <a:buFont typeface="Wingdings" panose="05000000000000000000" pitchFamily="2" charset="2"/>
              <a:buChar char="v"/>
            </a:pPr>
            <a:r>
              <a:rPr lang="hu-HU" sz="2400" dirty="0" smtClean="0"/>
              <a:t>C.W.Leadbeater: A túlvilág</a:t>
            </a:r>
            <a:endParaRPr lang="hu-HU" sz="2400" dirty="0"/>
          </a:p>
        </p:txBody>
      </p:sp>
      <p:sp>
        <p:nvSpPr>
          <p:cNvPr id="12" name="Szövegdoboz 11"/>
          <p:cNvSpPr txBox="1"/>
          <p:nvPr/>
        </p:nvSpPr>
        <p:spPr>
          <a:xfrm>
            <a:off x="3289490" y="5445224"/>
            <a:ext cx="2650662" cy="954107"/>
          </a:xfrm>
          <a:prstGeom prst="rect">
            <a:avLst/>
          </a:prstGeom>
          <a:noFill/>
        </p:spPr>
        <p:txBody>
          <a:bodyPr wrap="none" rtlCol="0">
            <a:spAutoFit/>
          </a:bodyPr>
          <a:lstStyle/>
          <a:p>
            <a:r>
              <a:rPr lang="hu-HU" sz="2800" dirty="0" smtClean="0">
                <a:hlinkClick r:id="rId3"/>
              </a:rPr>
              <a:t>www.teozofia.hu</a:t>
            </a:r>
            <a:endParaRPr lang="hu-HU" sz="2800" dirty="0" smtClean="0"/>
          </a:p>
          <a:p>
            <a:endParaRPr lang="hu-HU" sz="2800" dirty="0"/>
          </a:p>
        </p:txBody>
      </p:sp>
      <p:sp>
        <p:nvSpPr>
          <p:cNvPr id="14" name="Szövegdoboz 13"/>
          <p:cNvSpPr txBox="1"/>
          <p:nvPr/>
        </p:nvSpPr>
        <p:spPr>
          <a:xfrm>
            <a:off x="3741581" y="6177498"/>
            <a:ext cx="5006883" cy="707886"/>
          </a:xfrm>
          <a:prstGeom prst="rect">
            <a:avLst/>
          </a:prstGeom>
          <a:noFill/>
        </p:spPr>
        <p:txBody>
          <a:bodyPr wrap="none" rtlCol="0">
            <a:spAutoFit/>
          </a:bodyPr>
          <a:lstStyle/>
          <a:p>
            <a:r>
              <a:rPr lang="hu-HU" sz="2000" dirty="0">
                <a:hlinkClick r:id="rId4"/>
              </a:rPr>
              <a:t>http://</a:t>
            </a:r>
            <a:r>
              <a:rPr lang="hu-HU" sz="2000" dirty="0" smtClean="0">
                <a:hlinkClick r:id="rId4"/>
              </a:rPr>
              <a:t>teozofia.hu/index.php?fent=olvasnivalo</a:t>
            </a:r>
            <a:endParaRPr lang="hu-HU" sz="2000" dirty="0" smtClean="0"/>
          </a:p>
          <a:p>
            <a:endParaRPr lang="hu-HU" sz="2000" dirty="0"/>
          </a:p>
        </p:txBody>
      </p:sp>
      <p:sp>
        <p:nvSpPr>
          <p:cNvPr id="15" name="Szövegdoboz 14"/>
          <p:cNvSpPr txBox="1"/>
          <p:nvPr/>
        </p:nvSpPr>
        <p:spPr>
          <a:xfrm>
            <a:off x="683568" y="6165304"/>
            <a:ext cx="3149517" cy="461665"/>
          </a:xfrm>
          <a:prstGeom prst="rect">
            <a:avLst/>
          </a:prstGeom>
          <a:noFill/>
        </p:spPr>
        <p:txBody>
          <a:bodyPr wrap="none" rtlCol="0">
            <a:spAutoFit/>
          </a:bodyPr>
          <a:lstStyle/>
          <a:p>
            <a:r>
              <a:rPr lang="hu-HU" sz="2400" dirty="0" smtClean="0"/>
              <a:t>Letölthető olvasnivalók:</a:t>
            </a:r>
            <a:endParaRPr lang="hu-HU" sz="2400" dirty="0"/>
          </a:p>
        </p:txBody>
      </p:sp>
      <p:pic>
        <p:nvPicPr>
          <p:cNvPr id="5124" name="Picture 4" descr="Emblé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116632"/>
            <a:ext cx="1368152" cy="123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53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Szövegdoboz 1"/>
          <p:cNvSpPr txBox="1"/>
          <p:nvPr/>
        </p:nvSpPr>
        <p:spPr>
          <a:xfrm>
            <a:off x="611560" y="1034733"/>
            <a:ext cx="8064896" cy="954107"/>
          </a:xfrm>
          <a:prstGeom prst="rect">
            <a:avLst/>
          </a:prstGeom>
          <a:noFill/>
        </p:spPr>
        <p:txBody>
          <a:bodyPr wrap="square" rtlCol="0">
            <a:spAutoFit/>
          </a:bodyPr>
          <a:lstStyle/>
          <a:p>
            <a:pPr algn="ctr"/>
            <a:r>
              <a:rPr lang="hu-HU" sz="2800" b="1" dirty="0" smtClean="0"/>
              <a:t>Minden szenvedés tudatlanságból ered. </a:t>
            </a:r>
          </a:p>
          <a:p>
            <a:pPr algn="ctr"/>
            <a:r>
              <a:rPr lang="hu-HU" sz="2800" b="1" dirty="0" smtClean="0"/>
              <a:t>Oszlasd el a tudatlanságot, és elmúlik a szenvedés!</a:t>
            </a:r>
            <a:endParaRPr lang="hu-HU" sz="2800" b="1" dirty="0"/>
          </a:p>
        </p:txBody>
      </p:sp>
      <p:sp>
        <p:nvSpPr>
          <p:cNvPr id="3" name="Szövegdoboz 2"/>
          <p:cNvSpPr txBox="1"/>
          <p:nvPr/>
        </p:nvSpPr>
        <p:spPr>
          <a:xfrm>
            <a:off x="1331640" y="2996952"/>
            <a:ext cx="4968552" cy="461665"/>
          </a:xfrm>
          <a:prstGeom prst="rect">
            <a:avLst/>
          </a:prstGeom>
          <a:noFill/>
        </p:spPr>
        <p:txBody>
          <a:bodyPr wrap="square" rtlCol="0">
            <a:spAutoFit/>
          </a:bodyPr>
          <a:lstStyle/>
          <a:p>
            <a:r>
              <a:rPr lang="hu-HU" sz="2400" b="1" dirty="0" smtClean="0"/>
              <a:t>Köszönöm szépen a figyelmet!</a:t>
            </a:r>
            <a:endParaRPr lang="hu-HU" sz="2400" b="1" dirty="0"/>
          </a:p>
        </p:txBody>
      </p:sp>
      <p:sp>
        <p:nvSpPr>
          <p:cNvPr id="4" name="Szövegdoboz 3"/>
          <p:cNvSpPr txBox="1"/>
          <p:nvPr/>
        </p:nvSpPr>
        <p:spPr>
          <a:xfrm>
            <a:off x="2339752" y="3573016"/>
            <a:ext cx="3240360" cy="400110"/>
          </a:xfrm>
          <a:prstGeom prst="rect">
            <a:avLst/>
          </a:prstGeom>
          <a:noFill/>
        </p:spPr>
        <p:txBody>
          <a:bodyPr wrap="square" rtlCol="0">
            <a:spAutoFit/>
          </a:bodyPr>
          <a:lstStyle/>
          <a:p>
            <a:r>
              <a:rPr lang="hu-HU" sz="2000" dirty="0" smtClean="0"/>
              <a:t>www.teozofia.hu</a:t>
            </a:r>
            <a:endParaRPr lang="hu-HU" sz="2000" dirty="0"/>
          </a:p>
        </p:txBody>
      </p:sp>
      <p:sp>
        <p:nvSpPr>
          <p:cNvPr id="5" name="Szövegdoboz 4"/>
          <p:cNvSpPr txBox="1"/>
          <p:nvPr/>
        </p:nvSpPr>
        <p:spPr>
          <a:xfrm>
            <a:off x="4076806" y="6372036"/>
            <a:ext cx="5031698" cy="369332"/>
          </a:xfrm>
          <a:prstGeom prst="rect">
            <a:avLst/>
          </a:prstGeom>
          <a:noFill/>
        </p:spPr>
        <p:txBody>
          <a:bodyPr wrap="none" rtlCol="0">
            <a:spAutoFit/>
          </a:bodyPr>
          <a:lstStyle/>
          <a:p>
            <a:r>
              <a:rPr lang="hu-HU" dirty="0" smtClean="0">
                <a:solidFill>
                  <a:schemeClr val="bg1"/>
                </a:solidFill>
              </a:rPr>
              <a:t>Bőhmné Szabari Noémi - noemi.szabari@</a:t>
            </a:r>
            <a:r>
              <a:rPr lang="hu-HU" dirty="0" err="1" smtClean="0">
                <a:solidFill>
                  <a:schemeClr val="bg1"/>
                </a:solidFill>
              </a:rPr>
              <a:t>gmail.com</a:t>
            </a:r>
            <a:endParaRPr lang="hu-HU" dirty="0">
              <a:solidFill>
                <a:schemeClr val="bg1"/>
              </a:solidFill>
            </a:endParaRPr>
          </a:p>
        </p:txBody>
      </p:sp>
    </p:spTree>
    <p:extLst>
      <p:ext uri="{BB962C8B-B14F-4D97-AF65-F5344CB8AC3E}">
        <p14:creationId xmlns:p14="http://schemas.microsoft.com/office/powerpoint/2010/main" val="532778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69776"/>
            <a:ext cx="8229600" cy="1143000"/>
          </a:xfrm>
        </p:spPr>
        <p:txBody>
          <a:bodyPr/>
          <a:lstStyle/>
          <a:p>
            <a:r>
              <a:rPr lang="hu-HU" b="1" dirty="0" smtClean="0">
                <a:solidFill>
                  <a:schemeClr val="tx2">
                    <a:lumMod val="75000"/>
                  </a:schemeClr>
                </a:solidFill>
                <a:latin typeface="Garamond" panose="02020404030301010803" pitchFamily="18" charset="0"/>
              </a:rPr>
              <a:t>A halálhoz való hozzáállásunk</a:t>
            </a:r>
            <a:endParaRPr lang="hu-HU" b="1" dirty="0">
              <a:solidFill>
                <a:schemeClr val="tx2">
                  <a:lumMod val="75000"/>
                </a:schemeClr>
              </a:solidFill>
              <a:latin typeface="Garamond" panose="02020404030301010803" pitchFamily="18" charset="0"/>
            </a:endParaRPr>
          </a:p>
        </p:txBody>
      </p:sp>
      <p:sp>
        <p:nvSpPr>
          <p:cNvPr id="4" name="Szövegdoboz 3"/>
          <p:cNvSpPr txBox="1"/>
          <p:nvPr/>
        </p:nvSpPr>
        <p:spPr>
          <a:xfrm>
            <a:off x="4932040" y="2420888"/>
            <a:ext cx="7920880" cy="830997"/>
          </a:xfrm>
          <a:prstGeom prst="rect">
            <a:avLst/>
          </a:prstGeom>
          <a:noFill/>
        </p:spPr>
        <p:txBody>
          <a:bodyPr wrap="square" rtlCol="0">
            <a:spAutoFit/>
          </a:bodyPr>
          <a:lstStyle/>
          <a:p>
            <a:endParaRPr lang="hu-HU" sz="2400" b="1" dirty="0" smtClean="0">
              <a:latin typeface="Century" panose="02040604050505020304" pitchFamily="18" charset="0"/>
              <a:cs typeface="Arabic Typesetting" panose="03020402040406030203" pitchFamily="66" charset="-78"/>
            </a:endParaRPr>
          </a:p>
          <a:p>
            <a:pPr marL="342900" indent="-342900">
              <a:buFont typeface="Courier New" panose="02070309020205020404" pitchFamily="49" charset="0"/>
              <a:buChar char="o"/>
            </a:pPr>
            <a:endParaRPr lang="hu-HU" sz="2400" b="1" dirty="0" smtClean="0">
              <a:latin typeface="Century" panose="02040604050505020304" pitchFamily="18" charset="0"/>
              <a:cs typeface="Arabic Typesetting" panose="03020402040406030203" pitchFamily="66" charset="-78"/>
            </a:endParaRPr>
          </a:p>
        </p:txBody>
      </p:sp>
      <p:sp>
        <p:nvSpPr>
          <p:cNvPr id="5" name="Szövegdoboz 4"/>
          <p:cNvSpPr txBox="1"/>
          <p:nvPr/>
        </p:nvSpPr>
        <p:spPr>
          <a:xfrm>
            <a:off x="683568" y="1805915"/>
            <a:ext cx="6624736" cy="830997"/>
          </a:xfrm>
          <a:prstGeom prst="rect">
            <a:avLst/>
          </a:prstGeom>
          <a:noFill/>
        </p:spPr>
        <p:txBody>
          <a:bodyPr wrap="square" rtlCol="0">
            <a:spAutoFit/>
          </a:bodyPr>
          <a:lstStyle/>
          <a:p>
            <a:pPr marL="342900" indent="-342900">
              <a:buFont typeface="Wingdings" panose="05000000000000000000" pitchFamily="2" charset="2"/>
              <a:buChar char="v"/>
            </a:pPr>
            <a:r>
              <a:rPr lang="hu-HU" sz="2400" b="1" dirty="0" smtClean="0">
                <a:latin typeface="Century" panose="02040604050505020304" pitchFamily="18" charset="0"/>
                <a:cs typeface="Arabic Typesetting" panose="03020402040406030203" pitchFamily="66" charset="-78"/>
              </a:rPr>
              <a:t>Félelem</a:t>
            </a:r>
            <a:endParaRPr lang="hu-HU" sz="2400" b="1" dirty="0">
              <a:latin typeface="Century" panose="02040604050505020304" pitchFamily="18" charset="0"/>
              <a:cs typeface="Arabic Typesetting" panose="03020402040406030203" pitchFamily="66" charset="-78"/>
            </a:endParaRPr>
          </a:p>
          <a:p>
            <a:pPr marL="342900" indent="-342900">
              <a:buFont typeface="Wingdings" panose="05000000000000000000" pitchFamily="2" charset="2"/>
              <a:buChar char="v"/>
            </a:pPr>
            <a:endParaRPr lang="hu-HU" sz="2400" dirty="0"/>
          </a:p>
        </p:txBody>
      </p:sp>
      <p:sp>
        <p:nvSpPr>
          <p:cNvPr id="6" name="Szövegdoboz 5"/>
          <p:cNvSpPr txBox="1"/>
          <p:nvPr/>
        </p:nvSpPr>
        <p:spPr>
          <a:xfrm>
            <a:off x="683568" y="2492896"/>
            <a:ext cx="8208912" cy="830997"/>
          </a:xfrm>
          <a:prstGeom prst="rect">
            <a:avLst/>
          </a:prstGeom>
          <a:noFill/>
        </p:spPr>
        <p:txBody>
          <a:bodyPr wrap="square" rtlCol="0">
            <a:spAutoFit/>
          </a:bodyPr>
          <a:lstStyle/>
          <a:p>
            <a:pPr marL="342900" indent="-342900">
              <a:buFont typeface="Wingdings" panose="05000000000000000000" pitchFamily="2" charset="2"/>
              <a:buChar char="v"/>
            </a:pPr>
            <a:r>
              <a:rPr lang="hu-HU" sz="2400" b="1" dirty="0">
                <a:latin typeface="Century" panose="02040604050505020304" pitchFamily="18" charset="0"/>
                <a:cs typeface="Arabic Typesetting" panose="03020402040406030203" pitchFamily="66" charset="-78"/>
              </a:rPr>
              <a:t>A félelemből adódóan sokan kerülik a </a:t>
            </a:r>
            <a:r>
              <a:rPr lang="hu-HU" sz="2400" b="1" dirty="0" smtClean="0">
                <a:latin typeface="Century" panose="02040604050505020304" pitchFamily="18" charset="0"/>
                <a:cs typeface="Arabic Typesetting" panose="03020402040406030203" pitchFamily="66" charset="-78"/>
              </a:rPr>
              <a:t>témát.</a:t>
            </a:r>
            <a:endParaRPr lang="hu-HU" sz="2400" b="1" dirty="0">
              <a:latin typeface="Century" panose="02040604050505020304" pitchFamily="18" charset="0"/>
              <a:cs typeface="Arabic Typesetting" panose="03020402040406030203" pitchFamily="66" charset="-78"/>
            </a:endParaRPr>
          </a:p>
          <a:p>
            <a:pPr marL="342900" indent="-342900">
              <a:buFont typeface="Wingdings" panose="05000000000000000000" pitchFamily="2" charset="2"/>
              <a:buChar char="v"/>
            </a:pPr>
            <a:endParaRPr lang="hu-HU" sz="2400" dirty="0"/>
          </a:p>
        </p:txBody>
      </p:sp>
      <p:sp>
        <p:nvSpPr>
          <p:cNvPr id="7" name="Szövegdoboz 6"/>
          <p:cNvSpPr txBox="1"/>
          <p:nvPr/>
        </p:nvSpPr>
        <p:spPr>
          <a:xfrm>
            <a:off x="683568" y="3212976"/>
            <a:ext cx="8208912" cy="1938992"/>
          </a:xfrm>
          <a:prstGeom prst="rect">
            <a:avLst/>
          </a:prstGeom>
          <a:noFill/>
        </p:spPr>
        <p:txBody>
          <a:bodyPr wrap="square" rtlCol="0">
            <a:spAutoFit/>
          </a:bodyPr>
          <a:lstStyle/>
          <a:p>
            <a:pPr marL="342900" indent="-342900">
              <a:buFont typeface="Wingdings" panose="05000000000000000000" pitchFamily="2" charset="2"/>
              <a:buChar char="v"/>
            </a:pPr>
            <a:r>
              <a:rPr lang="hu-HU" sz="2400" b="1" dirty="0">
                <a:latin typeface="Century" panose="02040604050505020304" pitchFamily="18" charset="0"/>
                <a:cs typeface="Arabic Typesetting" panose="03020402040406030203" pitchFamily="66" charset="-78"/>
              </a:rPr>
              <a:t>A haldokló látványa nyomasztó, mindenki igyekszik távol maradni ettől a félelmetes, nem </a:t>
            </a:r>
            <a:r>
              <a:rPr lang="hu-HU" sz="2400" b="1" dirty="0" smtClean="0">
                <a:latin typeface="Century" panose="02040604050505020304" pitchFamily="18" charset="0"/>
                <a:cs typeface="Arabic Typesetting" panose="03020402040406030203" pitchFamily="66" charset="-78"/>
              </a:rPr>
              <a:t>kívánt eseménytől.  </a:t>
            </a:r>
            <a:br>
              <a:rPr lang="hu-HU" sz="2400" b="1" dirty="0" smtClean="0">
                <a:latin typeface="Century" panose="02040604050505020304" pitchFamily="18" charset="0"/>
                <a:cs typeface="Arabic Typesetting" panose="03020402040406030203" pitchFamily="66" charset="-78"/>
              </a:rPr>
            </a:br>
            <a:r>
              <a:rPr lang="hu-HU" sz="2400" b="1" dirty="0" smtClean="0">
                <a:latin typeface="Century" panose="02040604050505020304" pitchFamily="18" charset="0"/>
                <a:cs typeface="Arabic Typesetting" panose="03020402040406030203" pitchFamily="66" charset="-78"/>
              </a:rPr>
              <a:t>A </a:t>
            </a:r>
            <a:r>
              <a:rPr lang="hu-HU" sz="2400" b="1" dirty="0">
                <a:latin typeface="Century" panose="02040604050505020304" pitchFamily="18" charset="0"/>
                <a:cs typeface="Arabic Typesetting" panose="03020402040406030203" pitchFamily="66" charset="-78"/>
              </a:rPr>
              <a:t>halál jelei </a:t>
            </a:r>
            <a:r>
              <a:rPr lang="hu-HU" sz="2400" b="1" u="sng" dirty="0">
                <a:latin typeface="Century" panose="02040604050505020304" pitchFamily="18" charset="0"/>
                <a:cs typeface="Arabic Typesetting" panose="03020402040406030203" pitchFamily="66" charset="-78"/>
              </a:rPr>
              <a:t>szorongást, borzadályt </a:t>
            </a:r>
            <a:r>
              <a:rPr lang="hu-HU" sz="2400" b="1" u="sng" dirty="0" smtClean="0">
                <a:latin typeface="Century" panose="02040604050505020304" pitchFamily="18" charset="0"/>
                <a:cs typeface="Arabic Typesetting" panose="03020402040406030203" pitchFamily="66" charset="-78"/>
              </a:rPr>
              <a:t>keltenek.</a:t>
            </a:r>
            <a:endParaRPr lang="hu-HU" sz="2400" b="1" u="sng" dirty="0">
              <a:latin typeface="Century" panose="02040604050505020304" pitchFamily="18" charset="0"/>
              <a:cs typeface="Arabic Typesetting" panose="03020402040406030203" pitchFamily="66" charset="-78"/>
            </a:endParaRPr>
          </a:p>
          <a:p>
            <a:pPr marL="342900" indent="-342900" algn="just">
              <a:buFont typeface="Wingdings" panose="05000000000000000000" pitchFamily="2" charset="2"/>
              <a:buChar char="v"/>
            </a:pPr>
            <a:endParaRPr lang="hu-HU" sz="2400" dirty="0"/>
          </a:p>
        </p:txBody>
      </p:sp>
      <p:sp>
        <p:nvSpPr>
          <p:cNvPr id="8" name="Szövegdoboz 7"/>
          <p:cNvSpPr txBox="1"/>
          <p:nvPr/>
        </p:nvSpPr>
        <p:spPr>
          <a:xfrm>
            <a:off x="611560" y="4581128"/>
            <a:ext cx="7848872" cy="1569660"/>
          </a:xfrm>
          <a:prstGeom prst="rect">
            <a:avLst/>
          </a:prstGeom>
          <a:noFill/>
        </p:spPr>
        <p:txBody>
          <a:bodyPr wrap="square" rtlCol="0">
            <a:spAutoFit/>
          </a:bodyPr>
          <a:lstStyle/>
          <a:p>
            <a:pPr marL="342900" indent="-342900" algn="just">
              <a:buFont typeface="Wingdings" panose="05000000000000000000" pitchFamily="2" charset="2"/>
              <a:buChar char="v"/>
            </a:pPr>
            <a:endParaRPr lang="hu-HU" sz="2400" b="1" dirty="0" smtClean="0">
              <a:latin typeface="Century" panose="02040604050505020304" pitchFamily="18" charset="0"/>
              <a:cs typeface="Arabic Typesetting" panose="03020402040406030203" pitchFamily="66" charset="-78"/>
            </a:endParaRPr>
          </a:p>
          <a:p>
            <a:pPr marL="342900" indent="-342900" algn="just">
              <a:buFont typeface="Wingdings" panose="05000000000000000000" pitchFamily="2" charset="2"/>
              <a:buChar char="v"/>
            </a:pPr>
            <a:r>
              <a:rPr lang="hu-HU" sz="2400" b="1" dirty="0" smtClean="0">
                <a:latin typeface="Century" panose="02040604050505020304" pitchFamily="18" charset="0"/>
                <a:cs typeface="Arabic Typesetting" panose="03020402040406030203" pitchFamily="66" charset="-78"/>
              </a:rPr>
              <a:t>A </a:t>
            </a:r>
            <a:r>
              <a:rPr lang="hu-HU" sz="2400" b="1" dirty="0">
                <a:latin typeface="Century" panose="02040604050505020304" pitchFamily="18" charset="0"/>
                <a:cs typeface="Arabic Typesetting" panose="03020402040406030203" pitchFamily="66" charset="-78"/>
              </a:rPr>
              <a:t>materialisták számára a </a:t>
            </a:r>
            <a:r>
              <a:rPr lang="hu-HU" sz="2400" b="1" u="sng" dirty="0">
                <a:latin typeface="Century" panose="02040604050505020304" pitchFamily="18" charset="0"/>
                <a:cs typeface="Arabic Typesetting" panose="03020402040406030203" pitchFamily="66" charset="-78"/>
              </a:rPr>
              <a:t>végső megsemmisülést</a:t>
            </a:r>
            <a:r>
              <a:rPr lang="hu-HU" sz="2400" b="1" dirty="0">
                <a:latin typeface="Century" panose="02040604050505020304" pitchFamily="18" charset="0"/>
                <a:cs typeface="Arabic Typesetting" panose="03020402040406030203" pitchFamily="66" charset="-78"/>
              </a:rPr>
              <a:t> jelenti, ezért igyekeznek mindenáron elkerülni, vagy a </a:t>
            </a:r>
            <a:r>
              <a:rPr lang="hu-HU" sz="2400" b="1" u="sng" dirty="0">
                <a:latin typeface="Century" panose="02040604050505020304" pitchFamily="18" charset="0"/>
                <a:cs typeface="Arabic Typesetting" panose="03020402040406030203" pitchFamily="66" charset="-78"/>
              </a:rPr>
              <a:t>végsőkig </a:t>
            </a:r>
            <a:r>
              <a:rPr lang="hu-HU" sz="2400" b="1" u="sng" dirty="0" smtClean="0">
                <a:latin typeface="Century" panose="02040604050505020304" pitchFamily="18" charset="0"/>
                <a:cs typeface="Arabic Typesetting" panose="03020402040406030203" pitchFamily="66" charset="-78"/>
              </a:rPr>
              <a:t>halasztani.</a:t>
            </a:r>
            <a:endParaRPr lang="hu-HU" sz="2400" b="1" u="sng" dirty="0">
              <a:latin typeface="Century" panose="02040604050505020304" pitchFamily="18" charset="0"/>
              <a:cs typeface="Arabic Typesetting" panose="03020402040406030203" pitchFamily="66" charset="-78"/>
            </a:endParaRPr>
          </a:p>
        </p:txBody>
      </p:sp>
    </p:spTree>
    <p:extLst>
      <p:ext uri="{BB962C8B-B14F-4D97-AF65-F5344CB8AC3E}">
        <p14:creationId xmlns:p14="http://schemas.microsoft.com/office/powerpoint/2010/main" val="3010516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84"/>
            <a:ext cx="8229600" cy="1143000"/>
          </a:xfrm>
        </p:spPr>
        <p:txBody>
          <a:bodyPr/>
          <a:lstStyle/>
          <a:p>
            <a:r>
              <a:rPr lang="hu-HU" b="1" dirty="0" smtClean="0">
                <a:solidFill>
                  <a:schemeClr val="tx2">
                    <a:lumMod val="75000"/>
                  </a:schemeClr>
                </a:solidFill>
                <a:latin typeface="Garamond" panose="02020404030301010803" pitchFamily="18" charset="0"/>
              </a:rPr>
              <a:t>Miért félünk?</a:t>
            </a:r>
            <a:endParaRPr lang="hu-HU" b="1" dirty="0">
              <a:solidFill>
                <a:schemeClr val="tx2">
                  <a:lumMod val="75000"/>
                </a:schemeClr>
              </a:solidFill>
              <a:latin typeface="Garamond" panose="02020404030301010803" pitchFamily="18" charset="0"/>
            </a:endParaRPr>
          </a:p>
        </p:txBody>
      </p:sp>
      <p:sp>
        <p:nvSpPr>
          <p:cNvPr id="3" name="Szövegdoboz 2"/>
          <p:cNvSpPr txBox="1"/>
          <p:nvPr/>
        </p:nvSpPr>
        <p:spPr>
          <a:xfrm>
            <a:off x="323528" y="1052736"/>
            <a:ext cx="6624736" cy="830997"/>
          </a:xfrm>
          <a:prstGeom prst="rect">
            <a:avLst/>
          </a:prstGeom>
          <a:noFill/>
        </p:spPr>
        <p:txBody>
          <a:bodyPr wrap="square" rtlCol="0">
            <a:spAutoFit/>
          </a:bodyPr>
          <a:lstStyle/>
          <a:p>
            <a:pPr marL="285750" indent="-285750">
              <a:buFont typeface="Arial" panose="020B0604020202020204" pitchFamily="34" charset="0"/>
              <a:buChar char="•"/>
            </a:pPr>
            <a:r>
              <a:rPr lang="hu-HU" sz="2400" b="1" dirty="0" smtClean="0">
                <a:latin typeface="Century" panose="02040604050505020304" pitchFamily="18" charset="0"/>
                <a:cs typeface="Arabic Typesetting" panose="03020402040406030203" pitchFamily="66" charset="-78"/>
              </a:rPr>
              <a:t>Ismeretlen élmény</a:t>
            </a:r>
            <a:r>
              <a:rPr lang="hu-HU" sz="2400" b="1" dirty="0">
                <a:latin typeface="Century" panose="02040604050505020304" pitchFamily="18" charset="0"/>
                <a:cs typeface="Arabic Typesetting" panose="03020402040406030203" pitchFamily="66" charset="-78"/>
              </a:rPr>
              <a:t>.</a:t>
            </a:r>
          </a:p>
          <a:p>
            <a:endParaRPr lang="hu-HU" sz="2400" dirty="0"/>
          </a:p>
        </p:txBody>
      </p:sp>
      <p:sp>
        <p:nvSpPr>
          <p:cNvPr id="4" name="Szövegdoboz 3"/>
          <p:cNvSpPr txBox="1"/>
          <p:nvPr/>
        </p:nvSpPr>
        <p:spPr>
          <a:xfrm>
            <a:off x="323528" y="1556792"/>
            <a:ext cx="7992888" cy="830997"/>
          </a:xfrm>
          <a:prstGeom prst="rect">
            <a:avLst/>
          </a:prstGeom>
          <a:noFill/>
        </p:spPr>
        <p:txBody>
          <a:bodyPr wrap="square" rtlCol="0">
            <a:spAutoFit/>
          </a:bodyPr>
          <a:lstStyle/>
          <a:p>
            <a:pPr marL="285750" indent="-285750">
              <a:buFont typeface="Arial" panose="020B0604020202020204" pitchFamily="34" charset="0"/>
              <a:buChar char="•"/>
            </a:pPr>
            <a:r>
              <a:rPr lang="hu-HU" sz="2400" b="1" dirty="0" smtClean="0">
                <a:latin typeface="Century" panose="02040604050505020304" pitchFamily="18" charset="0"/>
                <a:cs typeface="Arabic Typesetting" panose="03020402040406030203" pitchFamily="66" charset="-78"/>
              </a:rPr>
              <a:t>Azt hisszük végleg elveszítjük azt, aki távozik.</a:t>
            </a:r>
            <a:endParaRPr lang="hu-HU" sz="2400" b="1" dirty="0">
              <a:latin typeface="Century" panose="02040604050505020304" pitchFamily="18" charset="0"/>
              <a:cs typeface="Arabic Typesetting" panose="03020402040406030203" pitchFamily="66" charset="-78"/>
            </a:endParaRPr>
          </a:p>
          <a:p>
            <a:endParaRPr lang="hu-HU" sz="2400" dirty="0"/>
          </a:p>
        </p:txBody>
      </p:sp>
      <p:sp>
        <p:nvSpPr>
          <p:cNvPr id="5" name="Szövegdoboz 4"/>
          <p:cNvSpPr txBox="1"/>
          <p:nvPr/>
        </p:nvSpPr>
        <p:spPr>
          <a:xfrm>
            <a:off x="323528" y="2165955"/>
            <a:ext cx="8820472" cy="830997"/>
          </a:xfrm>
          <a:prstGeom prst="rect">
            <a:avLst/>
          </a:prstGeom>
          <a:noFill/>
        </p:spPr>
        <p:txBody>
          <a:bodyPr wrap="square" rtlCol="0">
            <a:spAutoFit/>
          </a:bodyPr>
          <a:lstStyle/>
          <a:p>
            <a:pPr marL="285750" indent="-285750">
              <a:buFont typeface="Arial" panose="020B0604020202020204" pitchFamily="34" charset="0"/>
              <a:buChar char="•"/>
            </a:pPr>
            <a:r>
              <a:rPr lang="hu-HU" sz="2400" b="1" dirty="0" smtClean="0">
                <a:latin typeface="Century" panose="02040604050505020304" pitchFamily="18" charset="0"/>
                <a:cs typeface="Arabic Typesetting" panose="03020402040406030203" pitchFamily="66" charset="-78"/>
              </a:rPr>
              <a:t>Elborzaszt ami a testünkkel történik (elégetés, eltemetés).</a:t>
            </a:r>
            <a:endParaRPr lang="hu-HU" sz="2400" b="1" dirty="0">
              <a:latin typeface="Century" panose="02040604050505020304" pitchFamily="18" charset="0"/>
              <a:cs typeface="Arabic Typesetting" panose="03020402040406030203" pitchFamily="66" charset="-78"/>
            </a:endParaRPr>
          </a:p>
          <a:p>
            <a:endParaRPr lang="hu-HU" sz="2400" dirty="0"/>
          </a:p>
        </p:txBody>
      </p:sp>
      <p:sp>
        <p:nvSpPr>
          <p:cNvPr id="6" name="Szövegdoboz 5"/>
          <p:cNvSpPr txBox="1"/>
          <p:nvPr/>
        </p:nvSpPr>
        <p:spPr>
          <a:xfrm>
            <a:off x="323528" y="2780928"/>
            <a:ext cx="6048672" cy="830997"/>
          </a:xfrm>
          <a:prstGeom prst="rect">
            <a:avLst/>
          </a:prstGeom>
          <a:noFill/>
        </p:spPr>
        <p:txBody>
          <a:bodyPr wrap="square" rtlCol="0">
            <a:spAutoFit/>
          </a:bodyPr>
          <a:lstStyle/>
          <a:p>
            <a:pPr marL="285750" indent="-285750">
              <a:buFont typeface="Arial" panose="020B0604020202020204" pitchFamily="34" charset="0"/>
              <a:buChar char="•"/>
            </a:pPr>
            <a:r>
              <a:rPr lang="hu-HU" sz="2400" b="1" dirty="0" smtClean="0">
                <a:latin typeface="Century" panose="02040604050505020304" pitchFamily="18" charset="0"/>
                <a:cs typeface="Arabic Typesetting" panose="03020402040406030203" pitchFamily="66" charset="-78"/>
              </a:rPr>
              <a:t>Taszít a halál nyomainak látványa.</a:t>
            </a:r>
            <a:endParaRPr lang="hu-HU" sz="2400" b="1" dirty="0">
              <a:latin typeface="Century" panose="02040604050505020304" pitchFamily="18" charset="0"/>
              <a:cs typeface="Arabic Typesetting" panose="03020402040406030203" pitchFamily="66" charset="-78"/>
            </a:endParaRPr>
          </a:p>
          <a:p>
            <a:endParaRPr lang="hu-HU" sz="2400" dirty="0"/>
          </a:p>
        </p:txBody>
      </p:sp>
      <p:sp>
        <p:nvSpPr>
          <p:cNvPr id="7" name="Szövegdoboz 6"/>
          <p:cNvSpPr txBox="1"/>
          <p:nvPr/>
        </p:nvSpPr>
        <p:spPr>
          <a:xfrm>
            <a:off x="323528" y="3429000"/>
            <a:ext cx="3672408" cy="1200329"/>
          </a:xfrm>
          <a:prstGeom prst="rect">
            <a:avLst/>
          </a:prstGeom>
          <a:noFill/>
        </p:spPr>
        <p:txBody>
          <a:bodyPr wrap="square" rtlCol="0">
            <a:spAutoFit/>
          </a:bodyPr>
          <a:lstStyle/>
          <a:p>
            <a:pPr marL="285750" indent="-285750">
              <a:buFont typeface="Arial" panose="020B0604020202020204" pitchFamily="34" charset="0"/>
              <a:buChar char="•"/>
            </a:pPr>
            <a:r>
              <a:rPr lang="hu-HU" sz="2400" b="1" dirty="0" smtClean="0">
                <a:latin typeface="Century" panose="02040604050505020304" pitchFamily="18" charset="0"/>
                <a:cs typeface="Arabic Typesetting" panose="03020402040406030203" pitchFamily="66" charset="-78"/>
              </a:rPr>
              <a:t>Fájdalomtól való félelem</a:t>
            </a:r>
            <a:endParaRPr lang="hu-HU" sz="2400" b="1" dirty="0">
              <a:latin typeface="Century" panose="02040604050505020304" pitchFamily="18" charset="0"/>
              <a:cs typeface="Arabic Typesetting" panose="03020402040406030203" pitchFamily="66" charset="-78"/>
            </a:endParaRPr>
          </a:p>
          <a:p>
            <a:endParaRPr lang="hu-HU" sz="2400" dirty="0"/>
          </a:p>
        </p:txBody>
      </p:sp>
      <p:sp>
        <p:nvSpPr>
          <p:cNvPr id="8" name="Szövegdoboz 7"/>
          <p:cNvSpPr txBox="1"/>
          <p:nvPr/>
        </p:nvSpPr>
        <p:spPr>
          <a:xfrm>
            <a:off x="323528" y="4437112"/>
            <a:ext cx="3816424" cy="1200329"/>
          </a:xfrm>
          <a:prstGeom prst="rect">
            <a:avLst/>
          </a:prstGeom>
          <a:noFill/>
        </p:spPr>
        <p:txBody>
          <a:bodyPr wrap="square" rtlCol="0">
            <a:spAutoFit/>
          </a:bodyPr>
          <a:lstStyle/>
          <a:p>
            <a:pPr marL="285750" indent="-285750">
              <a:buFont typeface="Arial" panose="020B0604020202020204" pitchFamily="34" charset="0"/>
              <a:buChar char="•"/>
            </a:pPr>
            <a:r>
              <a:rPr lang="hu-HU" sz="2400" b="1" dirty="0" smtClean="0">
                <a:latin typeface="Century" panose="02040604050505020304" pitchFamily="18" charset="0"/>
                <a:cs typeface="Arabic Typesetting" panose="03020402040406030203" pitchFamily="66" charset="-78"/>
              </a:rPr>
              <a:t>Túlvilági szenvedéstől való félelem</a:t>
            </a:r>
            <a:endParaRPr lang="hu-HU" sz="2400" b="1" dirty="0">
              <a:latin typeface="Century" panose="02040604050505020304" pitchFamily="18" charset="0"/>
              <a:cs typeface="Arabic Typesetting" panose="03020402040406030203" pitchFamily="66" charset="-78"/>
            </a:endParaRPr>
          </a:p>
          <a:p>
            <a:endParaRPr lang="hu-HU" sz="2400" dirty="0"/>
          </a:p>
        </p:txBody>
      </p:sp>
      <p:sp>
        <p:nvSpPr>
          <p:cNvPr id="9" name="Szövegdoboz 8"/>
          <p:cNvSpPr txBox="1"/>
          <p:nvPr/>
        </p:nvSpPr>
        <p:spPr>
          <a:xfrm>
            <a:off x="323528" y="5445224"/>
            <a:ext cx="3996444" cy="1569660"/>
          </a:xfrm>
          <a:prstGeom prst="rect">
            <a:avLst/>
          </a:prstGeom>
          <a:noFill/>
        </p:spPr>
        <p:txBody>
          <a:bodyPr wrap="square" rtlCol="0">
            <a:spAutoFit/>
          </a:bodyPr>
          <a:lstStyle/>
          <a:p>
            <a:pPr marL="285750" indent="-285750">
              <a:buFont typeface="Arial" panose="020B0604020202020204" pitchFamily="34" charset="0"/>
              <a:buChar char="•"/>
            </a:pPr>
            <a:r>
              <a:rPr lang="hu-HU" sz="2400" b="1" dirty="0" smtClean="0">
                <a:latin typeface="Century" panose="02040604050505020304" pitchFamily="18" charset="0"/>
                <a:cs typeface="Arabic Typesetting" panose="03020402040406030203" pitchFamily="66" charset="-78"/>
              </a:rPr>
              <a:t>Általunk nem befolyásolható erőknek való kiszolgáltatottság</a:t>
            </a:r>
            <a:endParaRPr lang="hu-HU" sz="2400" b="1" dirty="0">
              <a:latin typeface="Century" panose="02040604050505020304" pitchFamily="18" charset="0"/>
              <a:cs typeface="Arabic Typesetting" panose="03020402040406030203" pitchFamily="66" charset="-78"/>
            </a:endParaRPr>
          </a:p>
          <a:p>
            <a:endParaRPr lang="hu-HU"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890" y="3356992"/>
            <a:ext cx="483259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5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691680" y="283295"/>
            <a:ext cx="6480720" cy="769441"/>
          </a:xfrm>
          <a:prstGeom prst="rect">
            <a:avLst/>
          </a:prstGeom>
          <a:noFill/>
        </p:spPr>
        <p:txBody>
          <a:bodyPr wrap="square" rtlCol="0">
            <a:spAutoFit/>
          </a:bodyPr>
          <a:lstStyle/>
          <a:p>
            <a:r>
              <a:rPr lang="hu-HU" sz="4400" b="1" dirty="0" smtClean="0">
                <a:solidFill>
                  <a:schemeClr val="tx2">
                    <a:lumMod val="75000"/>
                  </a:schemeClr>
                </a:solidFill>
                <a:latin typeface="Garamond" panose="02020404030301010803" pitchFamily="18" charset="0"/>
              </a:rPr>
              <a:t>A halál a teozófia szerint</a:t>
            </a:r>
            <a:endParaRPr lang="hu-HU" sz="4400" b="1" dirty="0">
              <a:solidFill>
                <a:schemeClr val="tx2">
                  <a:lumMod val="75000"/>
                </a:schemeClr>
              </a:solidFill>
              <a:latin typeface="Garamond" panose="02020404030301010803"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205" y="1412776"/>
            <a:ext cx="449329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zövegdoboz 1"/>
          <p:cNvSpPr txBox="1"/>
          <p:nvPr/>
        </p:nvSpPr>
        <p:spPr>
          <a:xfrm>
            <a:off x="159441" y="5013176"/>
            <a:ext cx="8729442" cy="163121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hu-HU" sz="2000" dirty="0" smtClean="0"/>
              <a:t>„A szellem sohasem született, és sohasem szűnik meg létezni,</a:t>
            </a:r>
            <a:br>
              <a:rPr lang="hu-HU" sz="2000" dirty="0" smtClean="0"/>
            </a:br>
            <a:r>
              <a:rPr lang="hu-HU" sz="2000" dirty="0" smtClean="0"/>
              <a:t>Nem volt idő, mikor ne  lett volna; Vég és Kezdet csak álmok!</a:t>
            </a:r>
            <a:br>
              <a:rPr lang="hu-HU" sz="2000" dirty="0" smtClean="0"/>
            </a:br>
            <a:r>
              <a:rPr lang="hu-HU" sz="2000" dirty="0" err="1" smtClean="0"/>
              <a:t>Megnemszületett</a:t>
            </a:r>
            <a:r>
              <a:rPr lang="hu-HU" sz="2000" dirty="0" smtClean="0"/>
              <a:t>, </a:t>
            </a:r>
            <a:r>
              <a:rPr lang="hu-HU" sz="2000" dirty="0" err="1" smtClean="0"/>
              <a:t>megnemhalt</a:t>
            </a:r>
            <a:r>
              <a:rPr lang="hu-HU" sz="2000" dirty="0" smtClean="0"/>
              <a:t> és </a:t>
            </a:r>
            <a:r>
              <a:rPr lang="hu-HU" sz="2000" dirty="0" err="1" smtClean="0"/>
              <a:t>megnemváltozott</a:t>
            </a:r>
            <a:r>
              <a:rPr lang="hu-HU" sz="2000" dirty="0" smtClean="0"/>
              <a:t> marad a szellem mindörökre;</a:t>
            </a:r>
            <a:br>
              <a:rPr lang="hu-HU" sz="2000" dirty="0" smtClean="0"/>
            </a:br>
            <a:r>
              <a:rPr lang="hu-HU" sz="2000" dirty="0" smtClean="0"/>
              <a:t>Halál nem érinti, habár annak házában halottnak tűnik.”</a:t>
            </a:r>
            <a:br>
              <a:rPr lang="hu-HU" sz="2000" dirty="0" smtClean="0"/>
            </a:br>
            <a:r>
              <a:rPr lang="hu-HU" sz="2000" dirty="0" smtClean="0"/>
              <a:t>Sir Edwin Arnold: A mennyei ének</a:t>
            </a:r>
            <a:endParaRPr lang="hu-HU" sz="2000" dirty="0"/>
          </a:p>
        </p:txBody>
      </p:sp>
      <p:sp>
        <p:nvSpPr>
          <p:cNvPr id="5" name="Szövegdoboz 4"/>
          <p:cNvSpPr txBox="1"/>
          <p:nvPr/>
        </p:nvSpPr>
        <p:spPr>
          <a:xfrm>
            <a:off x="166310" y="4571836"/>
            <a:ext cx="4621714" cy="400110"/>
          </a:xfrm>
          <a:prstGeom prst="rect">
            <a:avLst/>
          </a:prstGeom>
          <a:noFill/>
        </p:spPr>
        <p:txBody>
          <a:bodyPr wrap="none" rtlCol="0">
            <a:spAutoFit/>
          </a:bodyPr>
          <a:lstStyle/>
          <a:p>
            <a:r>
              <a:rPr lang="hu-HU" sz="2000" dirty="0"/>
              <a:t>Egy hindu írás ugyanezt az igazságot állítja:</a:t>
            </a:r>
          </a:p>
        </p:txBody>
      </p:sp>
      <p:sp>
        <p:nvSpPr>
          <p:cNvPr id="6" name="Lekerekített téglalap 5"/>
          <p:cNvSpPr/>
          <p:nvPr/>
        </p:nvSpPr>
        <p:spPr>
          <a:xfrm>
            <a:off x="35496" y="1412776"/>
            <a:ext cx="4488666" cy="28803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u-HU" dirty="0" smtClean="0"/>
          </a:p>
          <a:p>
            <a:pPr algn="ctr"/>
            <a:r>
              <a:rPr lang="hu-HU" sz="2000" dirty="0" smtClean="0"/>
              <a:t>A </a:t>
            </a:r>
            <a:r>
              <a:rPr lang="hu-HU" sz="2000" dirty="0"/>
              <a:t>teozófia azt tanítja, hogy </a:t>
            </a:r>
            <a:r>
              <a:rPr lang="hu-HU" sz="2000" b="1" dirty="0"/>
              <a:t>az ember szelleme, az igazi, isteni Énje halhatatlan, örök és elpusztíthatatlan</a:t>
            </a:r>
            <a:r>
              <a:rPr lang="hu-HU" sz="2000" dirty="0"/>
              <a:t>. Az embernek ez az elmúlhatatlan szelleme sok földi élet tapasztalatain keresztül fejlődik tökéletességre</a:t>
            </a:r>
            <a:r>
              <a:rPr lang="hu-HU" sz="2000" dirty="0" smtClean="0"/>
              <a:t>.</a:t>
            </a:r>
          </a:p>
          <a:p>
            <a:pPr algn="ctr"/>
            <a:r>
              <a:rPr lang="hu-HU" sz="2000" b="1" dirty="0" smtClean="0"/>
              <a:t>Csak </a:t>
            </a:r>
            <a:r>
              <a:rPr lang="hu-HU" sz="2000" b="1" dirty="0"/>
              <a:t>a test hal meg</a:t>
            </a:r>
            <a:r>
              <a:rPr lang="hu-HU" sz="2000" dirty="0"/>
              <a:t>, és nem az ember igazi Énje, a valódi egyéniség a testi fátyol mögött.</a:t>
            </a:r>
          </a:p>
          <a:p>
            <a:pPr algn="ctr"/>
            <a:endParaRPr lang="hu-HU" dirty="0"/>
          </a:p>
        </p:txBody>
      </p:sp>
    </p:spTree>
    <p:extLst>
      <p:ext uri="{BB962C8B-B14F-4D97-AF65-F5344CB8AC3E}">
        <p14:creationId xmlns:p14="http://schemas.microsoft.com/office/powerpoint/2010/main" val="3073764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1143000"/>
          </a:xfrm>
        </p:spPr>
        <p:txBody>
          <a:bodyPr>
            <a:normAutofit/>
          </a:bodyPr>
          <a:lstStyle/>
          <a:p>
            <a:r>
              <a:rPr lang="hu-HU" b="1" dirty="0">
                <a:solidFill>
                  <a:schemeClr val="tx2">
                    <a:lumMod val="75000"/>
                  </a:schemeClr>
                </a:solidFill>
                <a:latin typeface="Garamond" panose="02020404030301010803" pitchFamily="18" charset="0"/>
                <a:ea typeface="+mn-ea"/>
                <a:cs typeface="+mn-cs"/>
              </a:rPr>
              <a:t>Mi hal meg és miért?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59"/>
            <a:ext cx="3168352" cy="53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doboz 2"/>
          <p:cNvSpPr txBox="1"/>
          <p:nvPr/>
        </p:nvSpPr>
        <p:spPr>
          <a:xfrm>
            <a:off x="3563888" y="1340768"/>
            <a:ext cx="5400600" cy="1107996"/>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 fizikai élet célja a tapasztalatszerzés.</a:t>
            </a:r>
            <a:br>
              <a:rPr lang="hu-HU" sz="2200" dirty="0" smtClean="0"/>
            </a:br>
            <a:r>
              <a:rPr lang="hu-HU" sz="2200" dirty="0" smtClean="0"/>
              <a:t>A Szellem az anyagba merülve tapasztal, és „átszellemíti az anyagot”.</a:t>
            </a:r>
          </a:p>
        </p:txBody>
      </p:sp>
      <p:sp>
        <p:nvSpPr>
          <p:cNvPr id="6" name="Szövegdoboz 5"/>
          <p:cNvSpPr txBox="1"/>
          <p:nvPr/>
        </p:nvSpPr>
        <p:spPr>
          <a:xfrm>
            <a:off x="3563888" y="2636912"/>
            <a:ext cx="5400600" cy="1107996"/>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Újraszületések sorozatán át fejlődik, és megtanulja a létezés legalsó síkján is megnyilvánítani a belül lévő Életet. </a:t>
            </a:r>
            <a:endParaRPr lang="hu-HU" sz="2200" dirty="0"/>
          </a:p>
        </p:txBody>
      </p:sp>
      <p:sp>
        <p:nvSpPr>
          <p:cNvPr id="7" name="Szövegdoboz 6"/>
          <p:cNvSpPr txBox="1"/>
          <p:nvPr/>
        </p:nvSpPr>
        <p:spPr>
          <a:xfrm>
            <a:off x="3563888" y="3861048"/>
            <a:ext cx="5400600" cy="1107996"/>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 fizikai eszköze is fejlődik közben, de időről időre le kell cserélnie, mint egy elhasznált ruhát.</a:t>
            </a:r>
            <a:endParaRPr lang="hu-HU" sz="2200" dirty="0"/>
          </a:p>
        </p:txBody>
      </p:sp>
      <p:sp>
        <p:nvSpPr>
          <p:cNvPr id="8" name="Szövegdoboz 7"/>
          <p:cNvSpPr txBox="1"/>
          <p:nvPr/>
        </p:nvSpPr>
        <p:spPr>
          <a:xfrm>
            <a:off x="3563888" y="5085184"/>
            <a:ext cx="5400600" cy="769441"/>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A halál révén azt is megtanulja, hogy nem azonos fizikai testével.</a:t>
            </a:r>
            <a:endParaRPr lang="hu-HU" sz="2200" dirty="0"/>
          </a:p>
        </p:txBody>
      </p:sp>
      <p:sp>
        <p:nvSpPr>
          <p:cNvPr id="9" name="Szövegdoboz 8"/>
          <p:cNvSpPr txBox="1"/>
          <p:nvPr/>
        </p:nvSpPr>
        <p:spPr>
          <a:xfrm>
            <a:off x="3563888" y="6043935"/>
            <a:ext cx="5400600" cy="769441"/>
          </a:xfrm>
          <a:prstGeom prst="rect">
            <a:avLst/>
          </a:prstGeom>
          <a:noFill/>
        </p:spPr>
        <p:txBody>
          <a:bodyPr wrap="square" rtlCol="0">
            <a:spAutoFit/>
          </a:bodyPr>
          <a:lstStyle/>
          <a:p>
            <a:pPr marL="285750" indent="-285750" algn="just">
              <a:buFont typeface="Wingdings" panose="05000000000000000000" pitchFamily="2" charset="2"/>
              <a:buChar char="v"/>
            </a:pPr>
            <a:r>
              <a:rPr lang="hu-HU" sz="2200" dirty="0" smtClean="0"/>
              <a:t>Végül uralma alá hajtva az anyag minden minőségét, maga is istenséggé növekszik.</a:t>
            </a:r>
            <a:endParaRPr lang="hu-HU" sz="2200" dirty="0"/>
          </a:p>
        </p:txBody>
      </p:sp>
    </p:spTree>
    <p:extLst>
      <p:ext uri="{BB962C8B-B14F-4D97-AF65-F5344CB8AC3E}">
        <p14:creationId xmlns:p14="http://schemas.microsoft.com/office/powerpoint/2010/main" val="405608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uzal-XXV-1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79773"/>
            <a:ext cx="8713788"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zövegdoboz 5"/>
          <p:cNvSpPr txBox="1"/>
          <p:nvPr/>
        </p:nvSpPr>
        <p:spPr>
          <a:xfrm>
            <a:off x="683568" y="211287"/>
            <a:ext cx="7834196" cy="769441"/>
          </a:xfrm>
          <a:prstGeom prst="rect">
            <a:avLst/>
          </a:prstGeom>
          <a:noFill/>
        </p:spPr>
        <p:txBody>
          <a:bodyPr wrap="none" rtlCol="0">
            <a:spAutoFit/>
          </a:bodyPr>
          <a:lstStyle/>
          <a:p>
            <a:r>
              <a:rPr lang="hu-HU" sz="4400" b="1" dirty="0" smtClean="0">
                <a:solidFill>
                  <a:schemeClr val="tx2"/>
                </a:solidFill>
                <a:latin typeface="Garamond" panose="02020404030301010803" pitchFamily="18" charset="0"/>
                <a:cs typeface="Aldhabi" panose="01000000000000000000" pitchFamily="2" charset="-78"/>
              </a:rPr>
              <a:t>AZ ÚJRASZÜLETÉSI CIKLUS</a:t>
            </a:r>
            <a:endParaRPr lang="hu-HU" sz="4400" b="1" dirty="0">
              <a:solidFill>
                <a:schemeClr val="tx2"/>
              </a:solidFill>
              <a:latin typeface="Garamond" panose="02020404030301010803" pitchFamily="18" charset="0"/>
              <a:cs typeface="Aldhabi" panose="01000000000000000000" pitchFamily="2" charset="-78"/>
            </a:endParaRPr>
          </a:p>
        </p:txBody>
      </p:sp>
    </p:spTree>
    <p:extLst>
      <p:ext uri="{BB962C8B-B14F-4D97-AF65-F5344CB8AC3E}">
        <p14:creationId xmlns:p14="http://schemas.microsoft.com/office/powerpoint/2010/main" val="1071792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64765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Kapcsolódó ké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7384"/>
            <a:ext cx="2751249"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6444208" y="2228671"/>
            <a:ext cx="2710576" cy="1200329"/>
          </a:xfrm>
          <a:prstGeom prst="rect">
            <a:avLst/>
          </a:prstGeom>
          <a:noFill/>
        </p:spPr>
        <p:txBody>
          <a:bodyPr wrap="square" rtlCol="0">
            <a:spAutoFit/>
          </a:bodyPr>
          <a:lstStyle/>
          <a:p>
            <a:pPr marL="285750" indent="-285750">
              <a:buFont typeface="Wingdings" panose="05000000000000000000" pitchFamily="2" charset="2"/>
              <a:buChar char="v"/>
            </a:pPr>
            <a:r>
              <a:rPr lang="hu-HU" sz="2400" b="1" dirty="0" smtClean="0">
                <a:solidFill>
                  <a:srgbClr val="002060"/>
                </a:solidFill>
              </a:rPr>
              <a:t>Felső  hármasság (itt található a kauzális test is)</a:t>
            </a:r>
            <a:endParaRPr lang="hu-HU" sz="2400" b="1" dirty="0">
              <a:solidFill>
                <a:srgbClr val="002060"/>
              </a:solidFill>
            </a:endParaRPr>
          </a:p>
        </p:txBody>
      </p:sp>
      <p:sp>
        <p:nvSpPr>
          <p:cNvPr id="8" name="Szövegdoboz 7"/>
          <p:cNvSpPr txBox="1"/>
          <p:nvPr/>
        </p:nvSpPr>
        <p:spPr>
          <a:xfrm>
            <a:off x="6444208" y="3659540"/>
            <a:ext cx="2751249" cy="1569660"/>
          </a:xfrm>
          <a:prstGeom prst="rect">
            <a:avLst/>
          </a:prstGeom>
          <a:noFill/>
        </p:spPr>
        <p:txBody>
          <a:bodyPr wrap="square" rtlCol="0">
            <a:spAutoFit/>
          </a:bodyPr>
          <a:lstStyle/>
          <a:p>
            <a:pPr marL="285750" indent="-285750">
              <a:buFont typeface="Wingdings" panose="05000000000000000000" pitchFamily="2" charset="2"/>
              <a:buChar char="v"/>
            </a:pPr>
            <a:r>
              <a:rPr lang="hu-HU" sz="2400" b="1" dirty="0" smtClean="0">
                <a:solidFill>
                  <a:srgbClr val="002060"/>
                </a:solidFill>
              </a:rPr>
              <a:t>Alsó hármasság (fizikai test, asztráltest, alsó-mentáltest)</a:t>
            </a:r>
            <a:endParaRPr lang="hu-HU" sz="2400" b="1" dirty="0">
              <a:solidFill>
                <a:srgbClr val="002060"/>
              </a:solidFill>
            </a:endParaRPr>
          </a:p>
        </p:txBody>
      </p:sp>
      <p:sp>
        <p:nvSpPr>
          <p:cNvPr id="9" name="Szövegdoboz 8"/>
          <p:cNvSpPr txBox="1"/>
          <p:nvPr/>
        </p:nvSpPr>
        <p:spPr>
          <a:xfrm>
            <a:off x="6516216" y="5469031"/>
            <a:ext cx="2592288" cy="1200329"/>
          </a:xfrm>
          <a:prstGeom prst="rect">
            <a:avLst/>
          </a:prstGeom>
          <a:noFill/>
        </p:spPr>
        <p:txBody>
          <a:bodyPr wrap="square" rtlCol="0">
            <a:spAutoFit/>
          </a:bodyPr>
          <a:lstStyle/>
          <a:p>
            <a:pPr marL="285750" indent="-285750">
              <a:buFont typeface="Wingdings" panose="05000000000000000000" pitchFamily="2" charset="2"/>
              <a:buChar char="v"/>
            </a:pPr>
            <a:r>
              <a:rPr lang="hu-HU" sz="2400" b="1" dirty="0" smtClean="0">
                <a:solidFill>
                  <a:srgbClr val="002060"/>
                </a:solidFill>
              </a:rPr>
              <a:t>Összeköti az életfonál</a:t>
            </a:r>
            <a:br>
              <a:rPr lang="hu-HU" sz="2400" b="1" dirty="0" smtClean="0">
                <a:solidFill>
                  <a:srgbClr val="002060"/>
                </a:solidFill>
              </a:rPr>
            </a:br>
            <a:r>
              <a:rPr lang="hu-HU" sz="2400" b="1" dirty="0" smtClean="0">
                <a:solidFill>
                  <a:srgbClr val="002060"/>
                </a:solidFill>
              </a:rPr>
              <a:t>(ezüst fonál)</a:t>
            </a:r>
            <a:endParaRPr lang="hu-HU" sz="2400" b="1" dirty="0">
              <a:solidFill>
                <a:srgbClr val="002060"/>
              </a:solidFill>
            </a:endParaRPr>
          </a:p>
        </p:txBody>
      </p:sp>
    </p:spTree>
    <p:extLst>
      <p:ext uri="{BB962C8B-B14F-4D97-AF65-F5344CB8AC3E}">
        <p14:creationId xmlns:p14="http://schemas.microsoft.com/office/powerpoint/2010/main" val="663607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
            <a:ext cx="4068178"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zövegdoboz 3"/>
          <p:cNvSpPr txBox="1"/>
          <p:nvPr/>
        </p:nvSpPr>
        <p:spPr>
          <a:xfrm>
            <a:off x="4067944" y="1484784"/>
            <a:ext cx="5760640" cy="1384995"/>
          </a:xfrm>
          <a:prstGeom prst="rect">
            <a:avLst/>
          </a:prstGeom>
          <a:noFill/>
        </p:spPr>
        <p:txBody>
          <a:bodyPr wrap="square" rtlCol="0">
            <a:spAutoFit/>
          </a:bodyPr>
          <a:lstStyle/>
          <a:p>
            <a:r>
              <a:rPr lang="hu-HU" sz="2800" b="1" dirty="0" smtClean="0">
                <a:solidFill>
                  <a:srgbClr val="002060"/>
                </a:solidFill>
              </a:rPr>
              <a:t>A halál után:</a:t>
            </a:r>
          </a:p>
          <a:p>
            <a:endParaRPr lang="hu-HU" sz="2800" b="1" dirty="0">
              <a:solidFill>
                <a:srgbClr val="002060"/>
              </a:solidFill>
            </a:endParaRPr>
          </a:p>
          <a:p>
            <a:pPr marL="285750" indent="-285750">
              <a:buFont typeface="Wingdings" panose="05000000000000000000" pitchFamily="2" charset="2"/>
              <a:buChar char="v"/>
            </a:pPr>
            <a:r>
              <a:rPr lang="hu-HU" sz="2800" dirty="0" smtClean="0">
                <a:solidFill>
                  <a:srgbClr val="002060"/>
                </a:solidFill>
              </a:rPr>
              <a:t>Az életfonál elszakad</a:t>
            </a:r>
          </a:p>
        </p:txBody>
      </p:sp>
      <p:sp>
        <p:nvSpPr>
          <p:cNvPr id="5" name="Szövegdoboz 4"/>
          <p:cNvSpPr txBox="1"/>
          <p:nvPr/>
        </p:nvSpPr>
        <p:spPr>
          <a:xfrm>
            <a:off x="4139952" y="4005064"/>
            <a:ext cx="3720249" cy="954107"/>
          </a:xfrm>
          <a:prstGeom prst="rect">
            <a:avLst/>
          </a:prstGeom>
          <a:noFill/>
        </p:spPr>
        <p:txBody>
          <a:bodyPr wrap="none" rtlCol="0">
            <a:spAutoFit/>
          </a:bodyPr>
          <a:lstStyle/>
          <a:p>
            <a:pPr marL="285750" indent="-285750">
              <a:buFont typeface="Wingdings" panose="05000000000000000000" pitchFamily="2" charset="2"/>
              <a:buChar char="v"/>
            </a:pPr>
            <a:r>
              <a:rPr lang="hu-HU" sz="2800" dirty="0">
                <a:solidFill>
                  <a:srgbClr val="002060"/>
                </a:solidFill>
              </a:rPr>
              <a:t>A tudat visszahúzódik</a:t>
            </a:r>
          </a:p>
          <a:p>
            <a:endParaRPr lang="hu-HU" sz="2800" dirty="0"/>
          </a:p>
        </p:txBody>
      </p:sp>
      <p:sp>
        <p:nvSpPr>
          <p:cNvPr id="6" name="Szövegdoboz 5"/>
          <p:cNvSpPr txBox="1"/>
          <p:nvPr/>
        </p:nvSpPr>
        <p:spPr>
          <a:xfrm>
            <a:off x="4059173" y="3140968"/>
            <a:ext cx="5049331" cy="954107"/>
          </a:xfrm>
          <a:prstGeom prst="rect">
            <a:avLst/>
          </a:prstGeom>
          <a:noFill/>
        </p:spPr>
        <p:txBody>
          <a:bodyPr wrap="none" rtlCol="0">
            <a:spAutoFit/>
          </a:bodyPr>
          <a:lstStyle/>
          <a:p>
            <a:pPr marL="285750" indent="-285750">
              <a:buFont typeface="Wingdings" panose="05000000000000000000" pitchFamily="2" charset="2"/>
              <a:buChar char="v"/>
            </a:pPr>
            <a:r>
              <a:rPr lang="hu-HU" sz="2800" dirty="0">
                <a:solidFill>
                  <a:srgbClr val="002060"/>
                </a:solidFill>
              </a:rPr>
              <a:t>A fizikai és éterikus test leválik</a:t>
            </a:r>
          </a:p>
          <a:p>
            <a:endParaRPr lang="hu-HU" sz="2800" dirty="0"/>
          </a:p>
        </p:txBody>
      </p:sp>
    </p:spTree>
    <p:extLst>
      <p:ext uri="{BB962C8B-B14F-4D97-AF65-F5344CB8AC3E}">
        <p14:creationId xmlns:p14="http://schemas.microsoft.com/office/powerpoint/2010/main" val="129797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8866</TotalTime>
  <Words>1644</Words>
  <Application>Microsoft Office PowerPoint</Application>
  <PresentationFormat>Diavetítés a képernyőre (4:3 oldalarány)</PresentationFormat>
  <Paragraphs>167</Paragraphs>
  <Slides>26</Slides>
  <Notes>25</Notes>
  <HiddenSlides>0</HiddenSlides>
  <MMClips>0</MMClips>
  <ScaleCrop>false</ScaleCrop>
  <HeadingPairs>
    <vt:vector size="4" baseType="variant">
      <vt:variant>
        <vt:lpstr>Téma</vt:lpstr>
      </vt:variant>
      <vt:variant>
        <vt:i4>1</vt:i4>
      </vt:variant>
      <vt:variant>
        <vt:lpstr>Diacímek</vt:lpstr>
      </vt:variant>
      <vt:variant>
        <vt:i4>26</vt:i4>
      </vt:variant>
    </vt:vector>
  </HeadingPairs>
  <TitlesOfParts>
    <vt:vector size="27" baseType="lpstr">
      <vt:lpstr>Office-téma</vt:lpstr>
      <vt:lpstr>PowerPoint bemutató</vt:lpstr>
      <vt:lpstr>PowerPoint bemutató</vt:lpstr>
      <vt:lpstr>A halálhoz való hozzáállásunk</vt:lpstr>
      <vt:lpstr>Miért félünk?</vt:lpstr>
      <vt:lpstr>PowerPoint bemutató</vt:lpstr>
      <vt:lpstr>Mi hal meg és miért?</vt:lpstr>
      <vt:lpstr>PowerPoint bemutató</vt:lpstr>
      <vt:lpstr>PowerPoint bemutató</vt:lpstr>
      <vt:lpstr>PowerPoint bemutató</vt:lpstr>
      <vt:lpstr>PowerPoint bemutató</vt:lpstr>
      <vt:lpstr>A halál folyamata</vt:lpstr>
      <vt:lpstr>PowerPoint bemutató</vt:lpstr>
      <vt:lpstr>PowerPoint bemutató</vt:lpstr>
      <vt:lpstr>Halál utáni élet alapelvei</vt:lpstr>
      <vt:lpstr>Halál utáni élet alapelvei</vt:lpstr>
      <vt:lpstr>A tisztítótűz Az önmagunk által teremtett szenvedés</vt:lpstr>
      <vt:lpstr>Halál utáni élet részletei</vt:lpstr>
      <vt:lpstr>Halál utáni élet részletei</vt:lpstr>
      <vt:lpstr>PowerPoint bemutató</vt:lpstr>
      <vt:lpstr>PowerPoint bemutató</vt:lpstr>
      <vt:lpstr>A gyermekek a halál után</vt:lpstr>
      <vt:lpstr>PowerPoint bemutató</vt:lpstr>
      <vt:lpstr>Második halál – mennyország kapuja Az asztrális halál</vt:lpstr>
      <vt:lpstr>Hogyan készüljünk fel a halálra</vt:lpstr>
      <vt:lpstr>Könyvajánló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Bohm Zoltan</dc:creator>
  <cp:lastModifiedBy>NOEMI</cp:lastModifiedBy>
  <cp:revision>261</cp:revision>
  <dcterms:created xsi:type="dcterms:W3CDTF">2018-03-01T20:47:08Z</dcterms:created>
  <dcterms:modified xsi:type="dcterms:W3CDTF">2018-04-16T08:04:19Z</dcterms:modified>
</cp:coreProperties>
</file>