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sldIdLst>
    <p:sldId id="287" r:id="rId3"/>
    <p:sldId id="256" r:id="rId4"/>
    <p:sldId id="259" r:id="rId5"/>
    <p:sldId id="260" r:id="rId6"/>
    <p:sldId id="278" r:id="rId7"/>
    <p:sldId id="261" r:id="rId8"/>
    <p:sldId id="263" r:id="rId9"/>
    <p:sldId id="264" r:id="rId10"/>
    <p:sldId id="294" r:id="rId11"/>
    <p:sldId id="295" r:id="rId12"/>
    <p:sldId id="267" r:id="rId13"/>
    <p:sldId id="285" r:id="rId14"/>
    <p:sldId id="304" r:id="rId15"/>
    <p:sldId id="305" r:id="rId16"/>
    <p:sldId id="306" r:id="rId17"/>
    <p:sldId id="296" r:id="rId18"/>
    <p:sldId id="307" r:id="rId19"/>
    <p:sldId id="297" r:id="rId20"/>
    <p:sldId id="312" r:id="rId21"/>
    <p:sldId id="298" r:id="rId22"/>
    <p:sldId id="309" r:id="rId23"/>
    <p:sldId id="310" r:id="rId24"/>
    <p:sldId id="299" r:id="rId25"/>
    <p:sldId id="300" r:id="rId26"/>
    <p:sldId id="301" r:id="rId27"/>
    <p:sldId id="302" r:id="rId28"/>
    <p:sldId id="311" r:id="rId29"/>
    <p:sldId id="293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D36DF-96B5-4D19-92BE-609895F73238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C55F-C3B0-419C-A422-6B423826D4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98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en-US" altLang="hu-HU" b="1"/>
              <a:t>Some Works Referred:</a:t>
            </a:r>
            <a:endParaRPr lang="en-US" altLang="hu-HU"/>
          </a:p>
          <a:p>
            <a:r>
              <a:rPr lang="en-US" altLang="hu-HU"/>
              <a:t>Barborka G., </a:t>
            </a:r>
            <a:r>
              <a:rPr lang="en-US" altLang="hu-HU" i="1"/>
              <a:t>The Divine Plan,</a:t>
            </a:r>
            <a:r>
              <a:rPr lang="en-US" altLang="hu-HU"/>
              <a:t> TPH, 1964</a:t>
            </a:r>
          </a:p>
          <a:p>
            <a:r>
              <a:rPr lang="en-US" altLang="hu-HU"/>
              <a:t>Hodson G., </a:t>
            </a:r>
            <a:r>
              <a:rPr lang="en-US" altLang="hu-HU" i="1"/>
              <a:t>Lecture Notes, School of the Wisdom, Vol. I, </a:t>
            </a:r>
            <a:r>
              <a:rPr lang="en-US" altLang="hu-HU"/>
              <a:t>TPH, Adyar, 1962</a:t>
            </a:r>
          </a:p>
          <a:p>
            <a:r>
              <a:rPr lang="en-US" altLang="hu-HU"/>
              <a:t>Jinarajadasa C., </a:t>
            </a:r>
            <a:r>
              <a:rPr lang="en-US" altLang="hu-HU" i="1"/>
              <a:t>First Principles of Theosophy,</a:t>
            </a:r>
            <a:r>
              <a:rPr lang="en-US" altLang="hu-HU"/>
              <a:t> TPH, 1960</a:t>
            </a:r>
          </a:p>
          <a:p>
            <a:r>
              <a:rPr lang="en-US" altLang="hu-HU"/>
              <a:t>Leadbeater C.W., </a:t>
            </a:r>
            <a:r>
              <a:rPr lang="en-US" altLang="hu-HU" i="1"/>
              <a:t>Man, Visible and Invisible,</a:t>
            </a:r>
            <a:r>
              <a:rPr lang="en-US" altLang="hu-HU"/>
              <a:t> TPH, 1971</a:t>
            </a:r>
          </a:p>
          <a:p>
            <a:r>
              <a:rPr lang="en-US" altLang="hu-HU"/>
              <a:t>Leadbeater C.W., </a:t>
            </a:r>
            <a:r>
              <a:rPr lang="en-US" altLang="hu-HU" i="1"/>
              <a:t>The Masters and the Path, </a:t>
            </a:r>
            <a:r>
              <a:rPr lang="en-US" altLang="hu-HU"/>
              <a:t>TPH, 1973</a:t>
            </a:r>
          </a:p>
          <a:p>
            <a:r>
              <a:rPr lang="en-US" altLang="hu-HU"/>
              <a:t>Pearson N., </a:t>
            </a:r>
            <a:r>
              <a:rPr lang="en-US" altLang="hu-HU" i="1"/>
              <a:t>Space, Time and Self,</a:t>
            </a:r>
            <a:r>
              <a:rPr lang="en-US" altLang="hu-HU"/>
              <a:t> TPH, 1964</a:t>
            </a:r>
          </a:p>
          <a:p>
            <a:r>
              <a:rPr lang="en-US" altLang="hu-HU"/>
              <a:t>Powell A.E., </a:t>
            </a:r>
            <a:r>
              <a:rPr lang="en-US" altLang="hu-HU" i="1"/>
              <a:t>The Solar System, </a:t>
            </a:r>
            <a:r>
              <a:rPr lang="en-US" altLang="hu-HU"/>
              <a:t>TPH,</a:t>
            </a:r>
            <a:r>
              <a:rPr lang="en-US" altLang="hu-HU" i="1"/>
              <a:t> </a:t>
            </a:r>
            <a:r>
              <a:rPr lang="en-US" altLang="hu-HU"/>
              <a:t>1971</a:t>
            </a:r>
          </a:p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0782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21FE18-003F-4B21-9615-BE05A1FC6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1C1048-1ED8-4D9E-8E04-96E502619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3FE00B-EDBE-4854-9A0A-AF34FC44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DCC0FD-9C13-4ADE-90F6-10384483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F619A6-5ED2-47F1-A4B9-74FE229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9F1E7-E8F6-4DA2-B92B-D25FB4082F0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72795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48AB84-F58B-4E2E-8974-5231D293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6D6449-5710-4B79-9D90-00EBA758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9CD721-9232-4539-BFDB-3F0BB01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B7FC0E-F533-4176-9FEC-5DC20E82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D1D2CB-91BD-4C83-9461-02A28FAA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1FC9F-DE2C-4A4B-98A2-81727CFF718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47061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CE384-4296-4BBA-82DA-A4B9C20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FE269A-1DC5-4B4B-9ED9-C0D05FADA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E1A750-D45E-4ACB-82FC-27BF8C1C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626D87-6E70-4CBA-94E2-BA5FAAED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3254B1-0178-45EA-A12D-A426329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34615-4D9A-4D99-B8B3-19B9602B48D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2612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FD7D6D-4784-405F-87AC-FA517556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436550-246D-4B1D-8B07-134D19CE0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292198-08D4-4E65-816B-6B5FE9D9B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DCAF46-AF79-41AC-A2D4-A3962651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8C4863-8CFB-4614-ACDE-232C39B2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352C1C-EA57-4519-88F6-7A4E16A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1F6A3-FF62-4CA5-A77F-D801BBC9B44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9560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146E0A-7657-4627-B8C2-397F1A3F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269F55-E2E9-4839-9AC7-C46BE0BB3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61D9E9-D088-422E-A5D7-C5DB52DEC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397C33B-9E3E-4CD3-A777-52B65CF18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53B36F2-989E-4B09-97B1-61E9754A6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4803778-C73A-467B-99EA-081184EB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E9E4674-350D-4B38-803C-2001CF20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0782C75-6340-49A3-A3D8-A948703E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8C327-427F-46CB-936E-C141FD94750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0885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BB1751-D257-4CB0-9E5B-1FFB3BA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1F6D1AE-B4ED-4B7C-98F4-058A79CE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731C7FB-2B6B-46DA-84FE-E4A7F4BE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81D0339-0B2F-45E0-9F1E-B75ADD9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F485-70CE-4A96-9A3D-D7F67062B19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21950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D808BC4-4C90-49AE-A324-EBE92735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C9945A3-091B-4C3C-8CDD-3F311AAF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261EB8-46E1-4550-A26F-705B5B23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6E3AA-A7CB-4839-A175-FC5CA085160A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68262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B72DEF-E5DB-40C4-9BD0-3B2AE778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0253FC-4D70-4EB5-9305-31F0CBA6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AF35C9-2118-48C9-8D95-ACAC881C5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EC9202-0891-42DD-BC08-7CDCFCF6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584B10-341D-47BF-B1D8-B764F839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EAF4A4-47D5-4478-9AC4-841D982D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B1A3-DBE9-470A-ACD2-9E1DB89F842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651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1D06C5-08A8-4657-B2FF-24591FE1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7E63FC7-5AA2-4D18-BDAF-2D87B0259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3F1A613-ADAC-4E50-AD4A-CFCC387B0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149B84-D3BC-42DD-A42B-ED9818BF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E8ECE8A-E5B6-4B59-B09A-EDCDE711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1247D8D-AED5-482B-906C-100C3DC5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7C877-E016-4A9F-9E54-B3369294F60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9492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D03B43-147C-48FB-B3B0-C944F232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8C58A9-BF40-4BCE-A9BE-6C6C43CA1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14969-D8C6-46C6-9777-3C7E2FD0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768626-6636-429F-A522-5A320933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AC5713-DCCE-44B8-8C4B-FB19AD4E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3FB53-4676-4CCB-B6D1-7C8380CD32A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7408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682AA40-A37C-4049-930A-330274367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9E61891-FF42-402E-BFD4-A174BFC3D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1C0258-A83B-447A-A164-D8488632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848513-00B6-4186-838F-1C2E7F21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6BF1D6-A2BA-4D16-8156-1BD7244F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B375-13C8-48FB-B5C6-266A87F563C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0278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A41278-E086-4657-8311-8820E498C31A}" type="datetimeFigureOut">
              <a:rPr lang="hu-HU" smtClean="0"/>
              <a:t>2018. 11. 17.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371A5B-1E5B-4097-B3B1-6E73D944A78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369DB-31E6-4C7E-896B-CF435B39A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253A34-1AF0-4C5A-B7B7-5FE39DCB1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46459A-7DA8-434E-858D-3C6D0173E6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E1D9AD-D7BE-4338-9B26-06927C4BCB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AC6D56-6DB4-421E-AEA5-CE2EB9A21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ED20C6-D533-4BDE-969C-23E784D1ACD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203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lumMod val="50000"/>
              </a:schemeClr>
            </a:gs>
            <a:gs pos="30000">
              <a:schemeClr val="bg2">
                <a:lumMod val="20000"/>
                <a:lumOff val="80000"/>
              </a:schemeClr>
            </a:gs>
            <a:gs pos="64999">
              <a:schemeClr val="bg2">
                <a:lumMod val="20000"/>
                <a:lumOff val="80000"/>
              </a:schemeClr>
            </a:gs>
            <a:gs pos="89999">
              <a:schemeClr val="bg1">
                <a:lumMod val="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A33446E-ED3E-4FAE-8897-9A245AF2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92" y="990600"/>
            <a:ext cx="75526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TROANO KÉZIRAT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400" dirty="0"/>
              <a:t>A kézirat a mayák által kb.3.500 éve készült, beszámol </a:t>
            </a:r>
            <a:r>
              <a:rPr lang="hu-HU" sz="2400" dirty="0" err="1"/>
              <a:t>Poseidonis</a:t>
            </a:r>
            <a:r>
              <a:rPr lang="hu-HU" sz="2400" dirty="0"/>
              <a:t> pusztulásáról</a:t>
            </a:r>
          </a:p>
          <a:p>
            <a:pPr marL="0" indent="0">
              <a:buNone/>
            </a:pPr>
            <a:endParaRPr lang="hu-HU" sz="2400" dirty="0"/>
          </a:p>
          <a:p>
            <a:pPr algn="just"/>
            <a:r>
              <a:rPr lang="hu-HU" sz="2000" dirty="0"/>
              <a:t>„Kan 6. évében </a:t>
            </a:r>
            <a:r>
              <a:rPr lang="hu-HU" sz="2000" dirty="0" err="1"/>
              <a:t>Zac</a:t>
            </a:r>
            <a:r>
              <a:rPr lang="hu-HU" sz="2000" dirty="0"/>
              <a:t> hónapjának 11. </a:t>
            </a:r>
            <a:r>
              <a:rPr lang="hu-HU" sz="2000" dirty="0" err="1"/>
              <a:t>Muluc-ján</a:t>
            </a:r>
            <a:r>
              <a:rPr lang="hu-HU" sz="2000" dirty="0"/>
              <a:t> szörnyű földrengések kezdődtek, amelyek megszakítás nélkül egészen a 13.Chuen-ig folytatódtak. A sárdombok országa, </a:t>
            </a:r>
            <a:r>
              <a:rPr lang="hu-HU" sz="2000" dirty="0" err="1"/>
              <a:t>Mu</a:t>
            </a:r>
            <a:r>
              <a:rPr lang="hu-HU" sz="2000" dirty="0"/>
              <a:t> földje áldozatul esett. Miután kétszer magasba emelkedett, egyetlen éjszaka alatt hirtelen eltűnt, miközben medencéjét folyamatosan vulkanikus erők rázták. E koncentrált erők hatására a felszín több alkalommal és különböző területeken magasba emelkedett, majd lesüllyedt. </a:t>
            </a:r>
            <a:r>
              <a:rPr lang="hu-HU" sz="2000" b="1" dirty="0">
                <a:solidFill>
                  <a:srgbClr val="FF0000"/>
                </a:solidFill>
              </a:rPr>
              <a:t>Végül a föld megadta magát, és darabokra fakadva semmivé foszlott tíz ország. Nem voltak képesek már ellenállni a rázkódások erejének, és 8060 évvel e könyv megírását megelőzően elsüllyedtek 64 Millió lakójukkal együtt.”</a:t>
            </a:r>
          </a:p>
        </p:txBody>
      </p:sp>
    </p:spTree>
    <p:extLst>
      <p:ext uri="{BB962C8B-B14F-4D97-AF65-F5344CB8AC3E}">
        <p14:creationId xmlns:p14="http://schemas.microsoft.com/office/powerpoint/2010/main" val="52007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Ezoterikus tanítás a kontinensekről és a fajokról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Kontinensek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491880" y="530352"/>
            <a:ext cx="5195400" cy="4389120"/>
          </a:xfrm>
        </p:spPr>
        <p:txBody>
          <a:bodyPr/>
          <a:lstStyle/>
          <a:p>
            <a:r>
              <a:rPr lang="hu-HU" dirty="0"/>
              <a:t>Az emberiség jellemzői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83568" y="1541052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/>
              <a:t>1.) </a:t>
            </a:r>
            <a:r>
              <a:rPr lang="hu-HU" dirty="0" err="1"/>
              <a:t>Poláriszi</a:t>
            </a:r>
            <a:endParaRPr lang="hu-HU" dirty="0"/>
          </a:p>
          <a:p>
            <a:endParaRPr lang="hu-HU" dirty="0"/>
          </a:p>
          <a:p>
            <a:r>
              <a:rPr lang="hu-HU" dirty="0"/>
              <a:t>2.) </a:t>
            </a:r>
            <a:r>
              <a:rPr lang="hu-HU" dirty="0" err="1"/>
              <a:t>Hiperborea</a:t>
            </a:r>
            <a:endParaRPr lang="hu-HU" dirty="0"/>
          </a:p>
          <a:p>
            <a:pPr lvl="0"/>
            <a:endParaRPr lang="hu-HU" dirty="0"/>
          </a:p>
          <a:p>
            <a:pPr lvl="0"/>
            <a:r>
              <a:rPr lang="hu-HU" dirty="0"/>
              <a:t>3.) </a:t>
            </a:r>
            <a:r>
              <a:rPr lang="hu-HU" dirty="0" err="1"/>
              <a:t>Lemúria</a:t>
            </a:r>
            <a:endParaRPr lang="hu-HU" dirty="0"/>
          </a:p>
          <a:p>
            <a:pPr lvl="0"/>
            <a:endParaRPr lang="hu-HU" dirty="0"/>
          </a:p>
          <a:p>
            <a:pPr lvl="0"/>
            <a:r>
              <a:rPr lang="hu-HU" dirty="0"/>
              <a:t>4.) </a:t>
            </a:r>
            <a:r>
              <a:rPr lang="hu-HU" b="1" dirty="0">
                <a:solidFill>
                  <a:srgbClr val="FF0000"/>
                </a:solidFill>
              </a:rPr>
              <a:t>Atlantisz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5.) Európa és Kis-Ázsia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6.)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7.)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491880" y="1556792"/>
            <a:ext cx="5472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Angyalokhoz hasonló emberiség</a:t>
            </a:r>
          </a:p>
          <a:p>
            <a:endParaRPr lang="hu-HU" dirty="0"/>
          </a:p>
          <a:p>
            <a:r>
              <a:rPr lang="hu-HU" dirty="0"/>
              <a:t>Szellemhez hasonló emberiség</a:t>
            </a:r>
          </a:p>
          <a:p>
            <a:endParaRPr lang="hu-HU" dirty="0"/>
          </a:p>
          <a:p>
            <a:r>
              <a:rPr lang="hu-HU" dirty="0"/>
              <a:t>Négykarúak, 2 arcúak, 40-60 m, egyneműek</a:t>
            </a:r>
          </a:p>
          <a:p>
            <a:r>
              <a:rPr lang="hu-HU" dirty="0"/>
              <a:t>Kétkarúak, 1 arcúak, 10-20 m, kétneműek</a:t>
            </a:r>
          </a:p>
          <a:p>
            <a:r>
              <a:rPr lang="hu-HU" b="1" dirty="0">
                <a:solidFill>
                  <a:srgbClr val="FF0000"/>
                </a:solidFill>
              </a:rPr>
              <a:t>5-6 m magas, </a:t>
            </a:r>
            <a:r>
              <a:rPr lang="hu-HU" b="1" dirty="0" err="1">
                <a:solidFill>
                  <a:srgbClr val="FF0000"/>
                </a:solidFill>
              </a:rPr>
              <a:t>külsejük</a:t>
            </a:r>
            <a:r>
              <a:rPr lang="hu-HU" b="1" dirty="0">
                <a:solidFill>
                  <a:srgbClr val="FF0000"/>
                </a:solidFill>
              </a:rPr>
              <a:t>, alakjuk a mai emberhez hasonló</a:t>
            </a:r>
          </a:p>
          <a:p>
            <a:r>
              <a:rPr lang="hu-HU" dirty="0"/>
              <a:t>Összefoglalóan árjáknak nevezzük a Föld összes lakosát. Termetük 3-4 m-ről fokozatosan csökken a mai </a:t>
            </a:r>
            <a:r>
              <a:rPr lang="hu-HU" dirty="0" err="1"/>
              <a:t>átl</a:t>
            </a:r>
            <a:r>
              <a:rPr lang="hu-HU" dirty="0"/>
              <a:t>. magasságig.</a:t>
            </a:r>
          </a:p>
        </p:txBody>
      </p:sp>
    </p:spTree>
    <p:extLst>
      <p:ext uri="{BB962C8B-B14F-4D97-AF65-F5344CB8AC3E}">
        <p14:creationId xmlns:p14="http://schemas.microsoft.com/office/powerpoint/2010/main" val="372831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Óriásokról</a:t>
            </a:r>
          </a:p>
        </p:txBody>
      </p:sp>
      <p:pic>
        <p:nvPicPr>
          <p:cNvPr id="3074" name="Picture 2" descr="E:\Teozófia\ELŐADÁSOK\MITOSZOK, LEGENDÁK A TT TÜKRÉBEN\issa-and-giant-s-head-193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4702629" cy="29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Teozófia\ELŐADÁSOK\MITOSZOK, LEGENDÁK A TT TÜKRÉBEN\orias_bib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8059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Teozófia\ELŐADÁSOK\MITOSZOK, LEGENDÁK A TT TÜKRÉBEN\orias.feltar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123211"/>
            <a:ext cx="3036654" cy="22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Teozófia\ELŐADÁSOK\MITOSZOK, LEGENDÁK A TT TÜKRÉBEN\_skelet_velikana.libano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64" y="620688"/>
            <a:ext cx="2845287" cy="21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701398" y="2420888"/>
            <a:ext cx="14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    Libanon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236296" y="2708920"/>
            <a:ext cx="108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Biblia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948264" y="5517232"/>
            <a:ext cx="153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     </a:t>
            </a:r>
            <a:r>
              <a:rPr lang="hu-HU" dirty="0" err="1">
                <a:solidFill>
                  <a:schemeClr val="bg1"/>
                </a:solidFill>
              </a:rPr>
              <a:t>Rerich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339752" y="5085184"/>
            <a:ext cx="123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  <a:r>
              <a:rPr lang="hu-HU" dirty="0">
                <a:solidFill>
                  <a:schemeClr val="bg1"/>
                </a:solidFill>
              </a:rPr>
              <a:t>Ázsia</a:t>
            </a:r>
          </a:p>
        </p:txBody>
      </p:sp>
    </p:spTree>
    <p:extLst>
      <p:ext uri="{BB962C8B-B14F-4D97-AF65-F5344CB8AC3E}">
        <p14:creationId xmlns:p14="http://schemas.microsoft.com/office/powerpoint/2010/main" val="291628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7239000" y="5638800"/>
            <a:ext cx="1905000" cy="1219200"/>
          </a:xfrm>
          <a:prstGeom prst="cloudCallout">
            <a:avLst>
              <a:gd name="adj1" fmla="val -12667"/>
              <a:gd name="adj2" fmla="val 2866"/>
            </a:avLst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060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sz="4800" b="1" dirty="0"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hu-HU" altLang="hu-HU" sz="4000" b="1" dirty="0">
                <a:solidFill>
                  <a:schemeClr val="accent1"/>
                </a:solidFill>
                <a:latin typeface="Bookman Old Style" pitchFamily="18" charset="0"/>
              </a:rPr>
              <a:t>A MANU ÉS MUNKÁJA</a:t>
            </a:r>
            <a:endParaRPr lang="en-US" altLang="hu-HU" sz="4000" b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09600" y="6019800"/>
            <a:ext cx="533400" cy="457200"/>
          </a:xfrm>
          <a:custGeom>
            <a:avLst/>
            <a:gdLst>
              <a:gd name="T0" fmla="*/ 6622606 w 21600"/>
              <a:gd name="T1" fmla="*/ 979847 h 21600"/>
              <a:gd name="T2" fmla="*/ 1785532 w 21600"/>
              <a:gd name="T3" fmla="*/ 4838700 h 21600"/>
              <a:gd name="T4" fmla="*/ 6622606 w 21600"/>
              <a:gd name="T5" fmla="*/ 9677400 h 21600"/>
              <a:gd name="T6" fmla="*/ 11386485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609600" y="5486400"/>
            <a:ext cx="533400" cy="457200"/>
          </a:xfrm>
          <a:custGeom>
            <a:avLst/>
            <a:gdLst>
              <a:gd name="T0" fmla="*/ 6622606 w 21600"/>
              <a:gd name="T1" fmla="*/ 979847 h 21600"/>
              <a:gd name="T2" fmla="*/ 1785532 w 21600"/>
              <a:gd name="T3" fmla="*/ 4838700 h 21600"/>
              <a:gd name="T4" fmla="*/ 6622606 w 21600"/>
              <a:gd name="T5" fmla="*/ 9677400 h 21600"/>
              <a:gd name="T6" fmla="*/ 11386485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609600" y="4953000"/>
            <a:ext cx="533400" cy="457200"/>
          </a:xfrm>
          <a:custGeom>
            <a:avLst/>
            <a:gdLst>
              <a:gd name="T0" fmla="*/ 6622606 w 21600"/>
              <a:gd name="T1" fmla="*/ 979847 h 21600"/>
              <a:gd name="T2" fmla="*/ 1785532 w 21600"/>
              <a:gd name="T3" fmla="*/ 4838700 h 21600"/>
              <a:gd name="T4" fmla="*/ 6622606 w 21600"/>
              <a:gd name="T5" fmla="*/ 9677400 h 21600"/>
              <a:gd name="T6" fmla="*/ 11386485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19125" y="4448175"/>
            <a:ext cx="533400" cy="457200"/>
          </a:xfrm>
          <a:custGeom>
            <a:avLst/>
            <a:gdLst>
              <a:gd name="T0" fmla="*/ 6622606 w 21600"/>
              <a:gd name="T1" fmla="*/ 979847 h 21600"/>
              <a:gd name="T2" fmla="*/ 1785532 w 21600"/>
              <a:gd name="T3" fmla="*/ 4838700 h 21600"/>
              <a:gd name="T4" fmla="*/ 6622606 w 21600"/>
              <a:gd name="T5" fmla="*/ 9677400 h 21600"/>
              <a:gd name="T6" fmla="*/ 11386485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609600" y="3933825"/>
            <a:ext cx="533400" cy="457200"/>
          </a:xfrm>
          <a:custGeom>
            <a:avLst/>
            <a:gdLst>
              <a:gd name="T0" fmla="*/ 6622606 w 21600"/>
              <a:gd name="T1" fmla="*/ 979847 h 21600"/>
              <a:gd name="T2" fmla="*/ 1785532 w 21600"/>
              <a:gd name="T3" fmla="*/ 4838700 h 21600"/>
              <a:gd name="T4" fmla="*/ 6622606 w 21600"/>
              <a:gd name="T5" fmla="*/ 9677400 h 21600"/>
              <a:gd name="T6" fmla="*/ 11386485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09600" y="3429000"/>
            <a:ext cx="533400" cy="457200"/>
          </a:xfrm>
          <a:custGeom>
            <a:avLst/>
            <a:gdLst>
              <a:gd name="T0" fmla="*/ 6622606 w 21600"/>
              <a:gd name="T1" fmla="*/ 979847 h 21600"/>
              <a:gd name="T2" fmla="*/ 1785532 w 21600"/>
              <a:gd name="T3" fmla="*/ 4838700 h 21600"/>
              <a:gd name="T4" fmla="*/ 6622606 w 21600"/>
              <a:gd name="T5" fmla="*/ 9677400 h 21600"/>
              <a:gd name="T6" fmla="*/ 11386485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609600" y="2895600"/>
            <a:ext cx="533400" cy="457200"/>
          </a:xfrm>
          <a:custGeom>
            <a:avLst/>
            <a:gdLst>
              <a:gd name="T0" fmla="*/ 6622606 w 21600"/>
              <a:gd name="T1" fmla="*/ 979847 h 21600"/>
              <a:gd name="T2" fmla="*/ 1785532 w 21600"/>
              <a:gd name="T3" fmla="*/ 4838700 h 21600"/>
              <a:gd name="T4" fmla="*/ 6622606 w 21600"/>
              <a:gd name="T5" fmla="*/ 9677400 h 21600"/>
              <a:gd name="T6" fmla="*/ 11386485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609600" y="2362200"/>
            <a:ext cx="533400" cy="457200"/>
          </a:xfrm>
          <a:custGeom>
            <a:avLst/>
            <a:gdLst>
              <a:gd name="T0" fmla="*/ 6622606 w 21600"/>
              <a:gd name="T1" fmla="*/ 979847 h 21600"/>
              <a:gd name="T2" fmla="*/ 1785532 w 21600"/>
              <a:gd name="T3" fmla="*/ 4838700 h 21600"/>
              <a:gd name="T4" fmla="*/ 6622606 w 21600"/>
              <a:gd name="T5" fmla="*/ 9677400 h 21600"/>
              <a:gd name="T6" fmla="*/ 11386485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609600" y="1809750"/>
            <a:ext cx="533400" cy="457200"/>
          </a:xfrm>
          <a:custGeom>
            <a:avLst/>
            <a:gdLst>
              <a:gd name="T0" fmla="*/ 6622606 w 21600"/>
              <a:gd name="T1" fmla="*/ 979847 h 21600"/>
              <a:gd name="T2" fmla="*/ 1785532 w 21600"/>
              <a:gd name="T3" fmla="*/ 4838700 h 21600"/>
              <a:gd name="T4" fmla="*/ 6622606 w 21600"/>
              <a:gd name="T5" fmla="*/ 9677400 h 21600"/>
              <a:gd name="T6" fmla="*/ 11386485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3622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CC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33528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3716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43434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CC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3340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63246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FF6699"/>
              </a:gs>
              <a:gs pos="100000">
                <a:srgbClr val="D600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7315200" y="4419600"/>
            <a:ext cx="990600" cy="2152650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100000">
                <a:srgbClr val="9900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1371600" y="3886200"/>
            <a:ext cx="990600" cy="5397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Asekha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1371600" y="3346450"/>
            <a:ext cx="990600" cy="5397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1371600" y="2813050"/>
            <a:ext cx="990600" cy="539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1371600" y="2279650"/>
            <a:ext cx="990600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Pratyeka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Buddha</a:t>
            </a:r>
            <a:endParaRPr lang="en-US" altLang="hu-H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1371600" y="1746250"/>
            <a:ext cx="990600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A Világ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Ura</a:t>
            </a:r>
            <a:endParaRPr lang="en-US" altLang="hu-H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1371600" y="1212850"/>
            <a:ext cx="990600" cy="539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Hallgatag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Figyelő</a:t>
            </a:r>
            <a:endParaRPr lang="en-US" altLang="hu-HU" sz="1600" i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2362200" y="3886200"/>
            <a:ext cx="990600" cy="5397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Asekha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2362200" y="3346450"/>
            <a:ext cx="990600" cy="5397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2362200" y="2813050"/>
            <a:ext cx="990600" cy="5397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Világtanító</a:t>
            </a:r>
            <a:endParaRPr lang="en-US" altLang="hu-HU" sz="16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2362200" y="2279650"/>
            <a:ext cx="990600" cy="539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Buddha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3352800" y="3886200"/>
            <a:ext cx="990600" cy="5397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Asekha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3352800" y="3346450"/>
            <a:ext cx="990600" cy="5397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3352800" y="2813050"/>
            <a:ext cx="990600" cy="53975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   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4343400" y="3879850"/>
            <a:ext cx="990600" cy="539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Asekha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343400" y="3340100"/>
            <a:ext cx="990600" cy="539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4343400" y="2806700"/>
            <a:ext cx="990600" cy="53975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    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5334000" y="3892550"/>
            <a:ext cx="990600" cy="539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Asekha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5334000" y="3352800"/>
            <a:ext cx="990600" cy="539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5334000" y="2819400"/>
            <a:ext cx="990600" cy="539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H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6324600" y="3892550"/>
            <a:ext cx="990600" cy="53975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Asekha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324600" y="3352800"/>
            <a:ext cx="990600" cy="53975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6324600" y="2819400"/>
            <a:ext cx="990600" cy="5397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   H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7315200" y="3892550"/>
            <a:ext cx="990600" cy="53975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Asekha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7315200" y="3352800"/>
            <a:ext cx="990600" cy="53975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7315200" y="2819400"/>
            <a:ext cx="990600" cy="53975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CC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>
                <a:latin typeface="Arial" panose="020B0604020202020204" pitchFamily="34" charset="0"/>
                <a:cs typeface="Arial" panose="020B0604020202020204" pitchFamily="34" charset="0"/>
              </a:rPr>
              <a:t>A     N</a:t>
            </a:r>
            <a:endParaRPr lang="en-US" alt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0" y="65532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BEAVATÁS</a:t>
            </a:r>
            <a:endParaRPr lang="en-US" altLang="hu-HU" sz="140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62" name="Text Box 46"/>
          <p:cNvSpPr txBox="1">
            <a:spLocks noChangeArrowheads="1"/>
          </p:cNvSpPr>
          <p:nvPr/>
        </p:nvSpPr>
        <p:spPr bwMode="auto">
          <a:xfrm rot="-3801705">
            <a:off x="1111251" y="513397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20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Első sugár</a:t>
            </a:r>
            <a:endParaRPr lang="en-US" altLang="hu-HU" sz="16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63" name="Text Box 47"/>
          <p:cNvSpPr txBox="1">
            <a:spLocks noChangeArrowheads="1"/>
          </p:cNvSpPr>
          <p:nvPr/>
        </p:nvSpPr>
        <p:spPr bwMode="auto">
          <a:xfrm rot="-3801705">
            <a:off x="2074863" y="53022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Második sugár</a:t>
            </a:r>
          </a:p>
        </p:txBody>
      </p:sp>
      <p:sp>
        <p:nvSpPr>
          <p:cNvPr id="34864" name="Text Box 48"/>
          <p:cNvSpPr txBox="1">
            <a:spLocks noChangeArrowheads="1"/>
          </p:cNvSpPr>
          <p:nvPr/>
        </p:nvSpPr>
        <p:spPr bwMode="auto">
          <a:xfrm rot="-3801705">
            <a:off x="3049588" y="51498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Harmadik sugár</a:t>
            </a:r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 rot="-3801705">
            <a:off x="4116388" y="51498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Negyedik sugár</a:t>
            </a:r>
          </a:p>
        </p:txBody>
      </p:sp>
      <p:sp>
        <p:nvSpPr>
          <p:cNvPr id="34866" name="Text Box 50"/>
          <p:cNvSpPr txBox="1">
            <a:spLocks noChangeArrowheads="1"/>
          </p:cNvSpPr>
          <p:nvPr/>
        </p:nvSpPr>
        <p:spPr bwMode="auto">
          <a:xfrm rot="-3801705">
            <a:off x="5030788" y="51498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Ötödik sugár</a:t>
            </a:r>
          </a:p>
        </p:txBody>
      </p:sp>
      <p:sp>
        <p:nvSpPr>
          <p:cNvPr id="34867" name="Text Box 51"/>
          <p:cNvSpPr txBox="1">
            <a:spLocks noChangeArrowheads="1"/>
          </p:cNvSpPr>
          <p:nvPr/>
        </p:nvSpPr>
        <p:spPr bwMode="auto">
          <a:xfrm rot="-3801705">
            <a:off x="6021388" y="51498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Hatodik sugár</a:t>
            </a:r>
          </a:p>
        </p:txBody>
      </p:sp>
      <p:sp>
        <p:nvSpPr>
          <p:cNvPr id="34868" name="Text Box 52"/>
          <p:cNvSpPr txBox="1">
            <a:spLocks noChangeArrowheads="1"/>
          </p:cNvSpPr>
          <p:nvPr/>
        </p:nvSpPr>
        <p:spPr bwMode="auto">
          <a:xfrm rot="-3801705">
            <a:off x="6951663" y="53022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Hetedik sugár</a:t>
            </a:r>
          </a:p>
        </p:txBody>
      </p:sp>
      <p:sp>
        <p:nvSpPr>
          <p:cNvPr id="34869" name="AutoShape 53"/>
          <p:cNvSpPr>
            <a:spLocks noChangeArrowheads="1"/>
          </p:cNvSpPr>
          <p:nvPr/>
        </p:nvSpPr>
        <p:spPr bwMode="auto">
          <a:xfrm flipH="1">
            <a:off x="2748560" y="1110134"/>
            <a:ext cx="4775767" cy="1622718"/>
          </a:xfrm>
          <a:prstGeom prst="cloudCallout">
            <a:avLst>
              <a:gd name="adj1" fmla="val -71338"/>
              <a:gd name="adj2" fmla="val -36463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Manu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egy gyökérfaj feje.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Egy teljes időszakra kidolgozza a fejlődés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részleteit. Vezeti a faj fejlődését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inkarnálódik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is benne,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amikor szükséges.  </a:t>
            </a:r>
          </a:p>
        </p:txBody>
      </p:sp>
    </p:spTree>
    <p:extLst>
      <p:ext uri="{BB962C8B-B14F-4D97-AF65-F5344CB8AC3E}">
        <p14:creationId xmlns:p14="http://schemas.microsoft.com/office/powerpoint/2010/main" val="3614421611"/>
      </p:ext>
    </p:extLst>
  </p:cSld>
  <p:clrMapOvr>
    <a:masterClrMapping/>
  </p:clrMapOvr>
  <p:transition spd="slow" advClick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229200"/>
            <a:ext cx="8183880" cy="815908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1"/>
                </a:solidFill>
              </a:rPr>
              <a:t>GYÖKÉRFAJOK KIALAKULÁSA ALFAJOKBÓL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5356535" cy="40324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572000" y="764704"/>
            <a:ext cx="396044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u="sng" dirty="0"/>
              <a:t>Általános elv: </a:t>
            </a:r>
          </a:p>
          <a:p>
            <a:r>
              <a:rPr lang="hu-HU" dirty="0"/>
              <a:t>minden gyökérfaj az előző gyökérfaj neki megfelelő sorszámú alfajából fejlődik ki.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220072" y="2348880"/>
            <a:ext cx="352839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A 4. gyökérfaj esetében egészen a </a:t>
            </a:r>
            <a:r>
              <a:rPr lang="hu-HU" dirty="0" err="1"/>
              <a:t>lemúriai</a:t>
            </a:r>
            <a:r>
              <a:rPr lang="hu-HU" dirty="0"/>
              <a:t> faj 7. alfajáig tartott a fejlődés.</a:t>
            </a:r>
          </a:p>
          <a:p>
            <a:r>
              <a:rPr lang="hu-HU" dirty="0"/>
              <a:t>4-5 Millió évnyi fejlődés volt.</a:t>
            </a:r>
          </a:p>
        </p:txBody>
      </p:sp>
      <p:sp>
        <p:nvSpPr>
          <p:cNvPr id="12" name="Háromszög 11"/>
          <p:cNvSpPr/>
          <p:nvPr/>
        </p:nvSpPr>
        <p:spPr>
          <a:xfrm>
            <a:off x="1475656" y="1196752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Háromszög 12"/>
          <p:cNvSpPr/>
          <p:nvPr/>
        </p:nvSpPr>
        <p:spPr>
          <a:xfrm>
            <a:off x="1835695" y="1772816"/>
            <a:ext cx="99951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áromszög 13"/>
          <p:cNvSpPr/>
          <p:nvPr/>
        </p:nvSpPr>
        <p:spPr>
          <a:xfrm>
            <a:off x="2339752" y="2420888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>
            <a:off x="2987824" y="2996952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>
            <a:off x="3851920" y="3513205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áromszög 17"/>
          <p:cNvSpPr/>
          <p:nvPr/>
        </p:nvSpPr>
        <p:spPr>
          <a:xfrm>
            <a:off x="4860032" y="4130901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982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05272"/>
            <a:ext cx="8183880" cy="439836"/>
          </a:xfrm>
        </p:spPr>
        <p:txBody>
          <a:bodyPr>
            <a:noAutofit/>
          </a:bodyPr>
          <a:lstStyle/>
          <a:p>
            <a:r>
              <a:rPr lang="hu-HU" sz="2800" b="1" dirty="0"/>
              <a:t>RMOAHALOK ÚTJA VÁZLATOSAN</a:t>
            </a:r>
          </a:p>
          <a:p>
            <a:endParaRPr lang="hu-HU" sz="2800" b="1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70274"/>
              </p:ext>
            </p:extLst>
          </p:nvPr>
        </p:nvGraphicFramePr>
        <p:xfrm>
          <a:off x="2483768" y="620689"/>
          <a:ext cx="3528392" cy="40324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172752858"/>
                    </a:ext>
                  </a:extLst>
                </a:gridCol>
              </a:tblGrid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 RMOAHAL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152848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2. TLAVATLI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865249"/>
                  </a:ext>
                </a:extLst>
              </a:tr>
              <a:tr h="7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3. TOLTÉK (maya,quicha)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238383"/>
                  </a:ext>
                </a:extLst>
              </a:tr>
              <a:tr h="7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4. ELSŐ TURÁNI (ős kínai)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76036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5. EREDETI SZEMITA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937937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6. AKKÁD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973203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7. MONGOL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5309000"/>
                  </a:ext>
                </a:extLst>
              </a:tr>
              <a:tr h="7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     JAPÁN-MALÁJI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954405"/>
                  </a:ext>
                </a:extLst>
              </a:tr>
            </a:tbl>
          </a:graphicData>
        </a:graphic>
      </p:graphicFrame>
      <p:pic>
        <p:nvPicPr>
          <p:cNvPr id="6" name="Picture 2" descr="E:\Teozófia\ELŐADÁSOK\MITOSZOK, LEGENDÁK A TT TÜKRÉBEN\ATlantisz a kezdetekben Scott El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74" y="548679"/>
            <a:ext cx="6657365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zögletes összekötő 12"/>
          <p:cNvCxnSpPr/>
          <p:nvPr/>
        </p:nvCxnSpPr>
        <p:spPr>
          <a:xfrm rot="10800000">
            <a:off x="3686310" y="2672917"/>
            <a:ext cx="612068" cy="288032"/>
          </a:xfrm>
          <a:prstGeom prst="bentConnector3">
            <a:avLst>
              <a:gd name="adj1" fmla="val 10390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V="1">
            <a:off x="3686310" y="1844824"/>
            <a:ext cx="1173722" cy="792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3686310" y="1844824"/>
            <a:ext cx="612068" cy="749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0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Atlantiszi alfaj: RMOAHAL</a:t>
            </a:r>
          </a:p>
        </p:txBody>
      </p:sp>
      <p:sp>
        <p:nvSpPr>
          <p:cNvPr id="3" name="Téglalap 2"/>
          <p:cNvSpPr/>
          <p:nvPr/>
        </p:nvSpPr>
        <p:spPr>
          <a:xfrm>
            <a:off x="1331640" y="1997839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algn="just"/>
            <a:endParaRPr lang="hu-HU" dirty="0"/>
          </a:p>
          <a:p>
            <a:pPr algn="r"/>
            <a:r>
              <a:rPr lang="hu-HU" dirty="0"/>
              <a:t>„A számik (lappok) a legrejtélyesebb európai nép</a:t>
            </a:r>
          </a:p>
          <a:p>
            <a:pPr algn="r"/>
            <a:r>
              <a:rPr lang="hu-HU" dirty="0"/>
              <a:t>A számi nyelv és a balti finn (finnségi) nyelvek azonos alapnyelv leszármazottai, de </a:t>
            </a:r>
            <a:r>
              <a:rPr lang="hu-HU" b="1" dirty="0"/>
              <a:t>a lappok </a:t>
            </a:r>
            <a:r>
              <a:rPr lang="hu-HU" b="1" dirty="0" err="1"/>
              <a:t>antropológiailag</a:t>
            </a:r>
            <a:r>
              <a:rPr lang="hu-HU" b="1" dirty="0"/>
              <a:t> más típusba (a lappid v. </a:t>
            </a:r>
            <a:r>
              <a:rPr lang="hu-HU" b="1" dirty="0" err="1"/>
              <a:t>lapponoid</a:t>
            </a:r>
            <a:r>
              <a:rPr lang="hu-HU" b="1" dirty="0"/>
              <a:t> típusba) tartoznak</a:t>
            </a:r>
            <a:r>
              <a:rPr lang="hu-HU" dirty="0"/>
              <a:t>, mint a legközelebbi rokon nyelveket beszélő balti finnek (főleg balti típus).” </a:t>
            </a:r>
            <a:endParaRPr lang="hu-HU" dirty="0"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5604"/>
            <a:ext cx="2808312" cy="31220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1737810" cy="26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3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Teozófia\ELŐADÁSOK\MITOSZOK, LEGENDÁK A TT TÜKRÉBEN\Atlantisz Ruta és Daitia szigetek Scott El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58"/>
            <a:ext cx="7462796" cy="45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1080120"/>
          </a:xfrm>
        </p:spPr>
        <p:txBody>
          <a:bodyPr>
            <a:normAutofit fontScale="90000"/>
          </a:bodyPr>
          <a:lstStyle/>
          <a:p>
            <a:br>
              <a:rPr lang="hu-H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TLAVATLIK ÚTJA VÁZLATOSAN</a:t>
            </a:r>
            <a:br>
              <a:rPr lang="hu-HU" dirty="0"/>
            </a:b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159192" y="2723899"/>
            <a:ext cx="122430" cy="1006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2853988" y="2685574"/>
            <a:ext cx="273526" cy="671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3127514" y="1543747"/>
            <a:ext cx="576064" cy="11910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2528052" y="2687499"/>
            <a:ext cx="567784" cy="36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3159192" y="2420888"/>
            <a:ext cx="980760" cy="2848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2.Atlantiszi alfaj: TLAVATLI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491526"/>
            <a:ext cx="1440160" cy="169763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55576" y="83671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		</a:t>
            </a:r>
            <a:r>
              <a:rPr lang="hu-HU" dirty="0" err="1"/>
              <a:t>Cro-Magnoni</a:t>
            </a:r>
            <a:r>
              <a:rPr lang="hu-HU" dirty="0"/>
              <a:t> ember</a:t>
            </a:r>
          </a:p>
          <a:p>
            <a:endParaRPr lang="hu-HU" dirty="0"/>
          </a:p>
          <a:p>
            <a:r>
              <a:rPr lang="hu-HU" dirty="0"/>
              <a:t>			Egyenes testtartás, karcsú, magas 				termet, széles arc, erős állcsúcs, a 				fej elölről nézve hosszúkás, a 					koponyaboltozat magas, 					oldalnézetből közép- vagy 					hosszúfejű. A koponya nagy és 					kerek, a homlok magas, majdnem 				függőleges. </a:t>
            </a:r>
          </a:p>
          <a:p>
            <a:pPr algn="just"/>
            <a:r>
              <a:rPr lang="hu-HU" dirty="0"/>
              <a:t>			Louis </a:t>
            </a:r>
            <a:r>
              <a:rPr lang="hu-HU" dirty="0" err="1"/>
              <a:t>Lartet</a:t>
            </a:r>
            <a:r>
              <a:rPr lang="hu-HU" dirty="0"/>
              <a:t> leletei viselik a </a:t>
            </a:r>
            <a:r>
              <a:rPr lang="hu-HU" i="1" dirty="0" err="1"/>
              <a:t>cro</a:t>
            </a:r>
            <a:r>
              <a:rPr lang="hu-HU" i="1" dirty="0"/>
              <a:t>-				</a:t>
            </a:r>
            <a:r>
              <a:rPr lang="hu-HU" i="1" dirty="0" err="1"/>
              <a:t>magnon</a:t>
            </a:r>
            <a:r>
              <a:rPr lang="hu-HU" i="1" dirty="0"/>
              <a:t> 1</a:t>
            </a:r>
            <a:r>
              <a:rPr lang="hu-HU" dirty="0"/>
              <a:t> nevet. Egy vasútépítés 				során bukkant felszínre az a sziklapárkány, amely alatt megtalálták az első csontvázakat. A 19. század régészeti eszköztárával (rétegtan) a maradványokat 30 000 évesre datálta.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276872"/>
            <a:ext cx="2637653" cy="19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3.Atlantiszi alfaj: TOLTÉK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71600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Domináns, életerős faj.</a:t>
            </a:r>
          </a:p>
          <a:p>
            <a:pPr algn="ctr"/>
            <a:r>
              <a:rPr lang="hu-HU" dirty="0"/>
              <a:t>Évezredeken át uralkodtak Atlantiszban.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4968552" cy="317159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02920" y="1772816"/>
            <a:ext cx="2988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atlantiszi (tolték) civilizáció</a:t>
            </a:r>
          </a:p>
          <a:p>
            <a:r>
              <a:rPr lang="hu-HU" b="1" dirty="0"/>
              <a:t>fénykora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Bőség, gazdagság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Fémek transzmutációja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Tisztánlátás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Akaraterő működtetése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Természetszellemek irányítása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Agglutináló nyelv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Nap és tűzimádat</a:t>
            </a:r>
          </a:p>
          <a:p>
            <a:endParaRPr lang="hu-HU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3409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737861" cy="30243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1512168"/>
          </a:xfrm>
        </p:spPr>
        <p:txBody>
          <a:bodyPr>
            <a:normAutofit/>
          </a:bodyPr>
          <a:lstStyle/>
          <a:p>
            <a:r>
              <a:rPr lang="hu-HU" dirty="0"/>
              <a:t>A 4. FAJ ÉS ATLANTISZ TÖRTÉNELME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2376" y="4365104"/>
            <a:ext cx="7772400" cy="1800200"/>
          </a:xfrm>
        </p:spPr>
        <p:txBody>
          <a:bodyPr>
            <a:normAutofit lnSpcReduction="1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Magyar Teozófia Társulat</a:t>
            </a:r>
          </a:p>
          <a:p>
            <a:r>
              <a:rPr lang="hu-HU" dirty="0"/>
              <a:t>2018. november 17.-i nyilvános előadás</a:t>
            </a:r>
          </a:p>
          <a:p>
            <a:r>
              <a:rPr lang="hu-HU" dirty="0" err="1"/>
              <a:t>Ea</a:t>
            </a:r>
            <a:r>
              <a:rPr lang="hu-HU" dirty="0"/>
              <a:t>: </a:t>
            </a:r>
            <a:r>
              <a:rPr lang="hu-HU" dirty="0" err="1"/>
              <a:t>Nagyiday</a:t>
            </a:r>
            <a:r>
              <a:rPr lang="hu-HU" dirty="0"/>
              <a:t> </a:t>
            </a:r>
            <a:r>
              <a:rPr lang="hu-HU" dirty="0" err="1"/>
              <a:t>Adrienne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725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Atlantiszi alfaj: TOLTÉK</a:t>
            </a:r>
          </a:p>
        </p:txBody>
      </p:sp>
      <p:sp>
        <p:nvSpPr>
          <p:cNvPr id="3" name="Téglalap 2"/>
          <p:cNvSpPr/>
          <p:nvPr/>
        </p:nvSpPr>
        <p:spPr>
          <a:xfrm>
            <a:off x="683568" y="-727266"/>
            <a:ext cx="7560840" cy="608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HANYATLÁS</a:t>
            </a: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ODUARPA, A SÖTÉT ARC URA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 föld gyomrából vad külsejű, szőrös, karmos, két lábon járó, hosszú karú, állatfejű és sörényes szörnyetegek sorjáztak elő, nem emberi lények, de mégis rémisztően emberiek. A tivornyázók ezektől italokat és valamilyen kenetet kaptak, amelyektől kábultan és érzéketlenük földre roskadtak.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össze-vissza heverő emberkupacokból állati formák pattantak ki, asztrális materializációk, állatként vadak és gátlástalanok, emberként kegyetlenek és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ravaszak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amelyek szennyes vágyakkal telve vicsorogva és tombolva rászabadultak a külső világra, majd orgiájuk végeztével visszatértek emberi formáikba.”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ilyen szertartások segítségével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Oduarpa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keményen kézben tartotta az embereket és nagy hatalommal rendelkezett az ember alatti birodalomban is. A saját testőrségének tagjai is ilyen fizikai testté materializált vágy-formák voltak, amelyeket a csatában rászabadított az ellenségeire, ahol azok fogakkal és karmokkal harcolva rémülettel töltötték el az ellenfél tömegeit, majd az elesettek holttesteit felfalták.” (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A.E.Powelltől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4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Mai </a:t>
            </a:r>
            <a:r>
              <a:rPr lang="hu-HU" sz="3200" dirty="0" err="1"/>
              <a:t>fantasy</a:t>
            </a:r>
            <a:r>
              <a:rPr lang="hu-HU" sz="3200" dirty="0"/>
              <a:t> képek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4" y="404664"/>
            <a:ext cx="2639376" cy="32665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24" y="427501"/>
            <a:ext cx="4108496" cy="23110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80" y="2852936"/>
            <a:ext cx="4086760" cy="272450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02920" y="3789040"/>
            <a:ext cx="378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/>
              <a:t>Dzyan</a:t>
            </a:r>
            <a:r>
              <a:rPr lang="hu-HU" sz="1200" b="1" dirty="0"/>
              <a:t> könyve: </a:t>
            </a:r>
          </a:p>
          <a:p>
            <a:pPr algn="ctr"/>
            <a:r>
              <a:rPr lang="hu-HU" sz="1200" dirty="0"/>
              <a:t>„És ekkor a Negyedik (gyökérfaj), gőgjében felfuvalkodott. Mi vagyunk a királyok – mondták. Mi vagyunk az Istenek… Hatalmas városokat építettek. Ritka földanyagból és fémekből építettek. A kiokádott tüzekből, a hegyek fehér </a:t>
            </a:r>
            <a:r>
              <a:rPr lang="hu-HU" sz="1200" dirty="0" err="1"/>
              <a:t>köveiből</a:t>
            </a:r>
            <a:r>
              <a:rPr lang="hu-HU" sz="1200" dirty="0"/>
              <a:t> és fekete kövekből kifaragták saját képeiket, saját méretükre és hasonlóságukra és azokat imádták.” </a:t>
            </a:r>
          </a:p>
        </p:txBody>
      </p:sp>
    </p:spTree>
    <p:extLst>
      <p:ext uri="{BB962C8B-B14F-4D97-AF65-F5344CB8AC3E}">
        <p14:creationId xmlns:p14="http://schemas.microsoft.com/office/powerpoint/2010/main" val="1639707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4. faj törvényszerűsége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83568" y="83671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r>
              <a:rPr lang="hu-HU" sz="2400" dirty="0"/>
              <a:t>Mivel az atlantiszi gyökérfaj a negyedik (a 7-ből), a közép- vagy fordulópontot is jelenti a szellem anyagba történő leereszkedéséből és kiemelkedéséből álló ciklusban.</a:t>
            </a:r>
          </a:p>
          <a:p>
            <a:pPr algn="ctr"/>
            <a:r>
              <a:rPr lang="hu-HU" sz="2400" dirty="0"/>
              <a:t>A </a:t>
            </a:r>
            <a:r>
              <a:rPr lang="hu-HU" sz="2400" dirty="0" err="1"/>
              <a:t>káma</a:t>
            </a:r>
            <a:r>
              <a:rPr lang="hu-HU" sz="2400" dirty="0"/>
              <a:t> (az ember vágytermészete) a 4. gyökérfaj idején éri el csúcspontját.</a:t>
            </a:r>
          </a:p>
        </p:txBody>
      </p:sp>
    </p:spTree>
    <p:extLst>
      <p:ext uri="{BB962C8B-B14F-4D97-AF65-F5344CB8AC3E}">
        <p14:creationId xmlns:p14="http://schemas.microsoft.com/office/powerpoint/2010/main" val="332302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Atlantiszi alfaj: TURÁNI</a:t>
            </a:r>
          </a:p>
        </p:txBody>
      </p:sp>
      <p:sp>
        <p:nvSpPr>
          <p:cNvPr id="3" name="Téglalap 2"/>
          <p:cNvSpPr/>
          <p:nvPr/>
        </p:nvSpPr>
        <p:spPr>
          <a:xfrm>
            <a:off x="502920" y="764705"/>
            <a:ext cx="3493016" cy="334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első „sárga” faj.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 területek meghódítására törekedtek.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Sokuk kelet felé vándorolt.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800 ezer és 200 ezer között a déli régiókban éltek, ahol ma Marokkó és Algéria van.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Majd Keletre vándoroltak…. 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mai kínaiakkal a legnagyobb a hasonlóság.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Teozófia\ELŐADÁSOK\MITOSZOK, LEGENDÁK A TT TÜKRÉBEN\Atlantisz Ruta és Daitia szigetek Scott El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24865"/>
            <a:ext cx="4546027" cy="352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5868144" y="3573016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zögletes összekötő 7"/>
          <p:cNvCxnSpPr/>
          <p:nvPr/>
        </p:nvCxnSpPr>
        <p:spPr>
          <a:xfrm flipV="1">
            <a:off x="6226279" y="3237094"/>
            <a:ext cx="1334681" cy="384158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005064"/>
            <a:ext cx="2251820" cy="14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Atlantiszi alfaj: ŐS-SÉMITA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337176" cy="249636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932040" y="486916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Kabil</a:t>
            </a:r>
            <a:r>
              <a:rPr lang="hu-HU" dirty="0"/>
              <a:t> vagy más néven berber harcosok ma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8" y="2569270"/>
            <a:ext cx="3779832" cy="25159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27584" y="836712"/>
            <a:ext cx="729761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ős-sémiták különleges feladata az elme fejlesztése volt.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Innen lettek kiválasztva az 5. gyökérfaj „magjai”.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Közép-Ázsia tenger déli partján elkülönítve…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09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Atlantiszi alfaj: AKKÁD</a:t>
            </a:r>
          </a:p>
        </p:txBody>
      </p:sp>
      <p:pic>
        <p:nvPicPr>
          <p:cNvPr id="4" name="Picture 2" descr="E:\Teozófia\ELŐADÁSOK\MITOSZOK, LEGENDÁK A TT TÜKRÉBEN\Atlantisz Poseidonis Scott El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3" y="620688"/>
            <a:ext cx="454770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2843808" y="2276872"/>
            <a:ext cx="504056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915816" y="2276872"/>
            <a:ext cx="7200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843808" y="2204864"/>
            <a:ext cx="504056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2555776" y="2204864"/>
            <a:ext cx="360040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61" y="3032753"/>
            <a:ext cx="3353711" cy="22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2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Atlantiszi alfaj: MONGOL</a:t>
            </a:r>
          </a:p>
        </p:txBody>
      </p:sp>
      <p:pic>
        <p:nvPicPr>
          <p:cNvPr id="3" name="Picture 2" descr="E:\Teozófia\ELŐADÁSOK\MITOSZOK, LEGENDÁK A TT TÜKRÉBEN\Atlantisz Poseidonis Scott El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389803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 flipV="1">
            <a:off x="2695120" y="980728"/>
            <a:ext cx="72008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3419872" y="1700808"/>
            <a:ext cx="72008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3419872" y="1700808"/>
            <a:ext cx="43204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1475656" y="980728"/>
            <a:ext cx="1219464" cy="3286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4273077" cy="193166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88" y="1412776"/>
            <a:ext cx="3229290" cy="200216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4917" y="3573016"/>
            <a:ext cx="2630631" cy="17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7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CSAK A VÁLTOZÁS AZ ÁLLANDÓ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27584" y="836712"/>
            <a:ext cx="7416824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„A fejlődés törvényszerűen periodikus változások eredménye.</a:t>
            </a:r>
          </a:p>
          <a:p>
            <a:pPr algn="just"/>
            <a:r>
              <a:rPr lang="hu-HU" dirty="0"/>
              <a:t>E törvény értelmében a személyiségek, fajok, a birodalmak és a világok megsemmisülnek.</a:t>
            </a:r>
          </a:p>
          <a:p>
            <a:pPr algn="just"/>
            <a:r>
              <a:rPr lang="hu-HU" dirty="0"/>
              <a:t>Minden forma – bármilyen gyönyörű is – elpusztul azért, hogy a benne működő élet növekedhessen és kiteljesedhessen.</a:t>
            </a:r>
          </a:p>
          <a:p>
            <a:pPr algn="just"/>
            <a:r>
              <a:rPr lang="hu-HU" dirty="0"/>
              <a:t>Mire majd az 5. gyökérfaj eléri fejlődésének csúcspontját, az atlantiszi faj által elértnél sokkal magasabbra kell emelkednie.” </a:t>
            </a:r>
          </a:p>
          <a:p>
            <a:r>
              <a:rPr lang="hu-HU" dirty="0"/>
              <a:t>(</a:t>
            </a:r>
            <a:r>
              <a:rPr lang="hu-HU" dirty="0" err="1"/>
              <a:t>A.E.Powell</a:t>
            </a:r>
            <a:r>
              <a:rPr lang="hu-HU" dirty="0"/>
              <a:t>: Az élet fejlődése a Naprendszerben)</a:t>
            </a:r>
          </a:p>
        </p:txBody>
      </p:sp>
    </p:spTree>
    <p:extLst>
      <p:ext uri="{BB962C8B-B14F-4D97-AF65-F5344CB8AC3E}">
        <p14:creationId xmlns:p14="http://schemas.microsoft.com/office/powerpoint/2010/main" val="1237434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548679"/>
            <a:ext cx="7752861" cy="56166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1772816"/>
            <a:ext cx="8183880" cy="2664296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sz="3100" dirty="0">
                <a:solidFill>
                  <a:srgbClr val="FF0000"/>
                </a:solidFill>
              </a:rPr>
              <a:t>Köszönöm </a:t>
            </a:r>
            <a:br>
              <a:rPr lang="hu-HU" sz="3100" dirty="0">
                <a:solidFill>
                  <a:srgbClr val="FF0000"/>
                </a:solidFill>
              </a:rPr>
            </a:br>
            <a:r>
              <a:rPr lang="hu-HU" sz="3100" dirty="0">
                <a:solidFill>
                  <a:srgbClr val="FF0000"/>
                </a:solidFill>
              </a:rPr>
              <a:t>a </a:t>
            </a:r>
            <a:br>
              <a:rPr lang="hu-HU" sz="3100" dirty="0">
                <a:solidFill>
                  <a:srgbClr val="FF0000"/>
                </a:solidFill>
              </a:rPr>
            </a:br>
            <a:r>
              <a:rPr lang="hu-HU" sz="3100" dirty="0">
                <a:solidFill>
                  <a:srgbClr val="FF0000"/>
                </a:solidFill>
              </a:rPr>
              <a:t>figyelmet!</a:t>
            </a:r>
            <a:br>
              <a:rPr lang="hu-HU" sz="3100" dirty="0">
                <a:solidFill>
                  <a:srgbClr val="FF0000"/>
                </a:solidFill>
              </a:rPr>
            </a:br>
            <a:endParaRPr lang="hu-HU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VÁZLAT</a:t>
            </a:r>
          </a:p>
        </p:txBody>
      </p:sp>
      <p:sp>
        <p:nvSpPr>
          <p:cNvPr id="10" name="Alcím 9"/>
          <p:cNvSpPr>
            <a:spLocks noGrp="1"/>
          </p:cNvSpPr>
          <p:nvPr>
            <p:ph type="subTitle" idx="1"/>
          </p:nvPr>
        </p:nvSpPr>
        <p:spPr>
          <a:xfrm>
            <a:off x="611560" y="3685032"/>
            <a:ext cx="7883216" cy="2408264"/>
          </a:xfrm>
        </p:spPr>
        <p:txBody>
          <a:bodyPr>
            <a:normAutofit/>
          </a:bodyPr>
          <a:lstStyle/>
          <a:p>
            <a:pPr algn="l"/>
            <a:r>
              <a:rPr lang="hu-HU" dirty="0">
                <a:solidFill>
                  <a:schemeClr val="tx1"/>
                </a:solidFill>
              </a:rPr>
              <a:t>1.) Bevezető töprengés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2.) Morzsáink Atlantiszról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3.) Atlantisz helye és története a térképeken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4.) Ezoterikus tanítás a kontinensekről és a fajokról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5.) A 4. faj kialakulása, a </a:t>
            </a:r>
            <a:r>
              <a:rPr lang="hu-HU" dirty="0" err="1">
                <a:solidFill>
                  <a:schemeClr val="tx1"/>
                </a:solidFill>
              </a:rPr>
              <a:t>Manu</a:t>
            </a:r>
            <a:r>
              <a:rPr lang="hu-HU" dirty="0">
                <a:solidFill>
                  <a:schemeClr val="tx1"/>
                </a:solidFill>
              </a:rPr>
              <a:t> és munkája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6. )Az egyes alfajok bemutatása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7.) Csak a változás az állandó</a:t>
            </a:r>
          </a:p>
          <a:p>
            <a:pPr algn="l"/>
            <a:endParaRPr lang="hu-HU" dirty="0"/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257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/>
          <a:lstStyle/>
          <a:p>
            <a:r>
              <a:rPr lang="hu-HU" dirty="0"/>
              <a:t>Bevezető töprengések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/>
              <a:t>1.) Gondolatszabadság, a </a:t>
            </a:r>
            <a:r>
              <a:rPr lang="hu-HU" sz="1800" dirty="0" err="1"/>
              <a:t>teozófus</a:t>
            </a:r>
            <a:r>
              <a:rPr lang="hu-HU" sz="1800" dirty="0"/>
              <a:t> hozzáállás</a:t>
            </a:r>
          </a:p>
          <a:p>
            <a:pPr marL="0" indent="0">
              <a:buNone/>
            </a:pPr>
            <a:r>
              <a:rPr lang="hu-HU" sz="1800" dirty="0"/>
              <a:t>2.) Jókora zavar – 262 előfordulás csak a IV. TT kötetben – rendezni…</a:t>
            </a:r>
          </a:p>
          <a:p>
            <a:pPr marL="0" indent="0">
              <a:buNone/>
            </a:pPr>
            <a:r>
              <a:rPr lang="hu-HU" sz="1800" dirty="0"/>
              <a:t>3.) „Fátyolozottság”, rejtettség, ezotéria – „…hallgatni”</a:t>
            </a:r>
          </a:p>
          <a:p>
            <a:pPr marL="0" indent="0">
              <a:buNone/>
            </a:pPr>
            <a:r>
              <a:rPr lang="hu-HU" sz="1800" dirty="0"/>
              <a:t>4.) Kollektív emlékezet az emberi agy könyvében (soha nem íródik ki belőle) </a:t>
            </a:r>
          </a:p>
          <a:p>
            <a:pPr marL="0" indent="0">
              <a:buNone/>
            </a:pPr>
            <a:r>
              <a:rPr lang="hu-HU" sz="1800" dirty="0"/>
              <a:t>5.) Az iskolában rövid és értelmetlen múltat tanítanak </a:t>
            </a:r>
          </a:p>
          <a:p>
            <a:pPr marL="0" indent="0">
              <a:buNone/>
            </a:pPr>
            <a:r>
              <a:rPr lang="hu-HU" sz="1800" dirty="0"/>
              <a:t>6.) A néhány ezer éves történelem magában foglalja az ember értelmes létezésének folyamatát?</a:t>
            </a:r>
          </a:p>
          <a:p>
            <a:pPr marL="0" indent="0">
              <a:buNone/>
            </a:pPr>
            <a:r>
              <a:rPr lang="hu-HU" sz="1800" dirty="0"/>
              <a:t>7.) Az idő a tények könyörtelen felfalója… </a:t>
            </a:r>
            <a:r>
              <a:rPr lang="hu-HU" sz="1800" dirty="0" err="1"/>
              <a:t>lsd</a:t>
            </a:r>
            <a:r>
              <a:rPr lang="hu-HU" sz="1800" dirty="0"/>
              <a:t>. saját családtörténeted </a:t>
            </a:r>
          </a:p>
          <a:p>
            <a:pPr marL="0" indent="0">
              <a:buNone/>
            </a:pPr>
            <a:r>
              <a:rPr lang="hu-HU" sz="1800" dirty="0"/>
              <a:t>8.) Napjainkban is vannak emberek, események, amiket tagadnak… (pl. a holokauszt)</a:t>
            </a:r>
          </a:p>
          <a:p>
            <a:pPr marL="0" indent="0">
              <a:buNone/>
            </a:pPr>
            <a:r>
              <a:rPr lang="hu-HU" sz="1800" dirty="0"/>
              <a:t>9.) Számtalan akadály (kronológia teológiai, geológiai…, a materialista tudomány) - ennek ellenére ma is keresik a nyomait…</a:t>
            </a:r>
          </a:p>
          <a:p>
            <a:pPr marL="0" indent="0">
              <a:buNone/>
            </a:pPr>
            <a:r>
              <a:rPr lang="hu-HU" sz="1800" dirty="0"/>
              <a:t>10.) A téma és a nevek teljes „elhasználása”…</a:t>
            </a:r>
          </a:p>
        </p:txBody>
      </p:sp>
    </p:spTree>
    <p:extLst>
      <p:ext uri="{BB962C8B-B14F-4D97-AF65-F5344CB8AC3E}">
        <p14:creationId xmlns:p14="http://schemas.microsoft.com/office/powerpoint/2010/main" val="37431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445224"/>
            <a:ext cx="8183880" cy="599884"/>
          </a:xfrm>
        </p:spPr>
        <p:txBody>
          <a:bodyPr>
            <a:noAutofit/>
          </a:bodyPr>
          <a:lstStyle/>
          <a:p>
            <a:r>
              <a:rPr lang="hu-HU" sz="3600" b="1" dirty="0"/>
              <a:t>Részlet a Titkos Tanításból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476672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„Nincs nagyobb rejtély a tudományban, nincs reménytelenebbül megoldhatatlan problémája, mint a kérdés, milyen idős – akárcsak megközelítőleg is – a Nap és a Hold, a Föld és az ember? Mit tud a modern tudomány a világkorszakok időtartamáról vagy akárcsak a geológiai időszakok hosszáról? </a:t>
            </a:r>
          </a:p>
          <a:p>
            <a:pPr marL="285750" indent="-285750">
              <a:buFontTx/>
              <a:buChar char="-"/>
            </a:pPr>
            <a:r>
              <a:rPr lang="hu-HU" dirty="0"/>
              <a:t>Semmit, egyáltalán semmit…</a:t>
            </a:r>
          </a:p>
          <a:p>
            <a:endParaRPr lang="hu-HU" dirty="0"/>
          </a:p>
          <a:p>
            <a:pPr algn="just"/>
            <a:r>
              <a:rPr lang="hu-HU" dirty="0"/>
              <a:t>Valóban, a történelem előtti idők örök sötétségében a kutatók utat vesztenek abban a labirintusban, amelynek a folyosói sehova se nyílnak és lehetetlenné teszik a kijutást az ősi múltba. … Mi mást tehetnének, mint hogy felvegyék Ariadné vékony fonalát, ott ahol először észreveszik és azután találomra nekivágjanak az útnak? …</a:t>
            </a:r>
          </a:p>
          <a:p>
            <a:endParaRPr lang="hu-HU" dirty="0"/>
          </a:p>
          <a:p>
            <a:r>
              <a:rPr lang="hu-HU" b="1" dirty="0"/>
              <a:t>(A történelminek nevezett) korszak mögött a történelem előtti korok hatalmas, meghatározhatatlan sorozata húzódik meg.” </a:t>
            </a:r>
          </a:p>
          <a:p>
            <a:r>
              <a:rPr lang="hu-HU" b="1" dirty="0"/>
              <a:t>(TT IV.111.oldal)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685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985590"/>
            <a:ext cx="8147248" cy="891682"/>
          </a:xfrm>
        </p:spPr>
        <p:txBody>
          <a:bodyPr/>
          <a:lstStyle/>
          <a:p>
            <a:r>
              <a:rPr lang="hu-HU" dirty="0"/>
              <a:t>Morzsák Atlantiszról</a:t>
            </a:r>
          </a:p>
        </p:txBody>
      </p:sp>
      <p:pic>
        <p:nvPicPr>
          <p:cNvPr id="3" name="Picture 2" descr="E:\Teozófia\ELŐADÁSOK\MITOSZOK, LEGENDÁK A TT TÜKRÉBEN\Atlantisz ké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54005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9552" y="357301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algn="ctr"/>
            <a:r>
              <a:rPr lang="hu-HU" dirty="0"/>
              <a:t>1.) </a:t>
            </a:r>
            <a:r>
              <a:rPr lang="hu-HU" dirty="0" err="1"/>
              <a:t>Platon</a:t>
            </a:r>
            <a:r>
              <a:rPr lang="hu-HU" dirty="0"/>
              <a:t> műve és a hagyományozódás</a:t>
            </a:r>
          </a:p>
          <a:p>
            <a:pPr algn="ctr"/>
            <a:r>
              <a:rPr lang="hu-HU" dirty="0"/>
              <a:t>2.) </a:t>
            </a:r>
            <a:r>
              <a:rPr lang="hu-HU" dirty="0" err="1"/>
              <a:t>Platon</a:t>
            </a:r>
            <a:r>
              <a:rPr lang="hu-HU" dirty="0"/>
              <a:t> elbeszélése magán viseli az igazság bélyegét</a:t>
            </a:r>
          </a:p>
          <a:p>
            <a:pPr algn="ctr"/>
            <a:r>
              <a:rPr lang="hu-HU" dirty="0"/>
              <a:t>3.) </a:t>
            </a:r>
            <a:r>
              <a:rPr lang="hu-HU" dirty="0" err="1"/>
              <a:t>Sais</a:t>
            </a:r>
            <a:r>
              <a:rPr lang="hu-HU" dirty="0"/>
              <a:t> papjai így szóltak…</a:t>
            </a:r>
          </a:p>
          <a:p>
            <a:pPr algn="ctr"/>
            <a:r>
              <a:rPr lang="hu-HU" dirty="0"/>
              <a:t>4.) </a:t>
            </a:r>
            <a:r>
              <a:rPr lang="hu-HU" dirty="0" err="1"/>
              <a:t>Esoteric</a:t>
            </a:r>
            <a:r>
              <a:rPr lang="hu-HU" dirty="0"/>
              <a:t> </a:t>
            </a:r>
            <a:r>
              <a:rPr lang="hu-HU" dirty="0" err="1"/>
              <a:t>Buddhism</a:t>
            </a:r>
            <a:r>
              <a:rPr lang="hu-HU" dirty="0"/>
              <a:t> c. könyv </a:t>
            </a:r>
            <a:r>
              <a:rPr lang="hu-HU" dirty="0" err="1"/>
              <a:t>Atlantisról</a:t>
            </a:r>
            <a:endParaRPr lang="hu-HU" dirty="0"/>
          </a:p>
          <a:p>
            <a:pPr algn="ctr"/>
            <a:endParaRPr lang="hu-HU" dirty="0"/>
          </a:p>
        </p:txBody>
      </p:sp>
      <p:pic>
        <p:nvPicPr>
          <p:cNvPr id="5" name="Picture 5" descr="E:\Teozófia\ELŐADÁSOK\MITOSZOK, LEGENDÁK A TT TÜKRÉBEN\Pla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432826" cy="18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3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251722"/>
          </a:xfrm>
        </p:spPr>
        <p:txBody>
          <a:bodyPr/>
          <a:lstStyle/>
          <a:p>
            <a:r>
              <a:rPr lang="hu-HU" dirty="0"/>
              <a:t>Atlantisz a korai időszakban</a:t>
            </a:r>
          </a:p>
        </p:txBody>
      </p:sp>
      <p:pic>
        <p:nvPicPr>
          <p:cNvPr id="1026" name="Picture 2" descr="E:\Teozófia\ELŐADÁSOK\MITOSZOK, LEGENDÁK A TT TÜKRÉBEN\ATlantisz a kezdetekben Scott El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74" y="548679"/>
            <a:ext cx="6657365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Teozófia\ELŐADÁSOK\MITOSZOK, LEGENDÁK A TT TÜKRÉBEN\Scott Eliot köny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46923"/>
            <a:ext cx="1512168" cy="201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088353" y="4941169"/>
            <a:ext cx="2627664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Kb.1 M-800 ezer évvel ezelőtt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868143" y="4653136"/>
            <a:ext cx="262941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Kb.800 ezer-200 e. évvel ezelőtt – </a:t>
            </a:r>
          </a:p>
          <a:p>
            <a:pPr algn="ctr"/>
            <a:r>
              <a:rPr lang="hu-HU" dirty="0"/>
              <a:t>1. nagy katasztrófa</a:t>
            </a:r>
          </a:p>
        </p:txBody>
      </p:sp>
    </p:spTree>
    <p:extLst>
      <p:ext uri="{BB962C8B-B14F-4D97-AF65-F5344CB8AC3E}">
        <p14:creationId xmlns:p14="http://schemas.microsoft.com/office/powerpoint/2010/main" val="379345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Atlantis</a:t>
            </a:r>
            <a:r>
              <a:rPr lang="hu-HU" dirty="0"/>
              <a:t> </a:t>
            </a:r>
            <a:r>
              <a:rPr lang="hu-HU" sz="2700" dirty="0"/>
              <a:t>(Ruta és </a:t>
            </a:r>
            <a:r>
              <a:rPr lang="hu-HU" sz="2700" dirty="0" err="1"/>
              <a:t>Daitya</a:t>
            </a:r>
            <a:r>
              <a:rPr lang="hu-HU" sz="2700" dirty="0"/>
              <a:t>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pic>
        <p:nvPicPr>
          <p:cNvPr id="2050" name="Picture 2" descr="E:\Teozófia\ELŐADÁSOK\MITOSZOK, LEGENDÁK A TT TÜKRÉBEN\Atlantisz Ruta és Daitia szigetek Scott El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352"/>
            <a:ext cx="6529868" cy="50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580112" y="4365104"/>
            <a:ext cx="295232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Kb.200 ezer-80 ezer évvel ezelőtt</a:t>
            </a:r>
          </a:p>
          <a:p>
            <a:pPr algn="ctr"/>
            <a:r>
              <a:rPr lang="hu-HU" dirty="0"/>
              <a:t>A 2. nagy katasztrófa</a:t>
            </a:r>
          </a:p>
        </p:txBody>
      </p:sp>
    </p:spTree>
    <p:extLst>
      <p:ext uri="{BB962C8B-B14F-4D97-AF65-F5344CB8AC3E}">
        <p14:creationId xmlns:p14="http://schemas.microsoft.com/office/powerpoint/2010/main" val="395498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Atlantis</a:t>
            </a:r>
            <a:r>
              <a:rPr lang="hu-HU" dirty="0"/>
              <a:t> </a:t>
            </a:r>
            <a:r>
              <a:rPr lang="hu-HU" sz="2700" dirty="0"/>
              <a:t>(</a:t>
            </a:r>
            <a:r>
              <a:rPr lang="hu-HU" sz="2700" dirty="0" err="1"/>
              <a:t>Poseidonis</a:t>
            </a:r>
            <a:r>
              <a:rPr lang="hu-HU" sz="2700" dirty="0"/>
              <a:t>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pic>
        <p:nvPicPr>
          <p:cNvPr id="5" name="Picture 2" descr="E:\Teozófia\ELŐADÁSOK\MITOSZOK, LEGENDÁK A TT TÜKRÉBEN\Atlantisz Poseidonis Scott El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6983"/>
            <a:ext cx="6408712" cy="49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20072" y="4869160"/>
            <a:ext cx="3528392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Kb. 80 ezer – ie.9564.évig</a:t>
            </a:r>
          </a:p>
          <a:p>
            <a:r>
              <a:rPr lang="hu-HU" dirty="0"/>
              <a:t>3. katasztrófa: 75.025-ben</a:t>
            </a:r>
          </a:p>
          <a:p>
            <a:endParaRPr lang="hu-HU" dirty="0"/>
          </a:p>
          <a:p>
            <a:r>
              <a:rPr lang="hu-HU" dirty="0"/>
              <a:t>4. katasztrófa: </a:t>
            </a:r>
            <a:r>
              <a:rPr lang="hu-HU" dirty="0" err="1"/>
              <a:t>ie</a:t>
            </a:r>
            <a:r>
              <a:rPr lang="hu-HU" dirty="0"/>
              <a:t>. 9564-ben</a:t>
            </a:r>
          </a:p>
          <a:p>
            <a:r>
              <a:rPr lang="hu-HU" dirty="0"/>
              <a:t>        </a:t>
            </a:r>
            <a:r>
              <a:rPr lang="hu-HU" dirty="0" err="1"/>
              <a:t>Poseidonis</a:t>
            </a:r>
            <a:r>
              <a:rPr lang="hu-HU" dirty="0"/>
              <a:t> </a:t>
            </a:r>
            <a:r>
              <a:rPr lang="hu-HU" dirty="0" err="1"/>
              <a:t>elsűllyedése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2044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2010</TotalTime>
  <Words>1511</Words>
  <Application>Microsoft Office PowerPoint</Application>
  <PresentationFormat>Diavetítés a képernyőre (4:3 oldalarány)</PresentationFormat>
  <Paragraphs>226</Paragraphs>
  <Slides>28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28</vt:i4>
      </vt:variant>
    </vt:vector>
  </HeadingPairs>
  <TitlesOfParts>
    <vt:vector size="36" baseType="lpstr">
      <vt:lpstr>Arial</vt:lpstr>
      <vt:lpstr>Bookman Old Style</vt:lpstr>
      <vt:lpstr>Calibri</vt:lpstr>
      <vt:lpstr>Times New Roman</vt:lpstr>
      <vt:lpstr>Verdana</vt:lpstr>
      <vt:lpstr>Wingdings 2</vt:lpstr>
      <vt:lpstr>Aspektus</vt:lpstr>
      <vt:lpstr>Default Design</vt:lpstr>
      <vt:lpstr>PowerPoint-bemutató</vt:lpstr>
      <vt:lpstr>A 4. FAJ ÉS ATLANTISZ TÖRTÉNELME</vt:lpstr>
      <vt:lpstr>VÁZLAT</vt:lpstr>
      <vt:lpstr>Bevezető töprengések</vt:lpstr>
      <vt:lpstr> </vt:lpstr>
      <vt:lpstr>Morzsák Atlantiszról</vt:lpstr>
      <vt:lpstr>Atlantisz a korai időszakban</vt:lpstr>
      <vt:lpstr>Atlantis (Ruta és Daitya) </vt:lpstr>
      <vt:lpstr>Atlantis (Poseidonis) </vt:lpstr>
      <vt:lpstr>A TROANO KÉZIRAT</vt:lpstr>
      <vt:lpstr>Ezoterikus tanítás a kontinensekről és a fajokról</vt:lpstr>
      <vt:lpstr>Óriásokról</vt:lpstr>
      <vt:lpstr>   A MANU ÉS MUNKÁJA</vt:lpstr>
      <vt:lpstr> </vt:lpstr>
      <vt:lpstr> </vt:lpstr>
      <vt:lpstr>1. Atlantiszi alfaj: RMOAHAL</vt:lpstr>
      <vt:lpstr> TLAVATLIK ÚTJA VÁZLATOSAN </vt:lpstr>
      <vt:lpstr>2.Atlantiszi alfaj: TLAVATLI</vt:lpstr>
      <vt:lpstr>3.Atlantiszi alfaj: TOLTÉK</vt:lpstr>
      <vt:lpstr>3. Atlantiszi alfaj: TOLTÉK</vt:lpstr>
      <vt:lpstr>Mai fantasy képek</vt:lpstr>
      <vt:lpstr>A 4. faj törvényszerűsége</vt:lpstr>
      <vt:lpstr>4. Atlantiszi alfaj: TURÁNI</vt:lpstr>
      <vt:lpstr>5. Atlantiszi alfaj: ŐS-SÉMITA</vt:lpstr>
      <vt:lpstr>6. Atlantiszi alfaj: AKKÁD</vt:lpstr>
      <vt:lpstr>7. Atlantiszi alfaj: MONGOL</vt:lpstr>
      <vt:lpstr>CSAK A VÁLTOZÁS AZ ÁLLANDÓ</vt:lpstr>
      <vt:lpstr>           Köszönöm  a 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Mítoszok, legendák a Titkos Tanítás tükrében</dc:title>
  <dc:creator>user</dc:creator>
  <cp:lastModifiedBy>János Szabari</cp:lastModifiedBy>
  <cp:revision>198</cp:revision>
  <dcterms:created xsi:type="dcterms:W3CDTF">2016-05-13T09:57:53Z</dcterms:created>
  <dcterms:modified xsi:type="dcterms:W3CDTF">2018-11-17T09:23:51Z</dcterms:modified>
</cp:coreProperties>
</file>